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29" r:id="rId2"/>
  </p:sldMasterIdLst>
  <p:notesMasterIdLst>
    <p:notesMasterId r:id="rId11"/>
  </p:notesMasterIdLst>
  <p:handoutMasterIdLst>
    <p:handoutMasterId r:id="rId12"/>
  </p:handoutMasterIdLst>
  <p:sldIdLst>
    <p:sldId id="1520" r:id="rId3"/>
    <p:sldId id="1516" r:id="rId4"/>
    <p:sldId id="1511" r:id="rId5"/>
    <p:sldId id="1522" r:id="rId6"/>
    <p:sldId id="1521" r:id="rId7"/>
    <p:sldId id="1517" r:id="rId8"/>
    <p:sldId id="1523" r:id="rId9"/>
    <p:sldId id="1508" r:id="rId10"/>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38DE44B-6446-4A16-AF0D-AE83F2016A5F}">
          <p14:sldIdLst>
            <p14:sldId id="1520"/>
            <p14:sldId id="1516"/>
            <p14:sldId id="1511"/>
            <p14:sldId id="1522"/>
            <p14:sldId id="1521"/>
            <p14:sldId id="1517"/>
            <p14:sldId id="1523"/>
            <p14:sldId id="15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青竹 豊" initials="青竹" lastIdx="2" clrIdx="0">
    <p:extLst>
      <p:ext uri="{19B8F6BF-5375-455C-9EA6-DF929625EA0E}">
        <p15:presenceInfo xmlns:p15="http://schemas.microsoft.com/office/powerpoint/2012/main" userId="S-1-5-21-504877450-1825370720-1718366036-3216" providerId="AD"/>
      </p:ext>
    </p:extLst>
  </p:cmAuthor>
  <p:cmAuthor id="2" name="横溝 大介" initials="横溝" lastIdx="1" clrIdx="1">
    <p:extLst>
      <p:ext uri="{19B8F6BF-5375-455C-9EA6-DF929625EA0E}">
        <p15:presenceInfo xmlns:p15="http://schemas.microsoft.com/office/powerpoint/2012/main" userId="S-1-5-21-504877450-1825370720-1718366036-3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DCE6F2"/>
    <a:srgbClr val="003366"/>
    <a:srgbClr val="E50BCB"/>
    <a:srgbClr val="8F2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686" autoAdjust="0"/>
  </p:normalViewPr>
  <p:slideViewPr>
    <p:cSldViewPr>
      <p:cViewPr varScale="1">
        <p:scale>
          <a:sx n="114" d="100"/>
          <a:sy n="114" d="100"/>
        </p:scale>
        <p:origin x="41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117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4C2E8D1-E127-DD53-9049-253249DE64E9}"/>
              </a:ext>
            </a:extLst>
          </p:cNvPr>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FC30602D-76A5-0BFD-254E-1136D9A4FE31}"/>
              </a:ext>
            </a:extLst>
          </p:cNvPr>
          <p:cNvSpPr>
            <a:spLocks noGrp="1"/>
          </p:cNvSpPr>
          <p:nvPr>
            <p:ph type="ftr" sz="quarter" idx="2"/>
          </p:nvPr>
        </p:nvSpPr>
        <p:spPr>
          <a:xfrm>
            <a:off x="0" y="6748463"/>
            <a:ext cx="4435475" cy="3556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00561F7-478C-4270-12A9-087CAFBEF04B}"/>
              </a:ext>
            </a:extLst>
          </p:cNvPr>
          <p:cNvSpPr>
            <a:spLocks noGrp="1"/>
          </p:cNvSpPr>
          <p:nvPr>
            <p:ph type="sldNum" sz="quarter" idx="3"/>
          </p:nvPr>
        </p:nvSpPr>
        <p:spPr>
          <a:xfrm>
            <a:off x="5797550" y="6748463"/>
            <a:ext cx="4435475" cy="355600"/>
          </a:xfrm>
          <a:prstGeom prst="rect">
            <a:avLst/>
          </a:prstGeom>
        </p:spPr>
        <p:txBody>
          <a:bodyPr vert="horz" lIns="91440" tIns="45720" rIns="91440" bIns="45720" rtlCol="0" anchor="b"/>
          <a:lstStyle>
            <a:lvl1pPr algn="r">
              <a:defRPr sz="1200"/>
            </a:lvl1pPr>
          </a:lstStyle>
          <a:p>
            <a:fld id="{6C680B74-B709-4EEE-ACC2-DA461A65E7B5}" type="slidenum">
              <a:rPr kumimoji="1" lang="ja-JP" altLang="en-US" smtClean="0"/>
              <a:t>‹#›</a:t>
            </a:fld>
            <a:endParaRPr kumimoji="1" lang="ja-JP" altLang="en-US"/>
          </a:p>
        </p:txBody>
      </p:sp>
    </p:spTree>
    <p:extLst>
      <p:ext uri="{BB962C8B-B14F-4D97-AF65-F5344CB8AC3E}">
        <p14:creationId xmlns:p14="http://schemas.microsoft.com/office/powerpoint/2010/main" val="294071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4435000" cy="355203"/>
          </a:xfrm>
          <a:prstGeom prst="rect">
            <a:avLst/>
          </a:prstGeom>
        </p:spPr>
        <p:txBody>
          <a:bodyPr vert="horz" lIns="95464" tIns="47732" rIns="95464"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51" y="0"/>
            <a:ext cx="4435000" cy="355203"/>
          </a:xfrm>
          <a:prstGeom prst="rect">
            <a:avLst/>
          </a:prstGeom>
        </p:spPr>
        <p:txBody>
          <a:bodyPr vert="horz" lIns="95464" tIns="47732" rIns="95464" bIns="47732" rtlCol="0"/>
          <a:lstStyle>
            <a:lvl1pPr algn="r">
              <a:defRPr sz="1300"/>
            </a:lvl1pPr>
          </a:lstStyle>
          <a:p>
            <a:fld id="{66AEC728-E76A-4FCF-ADFB-31A1C50B3858}" type="datetimeFigureOut">
              <a:rPr kumimoji="1" lang="ja-JP" altLang="en-US" smtClean="0"/>
              <a:t>2023/4/10</a:t>
            </a:fld>
            <a:endParaRPr kumimoji="1" lang="ja-JP" altLang="en-US"/>
          </a:p>
        </p:txBody>
      </p:sp>
      <p:sp>
        <p:nvSpPr>
          <p:cNvPr id="4" name="スライド イメージ プレースホルダー 3"/>
          <p:cNvSpPr>
            <a:spLocks noGrp="1" noRot="1" noChangeAspect="1"/>
          </p:cNvSpPr>
          <p:nvPr>
            <p:ph type="sldImg" idx="2"/>
          </p:nvPr>
        </p:nvSpPr>
        <p:spPr>
          <a:xfrm>
            <a:off x="2749550" y="531813"/>
            <a:ext cx="4735513" cy="2665412"/>
          </a:xfrm>
          <a:prstGeom prst="rect">
            <a:avLst/>
          </a:prstGeom>
          <a:noFill/>
          <a:ln w="12700">
            <a:solidFill>
              <a:prstClr val="black"/>
            </a:solidFill>
          </a:ln>
        </p:spPr>
        <p:txBody>
          <a:bodyPr vert="horz" lIns="95464" tIns="47732" rIns="95464" bIns="47732" rtlCol="0" anchor="ctr"/>
          <a:lstStyle/>
          <a:p>
            <a:endParaRPr lang="ja-JP" altLang="en-US"/>
          </a:p>
        </p:txBody>
      </p:sp>
      <p:sp>
        <p:nvSpPr>
          <p:cNvPr id="5" name="ノート プレースホルダー 4"/>
          <p:cNvSpPr>
            <a:spLocks noGrp="1"/>
          </p:cNvSpPr>
          <p:nvPr>
            <p:ph type="body" sz="quarter" idx="3"/>
          </p:nvPr>
        </p:nvSpPr>
        <p:spPr>
          <a:xfrm>
            <a:off x="1023462" y="3374433"/>
            <a:ext cx="8187690" cy="3196828"/>
          </a:xfrm>
          <a:prstGeom prst="rect">
            <a:avLst/>
          </a:prstGeom>
        </p:spPr>
        <p:txBody>
          <a:bodyPr vert="horz" lIns="95464" tIns="47732" rIns="95464"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6747627"/>
            <a:ext cx="4435000" cy="355203"/>
          </a:xfrm>
          <a:prstGeom prst="rect">
            <a:avLst/>
          </a:prstGeom>
        </p:spPr>
        <p:txBody>
          <a:bodyPr vert="horz" lIns="95464" tIns="47732" rIns="95464"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51" y="6747627"/>
            <a:ext cx="4435000" cy="355203"/>
          </a:xfrm>
          <a:prstGeom prst="rect">
            <a:avLst/>
          </a:prstGeom>
        </p:spPr>
        <p:txBody>
          <a:bodyPr vert="horz" lIns="95464" tIns="47732" rIns="95464" bIns="47732" rtlCol="0" anchor="b"/>
          <a:lstStyle>
            <a:lvl1pPr algn="r">
              <a:defRPr sz="1300"/>
            </a:lvl1pPr>
          </a:lstStyle>
          <a:p>
            <a:fld id="{B31B7AB0-0A97-4537-8311-BD9BF3637004}" type="slidenum">
              <a:rPr kumimoji="1" lang="ja-JP" altLang="en-US" smtClean="0"/>
              <a:t>‹#›</a:t>
            </a:fld>
            <a:endParaRPr kumimoji="1" lang="ja-JP" altLang="en-US"/>
          </a:p>
        </p:txBody>
      </p:sp>
    </p:spTree>
    <p:extLst>
      <p:ext uri="{BB962C8B-B14F-4D97-AF65-F5344CB8AC3E}">
        <p14:creationId xmlns:p14="http://schemas.microsoft.com/office/powerpoint/2010/main" val="13588331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54908">
              <a:defRPr/>
            </a:pPr>
            <a:fld id="{B31B7AB0-0A97-4537-8311-BD9BF3637004}" type="slidenum">
              <a:rPr lang="ja-JP" altLang="en-US">
                <a:solidFill>
                  <a:prstClr val="black"/>
                </a:solidFill>
                <a:latin typeface="Calibri"/>
                <a:ea typeface="ＭＳ Ｐゴシック" panose="020B0600070205080204" pitchFamily="50" charset="-128"/>
              </a:rPr>
              <a:pPr defTabSz="954908">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1008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54908">
              <a:defRPr/>
            </a:pPr>
            <a:fld id="{B31B7AB0-0A97-4537-8311-BD9BF3637004}" type="slidenum">
              <a:rPr lang="ja-JP" altLang="en-US">
                <a:solidFill>
                  <a:prstClr val="black"/>
                </a:solidFill>
                <a:latin typeface="Calibri"/>
                <a:ea typeface="ＭＳ Ｐゴシック" panose="020B0600070205080204" pitchFamily="50" charset="-128"/>
              </a:rPr>
              <a:pPr defTabSz="954908">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1008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31B7AB0-0A97-4537-8311-BD9BF3637004}" type="slidenum">
              <a:rPr kumimoji="1" lang="ja-JP" altLang="en-US" smtClean="0"/>
              <a:t>3</a:t>
            </a:fld>
            <a:endParaRPr kumimoji="1" lang="ja-JP" altLang="en-US"/>
          </a:p>
        </p:txBody>
      </p:sp>
    </p:spTree>
    <p:extLst>
      <p:ext uri="{BB962C8B-B14F-4D97-AF65-F5344CB8AC3E}">
        <p14:creationId xmlns:p14="http://schemas.microsoft.com/office/powerpoint/2010/main" val="122390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54908">
              <a:defRPr/>
            </a:pPr>
            <a:fld id="{B31B7AB0-0A97-4537-8311-BD9BF3637004}" type="slidenum">
              <a:rPr lang="ja-JP" altLang="en-US">
                <a:solidFill>
                  <a:prstClr val="black"/>
                </a:solidFill>
                <a:latin typeface="Calibri"/>
                <a:ea typeface="ＭＳ Ｐゴシック" panose="020B0600070205080204" pitchFamily="50" charset="-128"/>
              </a:rPr>
              <a:pPr defTabSz="954908">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4902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54908">
              <a:defRPr/>
            </a:pPr>
            <a:fld id="{B31B7AB0-0A97-4537-8311-BD9BF3637004}" type="slidenum">
              <a:rPr lang="ja-JP" altLang="en-US">
                <a:solidFill>
                  <a:prstClr val="black"/>
                </a:solidFill>
                <a:latin typeface="Calibri"/>
                <a:ea typeface="ＭＳ Ｐゴシック" panose="020B0600070205080204" pitchFamily="50" charset="-128"/>
              </a:rPr>
              <a:pPr defTabSz="954908">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4867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31B7AB0-0A97-4537-8311-BD9BF3637004}" type="slidenum">
              <a:rPr kumimoji="1" lang="ja-JP" altLang="en-US" smtClean="0"/>
              <a:t>6</a:t>
            </a:fld>
            <a:endParaRPr kumimoji="1" lang="ja-JP" altLang="en-US"/>
          </a:p>
        </p:txBody>
      </p:sp>
    </p:spTree>
    <p:extLst>
      <p:ext uri="{BB962C8B-B14F-4D97-AF65-F5344CB8AC3E}">
        <p14:creationId xmlns:p14="http://schemas.microsoft.com/office/powerpoint/2010/main" val="6559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31B7AB0-0A97-4537-8311-BD9BF3637004}" type="slidenum">
              <a:rPr kumimoji="1" lang="ja-JP" altLang="en-US" smtClean="0"/>
              <a:t>7</a:t>
            </a:fld>
            <a:endParaRPr kumimoji="1" lang="ja-JP" altLang="en-US"/>
          </a:p>
        </p:txBody>
      </p:sp>
    </p:spTree>
    <p:extLst>
      <p:ext uri="{BB962C8B-B14F-4D97-AF65-F5344CB8AC3E}">
        <p14:creationId xmlns:p14="http://schemas.microsoft.com/office/powerpoint/2010/main" val="4010370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japan.coop/"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lvl1pPr>
              <a:defRPr>
                <a:solidFill>
                  <a:schemeClr val="accent6"/>
                </a:solidFill>
              </a:defRPr>
            </a:lvl1p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grpSp>
        <p:nvGrpSpPr>
          <p:cNvPr id="8" name="グループ化 7"/>
          <p:cNvGrpSpPr/>
          <p:nvPr userDrawn="1"/>
        </p:nvGrpSpPr>
        <p:grpSpPr>
          <a:xfrm>
            <a:off x="-16391" y="6607080"/>
            <a:ext cx="12240000" cy="260648"/>
            <a:chOff x="35496" y="5589240"/>
            <a:chExt cx="9073008" cy="260648"/>
          </a:xfrm>
        </p:grpSpPr>
        <p:grpSp>
          <p:nvGrpSpPr>
            <p:cNvPr id="9" name="グループ化 8"/>
            <p:cNvGrpSpPr/>
            <p:nvPr/>
          </p:nvGrpSpPr>
          <p:grpSpPr>
            <a:xfrm>
              <a:off x="107504" y="5589240"/>
              <a:ext cx="8928992" cy="260648"/>
              <a:chOff x="1115616" y="5589240"/>
              <a:chExt cx="7848872" cy="260648"/>
            </a:xfrm>
          </p:grpSpPr>
          <p:sp>
            <p:nvSpPr>
              <p:cNvPr id="12" name="平行四辺形 11"/>
              <p:cNvSpPr/>
              <p:nvPr/>
            </p:nvSpPr>
            <p:spPr>
              <a:xfrm>
                <a:off x="1115616" y="5589240"/>
                <a:ext cx="2664296" cy="260648"/>
              </a:xfrm>
              <a:prstGeom prst="parallelogram">
                <a:avLst>
                  <a:gd name="adj" fmla="val 5085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平行四辺形 12"/>
              <p:cNvSpPr/>
              <p:nvPr/>
            </p:nvSpPr>
            <p:spPr>
              <a:xfrm>
                <a:off x="3707904" y="5589240"/>
                <a:ext cx="2664296" cy="260648"/>
              </a:xfrm>
              <a:prstGeom prst="parallelogram">
                <a:avLst>
                  <a:gd name="adj" fmla="val 508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平行四辺形 13"/>
              <p:cNvSpPr/>
              <p:nvPr/>
            </p:nvSpPr>
            <p:spPr>
              <a:xfrm>
                <a:off x="6300192" y="5589240"/>
                <a:ext cx="2664296" cy="260648"/>
              </a:xfrm>
              <a:prstGeom prst="parallelogram">
                <a:avLst>
                  <a:gd name="adj" fmla="val 508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10" name="正方形/長方形 9"/>
            <p:cNvSpPr/>
            <p:nvPr/>
          </p:nvSpPr>
          <p:spPr>
            <a:xfrm>
              <a:off x="35496" y="5589240"/>
              <a:ext cx="216024" cy="2606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p:cNvSpPr/>
            <p:nvPr/>
          </p:nvSpPr>
          <p:spPr>
            <a:xfrm>
              <a:off x="8892480" y="5589240"/>
              <a:ext cx="216024" cy="2606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6" name="スライド番号プレースホルダー 5"/>
          <p:cNvSpPr>
            <a:spLocks noGrp="1"/>
          </p:cNvSpPr>
          <p:nvPr>
            <p:ph type="sldNum" sz="quarter" idx="12"/>
          </p:nvPr>
        </p:nvSpPr>
        <p:spPr>
          <a:xfrm>
            <a:off x="9300412" y="6612712"/>
            <a:ext cx="2844800" cy="249385"/>
          </a:xfrm>
          <a:prstGeom prst="rect">
            <a:avLst/>
          </a:prstGeom>
        </p:spPr>
        <p:txBody>
          <a:bodyPr/>
          <a:lstStyle>
            <a:lvl1pPr algn="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8157CEC5-A25A-45CD-B0D3-130C7C559407}" type="slidenum">
              <a:rPr lang="ja-JP" altLang="en-US" smtClean="0"/>
              <a:pPr/>
              <a:t>‹#›</a:t>
            </a:fld>
            <a:endParaRPr lang="ja-JP" altLang="en-US" dirty="0"/>
          </a:p>
        </p:txBody>
      </p:sp>
      <p:grpSp>
        <p:nvGrpSpPr>
          <p:cNvPr id="22" name="グループ化 21">
            <a:extLst>
              <a:ext uri="{FF2B5EF4-FFF2-40B4-BE49-F238E27FC236}">
                <a16:creationId xmlns:a16="http://schemas.microsoft.com/office/drawing/2014/main" id="{7EB71351-FEFF-4F37-BFAE-47A5BE97452A}"/>
              </a:ext>
            </a:extLst>
          </p:cNvPr>
          <p:cNvGrpSpPr/>
          <p:nvPr userDrawn="1"/>
        </p:nvGrpSpPr>
        <p:grpSpPr>
          <a:xfrm flipV="1">
            <a:off x="176762" y="1391448"/>
            <a:ext cx="11871899" cy="21328"/>
            <a:chOff x="35496" y="5589240"/>
            <a:chExt cx="9073008" cy="260648"/>
          </a:xfrm>
        </p:grpSpPr>
        <p:grpSp>
          <p:nvGrpSpPr>
            <p:cNvPr id="23" name="グループ化 22">
              <a:extLst>
                <a:ext uri="{FF2B5EF4-FFF2-40B4-BE49-F238E27FC236}">
                  <a16:creationId xmlns:a16="http://schemas.microsoft.com/office/drawing/2014/main" id="{85EED693-95A4-4CBE-ADFB-E6F4E5CE7CCC}"/>
                </a:ext>
              </a:extLst>
            </p:cNvPr>
            <p:cNvGrpSpPr/>
            <p:nvPr/>
          </p:nvGrpSpPr>
          <p:grpSpPr>
            <a:xfrm>
              <a:off x="107504" y="5589240"/>
              <a:ext cx="8928992" cy="260648"/>
              <a:chOff x="1115616" y="5589240"/>
              <a:chExt cx="7848872" cy="260648"/>
            </a:xfrm>
          </p:grpSpPr>
          <p:sp>
            <p:nvSpPr>
              <p:cNvPr id="26" name="平行四辺形 25">
                <a:extLst>
                  <a:ext uri="{FF2B5EF4-FFF2-40B4-BE49-F238E27FC236}">
                    <a16:creationId xmlns:a16="http://schemas.microsoft.com/office/drawing/2014/main" id="{E2F8133F-3B73-40AB-BDD7-01D61383F827}"/>
                  </a:ext>
                </a:extLst>
              </p:cNvPr>
              <p:cNvSpPr/>
              <p:nvPr/>
            </p:nvSpPr>
            <p:spPr>
              <a:xfrm>
                <a:off x="1115616" y="5589240"/>
                <a:ext cx="2664296" cy="260648"/>
              </a:xfrm>
              <a:prstGeom prst="parallelogram">
                <a:avLst>
                  <a:gd name="adj" fmla="val 5085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7" name="平行四辺形 26">
                <a:extLst>
                  <a:ext uri="{FF2B5EF4-FFF2-40B4-BE49-F238E27FC236}">
                    <a16:creationId xmlns:a16="http://schemas.microsoft.com/office/drawing/2014/main" id="{5A81BBAB-DA06-4F29-809C-D75FC7E7B61A}"/>
                  </a:ext>
                </a:extLst>
              </p:cNvPr>
              <p:cNvSpPr/>
              <p:nvPr/>
            </p:nvSpPr>
            <p:spPr>
              <a:xfrm>
                <a:off x="3707904" y="5589240"/>
                <a:ext cx="2664296" cy="260648"/>
              </a:xfrm>
              <a:prstGeom prst="parallelogram">
                <a:avLst>
                  <a:gd name="adj" fmla="val 508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8" name="平行四辺形 27">
                <a:extLst>
                  <a:ext uri="{FF2B5EF4-FFF2-40B4-BE49-F238E27FC236}">
                    <a16:creationId xmlns:a16="http://schemas.microsoft.com/office/drawing/2014/main" id="{F22B5167-277F-4926-8CD9-F782AFBE7C53}"/>
                  </a:ext>
                </a:extLst>
              </p:cNvPr>
              <p:cNvSpPr/>
              <p:nvPr/>
            </p:nvSpPr>
            <p:spPr>
              <a:xfrm>
                <a:off x="6300192" y="5589240"/>
                <a:ext cx="2664296" cy="260648"/>
              </a:xfrm>
              <a:prstGeom prst="parallelogram">
                <a:avLst>
                  <a:gd name="adj" fmla="val 508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24" name="正方形/長方形 23">
              <a:extLst>
                <a:ext uri="{FF2B5EF4-FFF2-40B4-BE49-F238E27FC236}">
                  <a16:creationId xmlns:a16="http://schemas.microsoft.com/office/drawing/2014/main" id="{F0448335-71F9-44FF-B991-368F9443B0C2}"/>
                </a:ext>
              </a:extLst>
            </p:cNvPr>
            <p:cNvSpPr/>
            <p:nvPr/>
          </p:nvSpPr>
          <p:spPr>
            <a:xfrm>
              <a:off x="35496" y="5589240"/>
              <a:ext cx="216024" cy="2606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DD346134-5F13-438D-A815-C197736F7C76}"/>
                </a:ext>
              </a:extLst>
            </p:cNvPr>
            <p:cNvSpPr/>
            <p:nvPr/>
          </p:nvSpPr>
          <p:spPr>
            <a:xfrm>
              <a:off x="8892480" y="5589240"/>
              <a:ext cx="216024" cy="2606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pic>
        <p:nvPicPr>
          <p:cNvPr id="5" name="図 4">
            <a:extLst>
              <a:ext uri="{FF2B5EF4-FFF2-40B4-BE49-F238E27FC236}">
                <a16:creationId xmlns:a16="http://schemas.microsoft.com/office/drawing/2014/main" id="{F16F8649-F32F-456A-BA8A-239EA305D9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574" y="162979"/>
            <a:ext cx="1931010" cy="1131793"/>
          </a:xfrm>
          <a:prstGeom prst="rect">
            <a:avLst/>
          </a:prstGeom>
        </p:spPr>
      </p:pic>
      <p:sp>
        <p:nvSpPr>
          <p:cNvPr id="20" name="フッター プレースホルダー 3">
            <a:extLst>
              <a:ext uri="{FF2B5EF4-FFF2-40B4-BE49-F238E27FC236}">
                <a16:creationId xmlns:a16="http://schemas.microsoft.com/office/drawing/2014/main" id="{E669C00C-8B1E-4C68-B738-BBCC9AFBA295}"/>
              </a:ext>
            </a:extLst>
          </p:cNvPr>
          <p:cNvSpPr txBox="1">
            <a:spLocks/>
          </p:cNvSpPr>
          <p:nvPr userDrawn="1"/>
        </p:nvSpPr>
        <p:spPr>
          <a:xfrm>
            <a:off x="156415" y="6597619"/>
            <a:ext cx="5122912" cy="24156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rPr>
              <a:t>©Japan Co-operative Alliance, 2021</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（無断転載禁止）</a:t>
            </a:r>
            <a:endPar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1" name="字幕 4">
            <a:extLst>
              <a:ext uri="{FF2B5EF4-FFF2-40B4-BE49-F238E27FC236}">
                <a16:creationId xmlns:a16="http://schemas.microsoft.com/office/drawing/2014/main" id="{F5B54A9C-A071-447B-994E-0A17860D2D6F}"/>
              </a:ext>
            </a:extLst>
          </p:cNvPr>
          <p:cNvSpPr txBox="1">
            <a:spLocks/>
          </p:cNvSpPr>
          <p:nvPr userDrawn="1"/>
        </p:nvSpPr>
        <p:spPr>
          <a:xfrm>
            <a:off x="8318570" y="6572446"/>
            <a:ext cx="3421544" cy="33762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spcBef>
                <a:spcPts val="600"/>
              </a:spcBef>
            </a:pPr>
            <a:r>
              <a:rPr lang="en-US" altLang="zh-TW"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https://www.japan.coop/</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637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0F94C-C5DA-B960-0807-EB76630FD84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BDDFB2-3853-F60F-B6F2-E0AC0A6096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43D8CE-16B1-404D-57F0-BA3B86AE892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4DFF14E-CC1F-C222-6EC8-A27C21BD8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3791B88-ED62-473C-C08C-6440C8722AC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3A34553-17FD-0C64-1BF4-0BDCC731BB71}"/>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8" name="フッター プレースホルダー 7">
            <a:extLst>
              <a:ext uri="{FF2B5EF4-FFF2-40B4-BE49-F238E27FC236}">
                <a16:creationId xmlns:a16="http://schemas.microsoft.com/office/drawing/2014/main" id="{437AE5F4-683F-23D0-660C-A8EB89C6F01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306902C-EEB1-1699-2821-493977C8995A}"/>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127150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C94C36-A656-B578-68EA-32D44AFFE8A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D15986E-D2C3-95A2-CFE6-CA1008858F7D}"/>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4" name="フッター プレースホルダー 3">
            <a:extLst>
              <a:ext uri="{FF2B5EF4-FFF2-40B4-BE49-F238E27FC236}">
                <a16:creationId xmlns:a16="http://schemas.microsoft.com/office/drawing/2014/main" id="{13A8D4A1-F23A-1B8C-5520-93F05AB92FD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83E101E-4404-4C92-7128-1BA6695C28ED}"/>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409591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95959E-2F64-64FC-18EA-8D9772C71A8B}"/>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3" name="フッター プレースホルダー 2">
            <a:extLst>
              <a:ext uri="{FF2B5EF4-FFF2-40B4-BE49-F238E27FC236}">
                <a16:creationId xmlns:a16="http://schemas.microsoft.com/office/drawing/2014/main" id="{04F40E7F-AFBF-9B86-7083-09F5422E389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3B094DA-AE03-6F92-BE8D-F788597CFCA6}"/>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395265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03F172-5238-1A60-B5EC-B093BF7D2FB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A89671-5235-B455-8C90-9228C04B4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5E9EF71-FE85-D10E-F0C0-E5A29CA5C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6E8F77-5056-B2E2-AE47-F48F1D1EBDED}"/>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6" name="フッター プレースホルダー 5">
            <a:extLst>
              <a:ext uri="{FF2B5EF4-FFF2-40B4-BE49-F238E27FC236}">
                <a16:creationId xmlns:a16="http://schemas.microsoft.com/office/drawing/2014/main" id="{45DD95AF-0EE4-6B95-EA7A-46FC311678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E25C4A4-3C9E-9A09-5A7E-97262CC1873F}"/>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21174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DF39E-646A-36FE-B815-241BC01CCDF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0B7765-6E5E-0E47-F29F-9E5AB7A3C5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EC8330E-C755-52C4-DC22-6073DD7DF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9C3452-C245-2D24-5AAB-9DFA0576A445}"/>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6" name="フッター プレースホルダー 5">
            <a:extLst>
              <a:ext uri="{FF2B5EF4-FFF2-40B4-BE49-F238E27FC236}">
                <a16:creationId xmlns:a16="http://schemas.microsoft.com/office/drawing/2014/main" id="{CF388476-C090-CC13-BE84-9590971860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FD022E-9F09-5491-536D-A2383B5811D7}"/>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15565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53DEA-214C-0A90-7EE8-CE903A0150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39E34C6-7A41-D809-DE9D-DF983C6E31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F17958-F85E-CF67-9C49-E917D5F328FB}"/>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5" name="フッター プレースホルダー 4">
            <a:extLst>
              <a:ext uri="{FF2B5EF4-FFF2-40B4-BE49-F238E27FC236}">
                <a16:creationId xmlns:a16="http://schemas.microsoft.com/office/drawing/2014/main" id="{54AD44BA-DCE1-EB91-C96F-AA7F3693C5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07426E-F8D1-A4D4-9969-E5401D675582}"/>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253160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1C245A-F025-4AEB-8715-111C544F86C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0E2479A-181C-F672-3366-2F4591CB0FC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F95DBF-8317-EA44-8A18-ECD5A72E4EF4}"/>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5" name="フッター プレースホルダー 4">
            <a:extLst>
              <a:ext uri="{FF2B5EF4-FFF2-40B4-BE49-F238E27FC236}">
                <a16:creationId xmlns:a16="http://schemas.microsoft.com/office/drawing/2014/main" id="{AE9CD0CF-9351-0555-1859-9FA99CBBA4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4C0F5B-2DC4-DACF-9B83-0EDEE3E69554}"/>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15693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404664"/>
            <a:ext cx="10972800" cy="1143000"/>
          </a:xfrm>
        </p:spPr>
        <p:txBody>
          <a:bodyPr/>
          <a:lstStyle>
            <a:lvl1pPr>
              <a:defRPr>
                <a:solidFill>
                  <a:schemeClr val="accent6"/>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grpSp>
        <p:nvGrpSpPr>
          <p:cNvPr id="8" name="グループ化 7"/>
          <p:cNvGrpSpPr/>
          <p:nvPr userDrawn="1"/>
        </p:nvGrpSpPr>
        <p:grpSpPr>
          <a:xfrm>
            <a:off x="-16391" y="6607080"/>
            <a:ext cx="12216000" cy="260648"/>
            <a:chOff x="35496" y="5589240"/>
            <a:chExt cx="9073008" cy="260648"/>
          </a:xfrm>
        </p:grpSpPr>
        <p:grpSp>
          <p:nvGrpSpPr>
            <p:cNvPr id="9" name="グループ化 8"/>
            <p:cNvGrpSpPr/>
            <p:nvPr/>
          </p:nvGrpSpPr>
          <p:grpSpPr>
            <a:xfrm>
              <a:off x="107504" y="5589240"/>
              <a:ext cx="8928992" cy="260648"/>
              <a:chOff x="1115616" y="5589240"/>
              <a:chExt cx="7848872" cy="260648"/>
            </a:xfrm>
          </p:grpSpPr>
          <p:sp>
            <p:nvSpPr>
              <p:cNvPr id="12" name="平行四辺形 11"/>
              <p:cNvSpPr/>
              <p:nvPr/>
            </p:nvSpPr>
            <p:spPr>
              <a:xfrm>
                <a:off x="1115616" y="5589240"/>
                <a:ext cx="2664296" cy="260648"/>
              </a:xfrm>
              <a:prstGeom prst="parallelogram">
                <a:avLst>
                  <a:gd name="adj" fmla="val 5085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平行四辺形 12"/>
              <p:cNvSpPr/>
              <p:nvPr/>
            </p:nvSpPr>
            <p:spPr>
              <a:xfrm>
                <a:off x="3707904" y="5589240"/>
                <a:ext cx="2664296" cy="260648"/>
              </a:xfrm>
              <a:prstGeom prst="parallelogram">
                <a:avLst>
                  <a:gd name="adj" fmla="val 508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平行四辺形 13"/>
              <p:cNvSpPr/>
              <p:nvPr/>
            </p:nvSpPr>
            <p:spPr>
              <a:xfrm>
                <a:off x="6300192" y="5589240"/>
                <a:ext cx="2664296" cy="260648"/>
              </a:xfrm>
              <a:prstGeom prst="parallelogram">
                <a:avLst>
                  <a:gd name="adj" fmla="val 508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10" name="正方形/長方形 9"/>
            <p:cNvSpPr/>
            <p:nvPr/>
          </p:nvSpPr>
          <p:spPr>
            <a:xfrm>
              <a:off x="35496" y="5589240"/>
              <a:ext cx="216024" cy="2606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p:cNvSpPr/>
            <p:nvPr/>
          </p:nvSpPr>
          <p:spPr>
            <a:xfrm>
              <a:off x="8892480" y="5589240"/>
              <a:ext cx="216024" cy="2606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6" name="スライド番号プレースホルダー 5"/>
          <p:cNvSpPr>
            <a:spLocks noGrp="1"/>
          </p:cNvSpPr>
          <p:nvPr>
            <p:ph type="sldNum" sz="quarter" idx="12"/>
          </p:nvPr>
        </p:nvSpPr>
        <p:spPr>
          <a:xfrm>
            <a:off x="9525192" y="6609871"/>
            <a:ext cx="2586181" cy="249385"/>
          </a:xfrm>
          <a:prstGeom prst="rect">
            <a:avLst/>
          </a:prstGeom>
        </p:spPr>
        <p:txBody>
          <a:bodyPr/>
          <a:lstStyle>
            <a:lvl1pPr algn="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8157CEC5-A25A-45CD-B0D3-130C7C559407}" type="slidenum">
              <a:rPr lang="ja-JP" altLang="en-US" smtClean="0"/>
              <a:pPr/>
              <a:t>‹#›</a:t>
            </a:fld>
            <a:endParaRPr lang="ja-JP" altLang="en-US"/>
          </a:p>
        </p:txBody>
      </p:sp>
      <p:pic>
        <p:nvPicPr>
          <p:cNvPr id="4" name="図 3">
            <a:extLst>
              <a:ext uri="{FF2B5EF4-FFF2-40B4-BE49-F238E27FC236}">
                <a16:creationId xmlns:a16="http://schemas.microsoft.com/office/drawing/2014/main" id="{8D1C3BA1-87DE-46F2-82B7-402B998822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2344" y="24132"/>
            <a:ext cx="2914769" cy="708526"/>
          </a:xfrm>
          <a:prstGeom prst="rect">
            <a:avLst/>
          </a:prstGeom>
        </p:spPr>
      </p:pic>
    </p:spTree>
    <p:extLst>
      <p:ext uri="{BB962C8B-B14F-4D97-AF65-F5344CB8AC3E}">
        <p14:creationId xmlns:p14="http://schemas.microsoft.com/office/powerpoint/2010/main" val="325058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6292" y="413792"/>
            <a:ext cx="10754769" cy="1143000"/>
          </a:xfrm>
        </p:spPr>
        <p:txBody>
          <a:bodyPr/>
          <a:lstStyle>
            <a:lvl1pPr>
              <a:defRPr>
                <a:solidFill>
                  <a:schemeClr val="accent6"/>
                </a:solidFill>
              </a:defRPr>
            </a:lvl1pPr>
          </a:lstStyle>
          <a:p>
            <a:r>
              <a:rPr kumimoji="1" lang="ja-JP" altLang="en-US" dirty="0"/>
              <a:t>マスター タイトルの書式設定</a:t>
            </a:r>
          </a:p>
        </p:txBody>
      </p:sp>
      <p:cxnSp>
        <p:nvCxnSpPr>
          <p:cNvPr id="5" name="直線コネクタ 4">
            <a:extLst>
              <a:ext uri="{FF2B5EF4-FFF2-40B4-BE49-F238E27FC236}">
                <a16:creationId xmlns:a16="http://schemas.microsoft.com/office/drawing/2014/main" id="{61B07E91-061F-4B95-8E05-96E21796CB2C}"/>
              </a:ext>
            </a:extLst>
          </p:cNvPr>
          <p:cNvCxnSpPr/>
          <p:nvPr userDrawn="1"/>
        </p:nvCxnSpPr>
        <p:spPr>
          <a:xfrm>
            <a:off x="623393" y="1547664"/>
            <a:ext cx="380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19465C1-BAFF-4583-8BC7-DAE1AD4CF8FF}"/>
              </a:ext>
            </a:extLst>
          </p:cNvPr>
          <p:cNvCxnSpPr/>
          <p:nvPr userDrawn="1"/>
        </p:nvCxnSpPr>
        <p:spPr>
          <a:xfrm>
            <a:off x="623392" y="1277888"/>
            <a:ext cx="1036915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76CBE73-E39D-498E-AC6C-698585C20369}"/>
              </a:ext>
            </a:extLst>
          </p:cNvPr>
          <p:cNvSpPr>
            <a:spLocks noGrp="1"/>
          </p:cNvSpPr>
          <p:nvPr>
            <p:ph type="sldNum" sz="quarter" idx="12"/>
          </p:nvPr>
        </p:nvSpPr>
        <p:spPr>
          <a:xfrm>
            <a:off x="9525192" y="6609871"/>
            <a:ext cx="2586181" cy="249385"/>
          </a:xfrm>
          <a:prstGeom prst="rect">
            <a:avLst/>
          </a:prstGeom>
        </p:spPr>
        <p:txBody>
          <a:bodyPr/>
          <a:lstStyle>
            <a:lvl1pPr algn="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8157CEC5-A25A-45CD-B0D3-130C7C559407}" type="slidenum">
              <a:rPr lang="ja-JP" altLang="en-US" smtClean="0"/>
              <a:pPr/>
              <a:t>‹#›</a:t>
            </a:fld>
            <a:endParaRPr lang="ja-JP" altLang="en-US"/>
          </a:p>
        </p:txBody>
      </p:sp>
      <p:pic>
        <p:nvPicPr>
          <p:cNvPr id="7" name="図 6">
            <a:extLst>
              <a:ext uri="{FF2B5EF4-FFF2-40B4-BE49-F238E27FC236}">
                <a16:creationId xmlns:a16="http://schemas.microsoft.com/office/drawing/2014/main" id="{D8C755B2-1792-4BC0-9A4F-BE68446BC5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2344" y="24132"/>
            <a:ext cx="2914769" cy="708526"/>
          </a:xfrm>
          <a:prstGeom prst="rect">
            <a:avLst/>
          </a:prstGeom>
        </p:spPr>
      </p:pic>
    </p:spTree>
    <p:extLst>
      <p:ext uri="{BB962C8B-B14F-4D97-AF65-F5344CB8AC3E}">
        <p14:creationId xmlns:p14="http://schemas.microsoft.com/office/powerpoint/2010/main" val="36500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3" y="404664"/>
            <a:ext cx="10972800" cy="1143000"/>
          </a:xfrm>
        </p:spPr>
        <p:txBody>
          <a:bodyPr/>
          <a:lstStyle>
            <a:lvl1pPr>
              <a:defRPr>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96274" y="142688"/>
            <a:ext cx="3552396" cy="47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グループ化 7"/>
          <p:cNvGrpSpPr/>
          <p:nvPr userDrawn="1"/>
        </p:nvGrpSpPr>
        <p:grpSpPr>
          <a:xfrm>
            <a:off x="-16390" y="6607098"/>
            <a:ext cx="12216001" cy="260648"/>
            <a:chOff x="35496" y="5589240"/>
            <a:chExt cx="9073008" cy="260648"/>
          </a:xfrm>
        </p:grpSpPr>
        <p:grpSp>
          <p:nvGrpSpPr>
            <p:cNvPr id="9" name="グループ化 8"/>
            <p:cNvGrpSpPr/>
            <p:nvPr/>
          </p:nvGrpSpPr>
          <p:grpSpPr>
            <a:xfrm>
              <a:off x="107504" y="5589240"/>
              <a:ext cx="8928992" cy="260648"/>
              <a:chOff x="1115616" y="5589240"/>
              <a:chExt cx="7848872" cy="260648"/>
            </a:xfrm>
          </p:grpSpPr>
          <p:sp>
            <p:nvSpPr>
              <p:cNvPr id="12" name="平行四辺形 11"/>
              <p:cNvSpPr/>
              <p:nvPr/>
            </p:nvSpPr>
            <p:spPr>
              <a:xfrm>
                <a:off x="1115616" y="5589240"/>
                <a:ext cx="2664296" cy="260648"/>
              </a:xfrm>
              <a:prstGeom prst="parallelogram">
                <a:avLst>
                  <a:gd name="adj" fmla="val 5085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平行四辺形 12"/>
              <p:cNvSpPr/>
              <p:nvPr/>
            </p:nvSpPr>
            <p:spPr>
              <a:xfrm>
                <a:off x="3707904" y="5589240"/>
                <a:ext cx="2664296" cy="260648"/>
              </a:xfrm>
              <a:prstGeom prst="parallelogram">
                <a:avLst>
                  <a:gd name="adj" fmla="val 508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平行四辺形 13"/>
              <p:cNvSpPr/>
              <p:nvPr/>
            </p:nvSpPr>
            <p:spPr>
              <a:xfrm>
                <a:off x="6300192" y="5589240"/>
                <a:ext cx="2664296" cy="260648"/>
              </a:xfrm>
              <a:prstGeom prst="parallelogram">
                <a:avLst>
                  <a:gd name="adj" fmla="val 508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0" name="正方形/長方形 9"/>
            <p:cNvSpPr/>
            <p:nvPr/>
          </p:nvSpPr>
          <p:spPr>
            <a:xfrm>
              <a:off x="35496" y="5589240"/>
              <a:ext cx="216024" cy="2606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8892480" y="5589240"/>
              <a:ext cx="216024" cy="2606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6" name="スライド番号プレースホルダー 5"/>
          <p:cNvSpPr>
            <a:spLocks noGrp="1"/>
          </p:cNvSpPr>
          <p:nvPr>
            <p:ph type="sldNum" sz="quarter" idx="12"/>
          </p:nvPr>
        </p:nvSpPr>
        <p:spPr>
          <a:xfrm>
            <a:off x="4800000" y="6552019"/>
            <a:ext cx="2844800" cy="365125"/>
          </a:xfrm>
        </p:spPr>
        <p:txBody>
          <a:bodyPr/>
          <a:lstStyle>
            <a:lvl1pPr algn="ct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914363"/>
            <a:fld id="{8157CEC5-A25A-45CD-B0D3-130C7C559407}" type="slidenum">
              <a:rPr lang="ja-JP" altLang="en-US" smtClean="0">
                <a:solidFill>
                  <a:prstClr val="black"/>
                </a:solidFill>
              </a:rPr>
              <a:pPr defTabSz="914363"/>
              <a:t>‹#›</a:t>
            </a:fld>
            <a:endParaRPr lang="ja-JP" altLang="en-US">
              <a:solidFill>
                <a:prstClr val="black"/>
              </a:solidFill>
            </a:endParaRPr>
          </a:p>
        </p:txBody>
      </p:sp>
      <p:cxnSp>
        <p:nvCxnSpPr>
          <p:cNvPr id="15" name="直線コネクタ 14">
            <a:extLst>
              <a:ext uri="{FF2B5EF4-FFF2-40B4-BE49-F238E27FC236}">
                <a16:creationId xmlns:a16="http://schemas.microsoft.com/office/drawing/2014/main" id="{3C9A75F1-02F9-43BD-A8AC-6EF65BB90F13}"/>
              </a:ext>
            </a:extLst>
          </p:cNvPr>
          <p:cNvCxnSpPr>
            <a:cxnSpLocks/>
          </p:cNvCxnSpPr>
          <p:nvPr userDrawn="1"/>
        </p:nvCxnSpPr>
        <p:spPr>
          <a:xfrm flipV="1">
            <a:off x="397128" y="1618309"/>
            <a:ext cx="11425328" cy="522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44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フッター プレースホルダ 2"/>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3"/>
          <p:cNvSpPr>
            <a:spLocks noGrp="1"/>
          </p:cNvSpPr>
          <p:nvPr>
            <p:ph type="sldNum" sz="quarter" idx="12"/>
          </p:nvPr>
        </p:nvSpPr>
        <p:spPr>
          <a:xfrm>
            <a:off x="9480376" y="6525344"/>
            <a:ext cx="2586181" cy="249385"/>
          </a:xfrm>
        </p:spPr>
        <p:txBody>
          <a:bodyPr/>
          <a:lstStyle>
            <a:lvl1pPr>
              <a:defRPr/>
            </a:lvl1pPr>
          </a:lstStyle>
          <a:p>
            <a:fld id="{AB48E391-9039-470B-8920-B1A7AC9D59AF}" type="slidenum">
              <a:rPr lang="ja-JP" altLang="en-US"/>
              <a:pPr/>
              <a:t>‹#›</a:t>
            </a:fld>
            <a:endParaRPr lang="ja-JP" altLang="en-US"/>
          </a:p>
        </p:txBody>
      </p:sp>
      <p:pic>
        <p:nvPicPr>
          <p:cNvPr id="2" name="図 1">
            <a:extLst>
              <a:ext uri="{FF2B5EF4-FFF2-40B4-BE49-F238E27FC236}">
                <a16:creationId xmlns:a16="http://schemas.microsoft.com/office/drawing/2014/main" id="{7CD84B3E-AE35-816F-5AE3-0C1D1DE80587}"/>
              </a:ext>
            </a:extLst>
          </p:cNvPr>
          <p:cNvPicPr>
            <a:picLocks noChangeAspect="1"/>
          </p:cNvPicPr>
          <p:nvPr userDrawn="1"/>
        </p:nvPicPr>
        <p:blipFill>
          <a:blip r:embed="rId2"/>
          <a:stretch>
            <a:fillRect/>
          </a:stretch>
        </p:blipFill>
        <p:spPr>
          <a:xfrm>
            <a:off x="9192344" y="0"/>
            <a:ext cx="2914141" cy="707197"/>
          </a:xfrm>
          <a:prstGeom prst="rect">
            <a:avLst/>
          </a:prstGeom>
        </p:spPr>
      </p:pic>
    </p:spTree>
    <p:extLst>
      <p:ext uri="{BB962C8B-B14F-4D97-AF65-F5344CB8AC3E}">
        <p14:creationId xmlns:p14="http://schemas.microsoft.com/office/powerpoint/2010/main" val="307838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EF72C4-2748-852A-DEFC-3951952A6E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269B147-E5A4-D8C3-590B-8E7DE5D93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AE2A115-14CE-8C6B-08AF-A70F2CFC6D80}"/>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5" name="フッター プレースホルダー 4">
            <a:extLst>
              <a:ext uri="{FF2B5EF4-FFF2-40B4-BE49-F238E27FC236}">
                <a16:creationId xmlns:a16="http://schemas.microsoft.com/office/drawing/2014/main" id="{AEBF55A3-EB3D-FFC0-8F4E-A8EE4C72D2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4FC645-4695-9FE5-305B-C7C49AC9E55D}"/>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188530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71595-60D5-D935-4E2C-B5DF2F006F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09E106-F431-C11F-1979-186648A8C06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DF7B0A-EBF9-12E5-6D24-46A3C2665A84}"/>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5" name="フッター プレースホルダー 4">
            <a:extLst>
              <a:ext uri="{FF2B5EF4-FFF2-40B4-BE49-F238E27FC236}">
                <a16:creationId xmlns:a16="http://schemas.microsoft.com/office/drawing/2014/main" id="{6A61C3ED-63AC-59D4-9E9C-E1B0A6A7B0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FD460C-14DC-991A-E32D-58321A8D8D0C}"/>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187639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70C6C-9B4C-FD4E-179D-2B0CA91CC0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E5E680-6B22-6758-4C9F-CA4211BE5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67FF31C-E960-8AE8-5AFA-60AF58B20224}"/>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5" name="フッター プレースホルダー 4">
            <a:extLst>
              <a:ext uri="{FF2B5EF4-FFF2-40B4-BE49-F238E27FC236}">
                <a16:creationId xmlns:a16="http://schemas.microsoft.com/office/drawing/2014/main" id="{BE07CCC1-6C89-04DB-8678-7CFD163F57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683CF7-F422-C742-9BEA-19E57DAB3568}"/>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213618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59B691-7C00-829F-5283-C2A4296D3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7B3F8B-917E-5BE7-65ED-07A2E35C66B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36432B-C0AF-9376-A067-78B259DE26E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DB7104-4AE0-CA04-7202-DCB456CBFC8E}"/>
              </a:ext>
            </a:extLst>
          </p:cNvPr>
          <p:cNvSpPr>
            <a:spLocks noGrp="1"/>
          </p:cNvSpPr>
          <p:nvPr>
            <p:ph type="dt" sz="half" idx="10"/>
          </p:nvPr>
        </p:nvSpPr>
        <p:spPr/>
        <p:txBody>
          <a:bodyPr/>
          <a:lstStyle/>
          <a:p>
            <a:fld id="{EC9E33B2-2CEF-4695-9649-FCBF26B2E6FA}" type="datetimeFigureOut">
              <a:rPr kumimoji="1" lang="ja-JP" altLang="en-US" smtClean="0"/>
              <a:t>2023/4/10</a:t>
            </a:fld>
            <a:endParaRPr kumimoji="1" lang="ja-JP" altLang="en-US"/>
          </a:p>
        </p:txBody>
      </p:sp>
      <p:sp>
        <p:nvSpPr>
          <p:cNvPr id="6" name="フッター プレースホルダー 5">
            <a:extLst>
              <a:ext uri="{FF2B5EF4-FFF2-40B4-BE49-F238E27FC236}">
                <a16:creationId xmlns:a16="http://schemas.microsoft.com/office/drawing/2014/main" id="{95E3A776-7D4E-6674-1F90-EF23A677CE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C81175-CAA4-B3E4-06A7-6C37440F72C3}"/>
              </a:ext>
            </a:extLst>
          </p:cNvPr>
          <p:cNvSpPr>
            <a:spLocks noGrp="1"/>
          </p:cNvSpPr>
          <p:nvPr>
            <p:ph type="sldNum" sz="quarter" idx="12"/>
          </p:nvPr>
        </p:nvSpPr>
        <p:spPr/>
        <p:txBody>
          <a:body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64715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a:extLst>
              <a:ext uri="{FF2B5EF4-FFF2-40B4-BE49-F238E27FC236}">
                <a16:creationId xmlns:a16="http://schemas.microsoft.com/office/drawing/2014/main" id="{3DA7E68C-EA4A-447E-8751-E764D0546818}"/>
              </a:ext>
            </a:extLst>
          </p:cNvPr>
          <p:cNvSpPr>
            <a:spLocks noGrp="1"/>
          </p:cNvSpPr>
          <p:nvPr>
            <p:ph type="sldNum" sz="quarter" idx="4"/>
          </p:nvPr>
        </p:nvSpPr>
        <p:spPr>
          <a:xfrm>
            <a:off x="9480376" y="6525344"/>
            <a:ext cx="2586181" cy="249385"/>
          </a:xfrm>
          <a:prstGeom prst="rect">
            <a:avLst/>
          </a:prstGeom>
        </p:spPr>
        <p:txBody>
          <a:bodyPr/>
          <a:lstStyle>
            <a:lvl1pPr algn="r">
              <a:defRPr sz="1400">
                <a:solidFill>
                  <a:schemeClr val="tx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fld id="{8157CEC5-A25A-45CD-B0D3-130C7C559407}" type="slidenum">
              <a:rPr lang="ja-JP" altLang="en-US" smtClean="0"/>
              <a:pPr/>
              <a:t>‹#›</a:t>
            </a:fld>
            <a:endParaRPr lang="ja-JP" altLang="en-US"/>
          </a:p>
        </p:txBody>
      </p:sp>
      <p:sp>
        <p:nvSpPr>
          <p:cNvPr id="4" name="フッター プレースホルダー 3">
            <a:extLst>
              <a:ext uri="{FF2B5EF4-FFF2-40B4-BE49-F238E27FC236}">
                <a16:creationId xmlns:a16="http://schemas.microsoft.com/office/drawing/2014/main" id="{039B1C26-B5A5-C217-693D-CEDF1E317929}"/>
              </a:ext>
            </a:extLst>
          </p:cNvPr>
          <p:cNvSpPr txBox="1">
            <a:spLocks/>
          </p:cNvSpPr>
          <p:nvPr userDrawn="1"/>
        </p:nvSpPr>
        <p:spPr>
          <a:xfrm>
            <a:off x="191344" y="6525344"/>
            <a:ext cx="5122912" cy="24156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©Japan Co-operative Alliance, 2023</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（無断転載禁止）</a:t>
            </a:r>
          </a:p>
        </p:txBody>
      </p:sp>
    </p:spTree>
    <p:extLst>
      <p:ext uri="{BB962C8B-B14F-4D97-AF65-F5344CB8AC3E}">
        <p14:creationId xmlns:p14="http://schemas.microsoft.com/office/powerpoint/2010/main" val="16329076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8" r:id="rId5"/>
  </p:sldLayoutIdLst>
  <p:hf hdr="0" ftr="0" dt="0"/>
  <p:txStyles>
    <p:titleStyle>
      <a:lvl1pPr algn="ctr" defTabSz="914400" rtl="0" eaLnBrk="1" latinLnBrk="0" hangingPunct="1">
        <a:spcBef>
          <a:spcPct val="0"/>
        </a:spcBef>
        <a:buNone/>
        <a:defRPr kumimoji="1" sz="44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2FF44AF-21D2-B791-1CDC-C00665862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3CC016-7D45-67BD-F246-33CDD5B85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A1C971-6B13-2F4C-3F78-3BCB19DC9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E33B2-2CEF-4695-9649-FCBF26B2E6FA}" type="datetimeFigureOut">
              <a:rPr kumimoji="1" lang="ja-JP" altLang="en-US" smtClean="0"/>
              <a:t>2023/4/10</a:t>
            </a:fld>
            <a:endParaRPr kumimoji="1" lang="ja-JP" altLang="en-US"/>
          </a:p>
        </p:txBody>
      </p:sp>
      <p:sp>
        <p:nvSpPr>
          <p:cNvPr id="5" name="フッター プレースホルダー 4">
            <a:extLst>
              <a:ext uri="{FF2B5EF4-FFF2-40B4-BE49-F238E27FC236}">
                <a16:creationId xmlns:a16="http://schemas.microsoft.com/office/drawing/2014/main" id="{8D2A9805-38DC-BB1E-184E-CF36A0316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C2FD47-0BB5-6F1D-8D3D-B9ABDC7C0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29352-9281-4F3C-9442-4844ECCB279A}" type="slidenum">
              <a:rPr kumimoji="1" lang="ja-JP" altLang="en-US" smtClean="0"/>
              <a:t>‹#›</a:t>
            </a:fld>
            <a:endParaRPr kumimoji="1" lang="ja-JP" altLang="en-US"/>
          </a:p>
        </p:txBody>
      </p:sp>
    </p:spTree>
    <p:extLst>
      <p:ext uri="{BB962C8B-B14F-4D97-AF65-F5344CB8AC3E}">
        <p14:creationId xmlns:p14="http://schemas.microsoft.com/office/powerpoint/2010/main" val="147164348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japan.coo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ofa.go.jp/mofaj/ic/gic/page1_001531.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japan.coop/study/pdf/230324_01.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www.japan.coop/wp/publications/study/sommelier"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hyperlink" Target="https://www.japan.coop/wp/publication/128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C0AC805-DF30-0BC5-4CD1-6981BE37B870}"/>
              </a:ext>
            </a:extLst>
          </p:cNvPr>
          <p:cNvPicPr>
            <a:picLocks noChangeAspect="1"/>
          </p:cNvPicPr>
          <p:nvPr/>
        </p:nvPicPr>
        <p:blipFill>
          <a:blip r:embed="rId3"/>
          <a:stretch>
            <a:fillRect/>
          </a:stretch>
        </p:blipFill>
        <p:spPr>
          <a:xfrm>
            <a:off x="9404718" y="1154404"/>
            <a:ext cx="2586181" cy="2586181"/>
          </a:xfrm>
          <a:prstGeom prst="rect">
            <a:avLst/>
          </a:prstGeom>
        </p:spPr>
      </p:pic>
      <p:sp>
        <p:nvSpPr>
          <p:cNvPr id="22530" name="スライド番号プレースホルダー 3"/>
          <p:cNvSpPr>
            <a:spLocks noGrp="1"/>
          </p:cNvSpPr>
          <p:nvPr>
            <p:ph type="sldNum" sz="quarter" idx="12"/>
          </p:nvPr>
        </p:nvSpPr>
        <p:spPr>
          <a:xfrm>
            <a:off x="9480376" y="6453336"/>
            <a:ext cx="2586181" cy="249385"/>
          </a:xfrm>
          <a:noFill/>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014853A-830F-49E9-8A1E-D882AEAE1B1C}" type="slidenum">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 name="テキスト ボックス 2">
            <a:extLst>
              <a:ext uri="{FF2B5EF4-FFF2-40B4-BE49-F238E27FC236}">
                <a16:creationId xmlns:a16="http://schemas.microsoft.com/office/drawing/2014/main" id="{AE13D265-7539-4CE6-A9CF-9505EB0BFA2D}"/>
              </a:ext>
            </a:extLst>
          </p:cNvPr>
          <p:cNvSpPr txBox="1">
            <a:spLocks noChangeArrowheads="1"/>
          </p:cNvSpPr>
          <p:nvPr/>
        </p:nvSpPr>
        <p:spPr bwMode="auto">
          <a:xfrm>
            <a:off x="139334" y="189761"/>
            <a:ext cx="11953328" cy="1169551"/>
          </a:xfrm>
          <a:prstGeom prst="rect">
            <a:avLst/>
          </a:prstGeom>
          <a:solidFill>
            <a:schemeClr val="accent6">
              <a:lumMod val="20000"/>
              <a:lumOff val="80000"/>
            </a:schemeClr>
          </a:solidFill>
          <a:ln w="19050">
            <a:solidFill>
              <a:schemeClr val="accent6"/>
            </a:solid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2030</a:t>
            </a:r>
            <a:r>
              <a:rPr kumimoji="1" lang="ja-JP" altLang="en-US" sz="18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ビジョン「協同をひろげて、日本を変える」</a:t>
            </a:r>
            <a:endParaRPr kumimoji="1" lang="en-US" altLang="zh-TW" sz="18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ＪＣＡニュース　</a:t>
            </a:r>
            <a:r>
              <a:rPr kumimoji="1" lang="en-US" altLang="ja-JP" sz="18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No.8-1(</a:t>
            </a:r>
            <a:r>
              <a:rPr kumimoji="1" lang="ja-JP" altLang="en-US" sz="18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組織内での案内に活用下さい</a:t>
            </a:r>
            <a:r>
              <a:rPr kumimoji="1" lang="en-US" altLang="ja-JP" sz="18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zh-TW" altLang="en-US"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日本協同組合連携機構</a:t>
            </a:r>
            <a:r>
              <a:rPr kumimoji="1" lang="en-US" altLang="ja-JP" sz="14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a:t>
            </a:r>
            <a:r>
              <a:rPr kumimoji="1" lang="ja-JP" altLang="en-US" sz="14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記事詳細　</a:t>
            </a:r>
            <a:r>
              <a:rPr kumimoji="1" lang="en-US" altLang="zh-TW" sz="14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hlinkClick r:id="rId4">
                  <a:extLst>
                    <a:ext uri="{A12FA001-AC4F-418D-AE19-62706E023703}">
                      <ahyp:hlinkClr xmlns:ahyp="http://schemas.microsoft.com/office/drawing/2018/hyperlinkcolor" val="tx"/>
                    </a:ext>
                  </a:extLst>
                </a:hlinkClick>
              </a:rPr>
              <a:t>https://www.japan.coop/</a:t>
            </a:r>
            <a:r>
              <a:rPr kumimoji="1" lang="en-US" altLang="ja-JP" sz="14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a:t>
            </a:r>
            <a:r>
              <a:rPr kumimoji="1" lang="ja-JP" altLang="en-US"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　</a:t>
            </a:r>
            <a:r>
              <a:rPr kumimoji="1" lang="en-US" altLang="zh-TW"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202</a:t>
            </a:r>
            <a:r>
              <a:rPr kumimoji="1" lang="en-US" altLang="ja-JP"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3</a:t>
            </a:r>
            <a:r>
              <a:rPr kumimoji="1" lang="en-US" altLang="zh-TW"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a:t>
            </a:r>
            <a:r>
              <a:rPr kumimoji="1" lang="zh-TW" altLang="en-US"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令和</a:t>
            </a:r>
            <a:r>
              <a:rPr kumimoji="1" lang="en-US" altLang="ja-JP"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5</a:t>
            </a:r>
            <a:r>
              <a:rPr kumimoji="1" lang="en-US" altLang="zh-TW"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a:t>
            </a:r>
            <a:r>
              <a:rPr kumimoji="1" lang="zh-TW" altLang="en-US"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年</a:t>
            </a:r>
            <a:r>
              <a:rPr lang="en-US" altLang="ja-JP" sz="1600" b="1" dirty="0">
                <a:solidFill>
                  <a:schemeClr val="accent6">
                    <a:lumMod val="75000"/>
                  </a:schemeClr>
                </a:solidFill>
                <a:latin typeface="BIZ UDPゴシック" panose="020B0400000000000000" pitchFamily="50" charset="-128"/>
                <a:ea typeface="BIZ UDPゴシック" panose="020B0400000000000000" pitchFamily="50" charset="-128"/>
                <a:cs typeface="メイリオ" pitchFamily="50" charset="-128"/>
              </a:rPr>
              <a:t>4</a:t>
            </a:r>
            <a:r>
              <a:rPr kumimoji="1" lang="zh-TW" altLang="en-US"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月</a:t>
            </a:r>
            <a:r>
              <a:rPr lang="en-US" altLang="ja-JP" sz="1600" b="1" dirty="0">
                <a:solidFill>
                  <a:schemeClr val="accent6">
                    <a:lumMod val="75000"/>
                  </a:schemeClr>
                </a:solidFill>
                <a:latin typeface="BIZ UDPゴシック" panose="020B0400000000000000" pitchFamily="50" charset="-128"/>
                <a:ea typeface="BIZ UDPゴシック" panose="020B0400000000000000" pitchFamily="50" charset="-128"/>
                <a:cs typeface="メイリオ" pitchFamily="50" charset="-128"/>
              </a:rPr>
              <a:t>10</a:t>
            </a:r>
            <a:r>
              <a:rPr kumimoji="1" lang="zh-TW" altLang="en-US" sz="16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日</a:t>
            </a:r>
            <a:r>
              <a:rPr kumimoji="1" lang="ja-JP" altLang="en-US" sz="14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rPr>
              <a:t>（問合せ先：伊藤）</a:t>
            </a:r>
            <a:endParaRPr kumimoji="1" lang="en-US" altLang="ja-JP" sz="1400" b="1" i="0" u="none" strike="noStrike" kern="1200" cap="none" spc="0" normalizeH="0" baseline="0" noProof="0" dirty="0">
              <a:ln>
                <a:noFill/>
              </a:ln>
              <a:solidFill>
                <a:schemeClr val="accent6">
                  <a:lumMod val="75000"/>
                </a:schemeClr>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13" name="テキスト ボックス 2">
            <a:extLst>
              <a:ext uri="{FF2B5EF4-FFF2-40B4-BE49-F238E27FC236}">
                <a16:creationId xmlns:a16="http://schemas.microsoft.com/office/drawing/2014/main" id="{4392064B-7A26-14DA-4D15-8D2ADE5C00D1}"/>
              </a:ext>
            </a:extLst>
          </p:cNvPr>
          <p:cNvSpPr txBox="1">
            <a:spLocks noChangeArrowheads="1"/>
          </p:cNvSpPr>
          <p:nvPr/>
        </p:nvSpPr>
        <p:spPr bwMode="auto">
          <a:xfrm>
            <a:off x="273708" y="1459408"/>
            <a:ext cx="8486821" cy="2677656"/>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1</a:t>
            </a:r>
            <a:r>
              <a:rPr kumimoji="1" lang="ja-JP" altLang="en-US"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a:t>
            </a:r>
            <a:r>
              <a:rPr kumimoji="1" lang="en-US" altLang="ja-JP"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JCA</a:t>
            </a:r>
            <a:r>
              <a:rPr kumimoji="1" lang="ja-JP" altLang="en-US"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臨時総会</a:t>
            </a:r>
            <a:r>
              <a:rPr kumimoji="1" lang="en-US" altLang="ja-JP"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(2023</a:t>
            </a:r>
            <a:r>
              <a:rPr kumimoji="1" lang="ja-JP"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年</a:t>
            </a:r>
            <a:r>
              <a:rPr lang="en-US" altLang="ja-JP" sz="2000" b="1" dirty="0">
                <a:solidFill>
                  <a:srgbClr val="4F81BD">
                    <a:lumMod val="75000"/>
                  </a:srgbClr>
                </a:solidFill>
                <a:latin typeface="BIZ UDPゴシック" panose="020B0400000000000000" pitchFamily="50" charset="-128"/>
                <a:ea typeface="BIZ UDPゴシック" panose="020B0400000000000000" pitchFamily="50" charset="-128"/>
                <a:cs typeface="メイリオ" pitchFamily="50" charset="-128"/>
              </a:rPr>
              <a:t>3</a:t>
            </a:r>
            <a:r>
              <a:rPr kumimoji="1" lang="ja-JP"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月</a:t>
            </a:r>
            <a:r>
              <a:rPr kumimoji="1" lang="en-US" altLang="ja-JP"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28</a:t>
            </a:r>
            <a:r>
              <a:rPr kumimoji="1" lang="ja-JP"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日</a:t>
            </a:r>
            <a:r>
              <a:rPr kumimoji="1" lang="en-US" altLang="ja-JP"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a:t>
            </a:r>
          </a:p>
          <a:p>
            <a:pPr marL="536575" indent="-269875" eaLnBrk="1" hangingPunct="1">
              <a:spcBef>
                <a:spcPts val="600"/>
              </a:spcBef>
              <a:buFont typeface="Wingdings" panose="05000000000000000000" pitchFamily="2" charset="2"/>
              <a:buChar char="ü"/>
              <a:defRPr/>
            </a:pP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2023</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年度事業計画・予算等を承認</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36575" indent="-269875"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労働者協同組合法施行に伴う第</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号会員に関する定款の変更を承認</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36575" indent="-269875"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以下の項目について報告</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806450" indent="-265113" eaLnBrk="1" hangingPunct="1">
              <a:spcBef>
                <a:spcPts val="600"/>
              </a:spcBef>
              <a:buFont typeface="Arial" panose="020B0604020202020204" pitchFamily="34" charset="0"/>
              <a:buChar char="•"/>
              <a:defRPr/>
            </a:pP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協同組合のアイデンティティに関する</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rPr>
              <a:t>2023</a:t>
            </a: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年度の取り組み</a:t>
            </a:r>
            <a:endPar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806450" indent="-265113" eaLnBrk="1" hangingPunct="1">
              <a:spcBef>
                <a:spcPts val="600"/>
              </a:spcBef>
              <a:buFont typeface="Arial" panose="020B0604020202020204" pitchFamily="34" charset="0"/>
              <a:buChar char="•"/>
              <a:defRPr/>
            </a:pP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トルコ・シリア地震に対する</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rPr>
              <a:t>JCA</a:t>
            </a: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からの義援金の拠出</a:t>
            </a:r>
            <a:endPar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806450" indent="-265113" eaLnBrk="1" hangingPunct="1">
              <a:spcBef>
                <a:spcPts val="600"/>
              </a:spcBef>
              <a:buFont typeface="Arial" panose="020B0604020202020204" pitchFamily="34" charset="0"/>
              <a:buChar char="•"/>
              <a:defRPr/>
            </a:pP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協同組合に関する全国意識調査</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rPr>
              <a:t>2022</a:t>
            </a: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の結果概要について</a:t>
            </a:r>
            <a:endPar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テキスト ボックス 2">
            <a:extLst>
              <a:ext uri="{FF2B5EF4-FFF2-40B4-BE49-F238E27FC236}">
                <a16:creationId xmlns:a16="http://schemas.microsoft.com/office/drawing/2014/main" id="{3939E230-7301-6207-DD50-70764438BD3E}"/>
              </a:ext>
            </a:extLst>
          </p:cNvPr>
          <p:cNvSpPr txBox="1">
            <a:spLocks noChangeArrowheads="1"/>
          </p:cNvSpPr>
          <p:nvPr/>
        </p:nvSpPr>
        <p:spPr bwMode="auto">
          <a:xfrm>
            <a:off x="273708" y="4212088"/>
            <a:ext cx="9922691" cy="2000548"/>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2</a:t>
            </a:r>
            <a:r>
              <a:rPr kumimoji="1" lang="ja-JP" altLang="en-US"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a:t>
            </a:r>
            <a:r>
              <a:rPr kumimoji="1" lang="zh-TW" altLang="en-US"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第</a:t>
            </a:r>
            <a:r>
              <a:rPr kumimoji="1" lang="en-US" altLang="zh-TW"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4</a:t>
            </a:r>
            <a:r>
              <a:rPr kumimoji="1" lang="zh-TW" altLang="en-US" sz="24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回協同組合等研究組織交流会</a:t>
            </a:r>
            <a:r>
              <a:rPr kumimoji="1" lang="en-US" altLang="zh-TW"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(2023</a:t>
            </a:r>
            <a:r>
              <a:rPr kumimoji="1" lang="zh-TW"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年</a:t>
            </a:r>
            <a:r>
              <a:rPr kumimoji="1" lang="en-US" altLang="zh-TW"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3</a:t>
            </a:r>
            <a:r>
              <a:rPr kumimoji="1" lang="zh-TW"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月</a:t>
            </a:r>
            <a:r>
              <a:rPr lang="en-US" altLang="ja-JP" sz="2000" b="1" dirty="0">
                <a:solidFill>
                  <a:srgbClr val="4F81BD">
                    <a:lumMod val="75000"/>
                  </a:srgbClr>
                </a:solidFill>
                <a:latin typeface="BIZ UDPゴシック" panose="020B0400000000000000" pitchFamily="50" charset="-128"/>
                <a:ea typeface="BIZ UDPゴシック" panose="020B0400000000000000" pitchFamily="50" charset="-128"/>
                <a:cs typeface="メイリオ" pitchFamily="50" charset="-128"/>
              </a:rPr>
              <a:t>14</a:t>
            </a:r>
            <a:r>
              <a:rPr kumimoji="1" lang="zh-TW"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日</a:t>
            </a:r>
            <a:r>
              <a:rPr kumimoji="1" lang="en-US" altLang="zh-TW"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a:t>
            </a:r>
          </a:p>
          <a:p>
            <a:pPr marL="534988" indent="-260350"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協同組合関係の研究組織中心に約</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50</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名が参加</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34988" indent="-260350"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研究機関６組織の活動報告</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34988" indent="-260350"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「地域の持続可能性への協同組合の関わり方」をテーマにパネルディスカッション</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901700" lvl="1" indent="-260350" eaLnBrk="1" hangingPunct="1">
              <a:spcBef>
                <a:spcPts val="600"/>
              </a:spcBef>
              <a:buNone/>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パネリスト：日本生協連、地域と協同の研究センター、</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JCA</a:t>
            </a:r>
          </a:p>
        </p:txBody>
      </p:sp>
      <p:pic>
        <p:nvPicPr>
          <p:cNvPr id="3" name="図 2">
            <a:extLst>
              <a:ext uri="{FF2B5EF4-FFF2-40B4-BE49-F238E27FC236}">
                <a16:creationId xmlns:a16="http://schemas.microsoft.com/office/drawing/2014/main" id="{94281615-4390-ED46-2641-87E2B2609C16}"/>
              </a:ext>
            </a:extLst>
          </p:cNvPr>
          <p:cNvPicPr>
            <a:picLocks noChangeAspect="1"/>
          </p:cNvPicPr>
          <p:nvPr/>
        </p:nvPicPr>
        <p:blipFill>
          <a:blip r:embed="rId5"/>
          <a:stretch>
            <a:fillRect/>
          </a:stretch>
        </p:blipFill>
        <p:spPr>
          <a:xfrm>
            <a:off x="9862266" y="3576986"/>
            <a:ext cx="2310293" cy="3270752"/>
          </a:xfrm>
          <a:prstGeom prst="rect">
            <a:avLst/>
          </a:prstGeom>
        </p:spPr>
      </p:pic>
    </p:spTree>
    <p:extLst>
      <p:ext uri="{BB962C8B-B14F-4D97-AF65-F5344CB8AC3E}">
        <p14:creationId xmlns:p14="http://schemas.microsoft.com/office/powerpoint/2010/main" val="171818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a:xfrm>
            <a:off x="9480376" y="6453336"/>
            <a:ext cx="2586181" cy="249385"/>
          </a:xfrm>
          <a:noFill/>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014853A-830F-49E9-8A1E-D882AEAE1B1C}" type="slidenum">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2">
            <a:extLst>
              <a:ext uri="{FF2B5EF4-FFF2-40B4-BE49-F238E27FC236}">
                <a16:creationId xmlns:a16="http://schemas.microsoft.com/office/drawing/2014/main" id="{4392064B-7A26-14DA-4D15-8D2ADE5C00D1}"/>
              </a:ext>
            </a:extLst>
          </p:cNvPr>
          <p:cNvSpPr txBox="1">
            <a:spLocks noChangeArrowheads="1"/>
          </p:cNvSpPr>
          <p:nvPr/>
        </p:nvSpPr>
        <p:spPr bwMode="auto">
          <a:xfrm>
            <a:off x="407368" y="469591"/>
            <a:ext cx="11305256" cy="2754600"/>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3</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a:t>
            </a: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SDG</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ｓ市民カレッジ</a:t>
            </a: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2022</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特別講座</a:t>
            </a:r>
            <a:r>
              <a:rPr kumimoji="1" lang="ja-JP"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（２０２３年２月３日）</a:t>
            </a:r>
            <a:endParaRPr kumimoji="1" lang="en-US" altLang="ja-JP"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endParaRPr>
          </a:p>
          <a:p>
            <a:pPr marL="450850" indent="-368300"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（一社）</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SDGs</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市民社会ネットワーク（</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SDGs</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ジャパン）の「</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SDGs</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市民カレッジ」の特別講座を協同組合と</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NPO</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の中堅職員が企画・実施</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450850" indent="-368300" eaLnBrk="1" hangingPunct="1">
              <a:spcBef>
                <a:spcPts val="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「アンコンシャスバイアス（無意識の偏見）の視点から</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SDGs</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を考える」</a:t>
            </a:r>
            <a:b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をテーマに開催。協同組合と</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NPO</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から</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25</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人が参加し、</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SDGs</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に関する</a:t>
            </a:r>
            <a:b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学びを深めた</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450850" indent="-368300" eaLnBrk="1" hangingPunct="1">
              <a:spcBef>
                <a:spcPts val="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アンコンシャスバイアスに関する講演とクロスロード・ダイバーシティ</a:t>
            </a:r>
            <a:b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ゲームを通じ、社会の偏見や自身の持つ思い込みに気付く機会に</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 name="テキスト ボックス 2">
            <a:extLst>
              <a:ext uri="{FF2B5EF4-FFF2-40B4-BE49-F238E27FC236}">
                <a16:creationId xmlns:a16="http://schemas.microsoft.com/office/drawing/2014/main" id="{204D2FB5-E938-DD46-456F-CCF24B49F626}"/>
              </a:ext>
            </a:extLst>
          </p:cNvPr>
          <p:cNvSpPr txBox="1">
            <a:spLocks noChangeArrowheads="1"/>
          </p:cNvSpPr>
          <p:nvPr/>
        </p:nvSpPr>
        <p:spPr bwMode="auto">
          <a:xfrm>
            <a:off x="407368" y="3508429"/>
            <a:ext cx="9937104" cy="2923877"/>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0" eaLnBrk="1" hangingPunct="1">
              <a:spcBef>
                <a:spcPct val="0"/>
              </a:spcBef>
              <a:buNone/>
              <a:defRPr/>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4</a:t>
            </a:r>
            <a:r>
              <a:rPr lang="ja-JP" altLang="en-US" sz="2800" b="1" dirty="0">
                <a:solidFill>
                  <a:srgbClr val="4F81BD">
                    <a:lumMod val="75000"/>
                  </a:srgbClr>
                </a:solidFill>
                <a:latin typeface="BIZ UDPゴシック" panose="020B0400000000000000" pitchFamily="50" charset="-128"/>
                <a:ea typeface="BIZ UDPゴシック" panose="020B0400000000000000" pitchFamily="50" charset="-128"/>
                <a:cs typeface="メイリオ" pitchFamily="50" charset="-128"/>
              </a:rPr>
              <a:t>．　岸田首相に</a:t>
            </a: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SDGs</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に関する提言書を提出</a:t>
            </a:r>
            <a:r>
              <a:rPr kumimoji="1" lang="ja-JP"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（２０２３年</a:t>
            </a:r>
            <a:r>
              <a:rPr kumimoji="1" lang="en-US" altLang="ja-JP"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3</a:t>
            </a:r>
            <a:r>
              <a:rPr kumimoji="1" lang="ja-JP"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月</a:t>
            </a:r>
            <a:r>
              <a:rPr kumimoji="1" lang="en-US" altLang="ja-JP"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17</a:t>
            </a:r>
            <a:r>
              <a:rPr kumimoji="1" lang="ja-JP" altLang="en-US"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日）</a:t>
            </a:r>
            <a:endParaRPr kumimoji="1" lang="en-US" altLang="ja-JP" sz="20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endParaRPr>
          </a:p>
          <a:p>
            <a:pPr marL="450850" indent="-368300"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本年</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月に予定されている</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SDGs</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実施指針の改定に向け、</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SDGs</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推進円卓会議</a:t>
            </a:r>
            <a:b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民間構成員の代表者が岸田首相に提言書を提出</a:t>
            </a:r>
          </a:p>
          <a:p>
            <a:pPr marL="450850" indent="-368300"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提言書には、円卓会議主催のパートナーシップ会議に参加した協同組合</a:t>
            </a:r>
            <a:b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全国組織や</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JCA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ワーキングチーム会議（会員有志）による意見も反映</a:t>
            </a:r>
          </a:p>
          <a:p>
            <a:pPr marL="450850" indent="-368300" eaLnBrk="1" hangingPunct="1">
              <a:spcBef>
                <a:spcPts val="600"/>
              </a:spcBef>
              <a:buFont typeface="Wingdings" panose="05000000000000000000" pitchFamily="2" charset="2"/>
              <a:buChar char="ü"/>
              <a:defRP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提言書は、以下の外務省ウェブサイトで公開</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hlinkClick r:id="rId3"/>
              </a:rPr>
              <a:t>https://www.mofa.go.jp/mofaj/ic/gic/page1_001531.html</a:t>
            </a:r>
            <a:endPar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82550" eaLnBrk="1" hangingPunct="1">
              <a:spcBef>
                <a:spcPts val="600"/>
              </a:spcBef>
              <a:buNone/>
              <a:defRPr/>
            </a:pPr>
            <a:endPar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69182603-330E-0B46-F668-57D971FE3854}"/>
              </a:ext>
            </a:extLst>
          </p:cNvPr>
          <p:cNvPicPr>
            <a:picLocks noChangeAspect="1"/>
          </p:cNvPicPr>
          <p:nvPr/>
        </p:nvPicPr>
        <p:blipFill>
          <a:blip r:embed="rId4"/>
          <a:stretch>
            <a:fillRect/>
          </a:stretch>
        </p:blipFill>
        <p:spPr>
          <a:xfrm>
            <a:off x="8939585" y="4450834"/>
            <a:ext cx="3024187" cy="2002502"/>
          </a:xfrm>
          <a:prstGeom prst="rect">
            <a:avLst/>
          </a:prstGeom>
        </p:spPr>
      </p:pic>
      <p:pic>
        <p:nvPicPr>
          <p:cNvPr id="6" name="図 5">
            <a:extLst>
              <a:ext uri="{FF2B5EF4-FFF2-40B4-BE49-F238E27FC236}">
                <a16:creationId xmlns:a16="http://schemas.microsoft.com/office/drawing/2014/main" id="{E28583D2-753D-6E94-A159-F92954F0E1C1}"/>
              </a:ext>
            </a:extLst>
          </p:cNvPr>
          <p:cNvPicPr>
            <a:picLocks noChangeAspect="1"/>
          </p:cNvPicPr>
          <p:nvPr/>
        </p:nvPicPr>
        <p:blipFill>
          <a:blip r:embed="rId5"/>
          <a:stretch>
            <a:fillRect/>
          </a:stretch>
        </p:blipFill>
        <p:spPr>
          <a:xfrm>
            <a:off x="9022928" y="1484528"/>
            <a:ext cx="2899031" cy="1865043"/>
          </a:xfrm>
          <a:prstGeom prst="rect">
            <a:avLst/>
          </a:prstGeom>
        </p:spPr>
      </p:pic>
    </p:spTree>
    <p:extLst>
      <p:ext uri="{BB962C8B-B14F-4D97-AF65-F5344CB8AC3E}">
        <p14:creationId xmlns:p14="http://schemas.microsoft.com/office/powerpoint/2010/main" val="340769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a:xfrm>
            <a:off x="9408368" y="6525344"/>
            <a:ext cx="2586181" cy="249385"/>
          </a:xfrm>
          <a:noFill/>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3014853A-830F-49E9-8A1E-D882AEAE1B1C}" type="slidenum">
              <a:rPr lang="ja-JP" altLang="en-US" sz="1400">
                <a:latin typeface="BIZ UDPゴシック" panose="020B0400000000000000" pitchFamily="50" charset="-128"/>
                <a:ea typeface="BIZ UDPゴシック" panose="020B0400000000000000" pitchFamily="50" charset="-128"/>
              </a:rPr>
              <a:pPr eaLnBrk="1" hangingPunct="1">
                <a:spcBef>
                  <a:spcPct val="0"/>
                </a:spcBef>
                <a:buFontTx/>
                <a:buNone/>
              </a:pPr>
              <a:t>3</a:t>
            </a:fld>
            <a:endParaRPr lang="ja-JP" altLang="en-US" sz="1400" dirty="0">
              <a:latin typeface="BIZ UDPゴシック" panose="020B0400000000000000" pitchFamily="50" charset="-128"/>
              <a:ea typeface="BIZ UDPゴシック" panose="020B0400000000000000" pitchFamily="50" charset="-128"/>
            </a:endParaRPr>
          </a:p>
        </p:txBody>
      </p:sp>
      <p:sp>
        <p:nvSpPr>
          <p:cNvPr id="7" name="テキスト ボックス 2">
            <a:extLst>
              <a:ext uri="{FF2B5EF4-FFF2-40B4-BE49-F238E27FC236}">
                <a16:creationId xmlns:a16="http://schemas.microsoft.com/office/drawing/2014/main" id="{C73E5698-BC0D-FA19-E005-3A79AA348FDC}"/>
              </a:ext>
            </a:extLst>
          </p:cNvPr>
          <p:cNvSpPr txBox="1">
            <a:spLocks noChangeArrowheads="1"/>
          </p:cNvSpPr>
          <p:nvPr/>
        </p:nvSpPr>
        <p:spPr bwMode="auto">
          <a:xfrm>
            <a:off x="479376" y="441864"/>
            <a:ext cx="11233248" cy="4062651"/>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lang="en-US" altLang="ja-JP" sz="2800" b="1"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5</a:t>
            </a:r>
            <a:r>
              <a:rPr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　協同組合アイデンティティを学ぶ取り組み</a:t>
            </a:r>
            <a:endParaRPr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endParaRPr>
          </a:p>
          <a:p>
            <a:pPr marL="177800" eaLnBrk="1" hangingPunct="1">
              <a:spcBef>
                <a:spcPts val="600"/>
              </a:spcBef>
              <a:buClr>
                <a:schemeClr val="tx1"/>
              </a:buClr>
              <a:buNone/>
            </a:pP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ICA(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国際協同組合同盟</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は協同組合のアイデンティティについての世界的協議を提起。改定がある場合最速で</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2025</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ICA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総会で決定</a:t>
            </a:r>
          </a:p>
          <a:p>
            <a:pPr marL="520700" indent="-342900" eaLnBrk="1" hangingPunct="1">
              <a:spcBef>
                <a:spcPts val="600"/>
              </a:spcBef>
              <a:buClr>
                <a:schemeClr val="tx1"/>
              </a:buClr>
              <a:buFont typeface="Wingdings" panose="05000000000000000000" pitchFamily="2" charset="2"/>
              <a:buChar char="ü"/>
            </a:pP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2022</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年度は「学びの年」として第</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100</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回国際協同組合デー記念中央集会、県域ほか研修会等でアイデンティティについての学習を実施</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520700" indent="-342900" eaLnBrk="1" hangingPunct="1">
              <a:spcBef>
                <a:spcPts val="600"/>
              </a:spcBef>
              <a:buClr>
                <a:schemeClr val="tx1"/>
              </a:buClr>
              <a:buFont typeface="Wingdings" panose="05000000000000000000" pitchFamily="2" charset="2"/>
              <a:buChar char="ü"/>
            </a:pP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2023</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年度は「話し合いの年」と位置づけ、</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712788" indent="-261938" eaLnBrk="1" hangingPunct="1">
              <a:spcBef>
                <a:spcPts val="600"/>
              </a:spcBef>
              <a:buClr>
                <a:schemeClr val="tx1"/>
              </a:buClr>
              <a:buFont typeface="Arial" panose="020B0604020202020204" pitchFamily="34" charset="0"/>
              <a:buChar char="•"/>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全国や県域において、アイデンティティやこれからの協同組合について参加型で話し合うワークショップの開催を提案（</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3/22</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説明会を実施。</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4/19</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24</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にワークショップ体験会を開催）</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712788" indent="-261938" eaLnBrk="1" hangingPunct="1">
              <a:spcBef>
                <a:spcPts val="600"/>
              </a:spcBef>
              <a:buClr>
                <a:schemeClr val="tx1"/>
              </a:buClr>
              <a:buFont typeface="Arial" panose="020B0604020202020204" pitchFamily="34" charset="0"/>
              <a:buChar char="•"/>
            </a:pP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JCA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では各段階で行われたワークショップで出された意見も参考にし、</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ICA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に対するアイデンティティ改定に関する提言を準備（</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2023</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年末を目途）。</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JCA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での機関会議を経て</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ICA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に提出</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450850" eaLnBrk="1" hangingPunct="1">
              <a:spcBef>
                <a:spcPts val="600"/>
              </a:spcBef>
              <a:buClr>
                <a:schemeClr val="tx1"/>
              </a:buClr>
              <a:buNone/>
            </a:pP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JCA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のサイト：　</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https://www.japan.coop/wp/publication/11087</a:t>
            </a:r>
            <a:endPar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6CC10EE-A0D9-72B8-7F37-D5E7034854F7}"/>
              </a:ext>
            </a:extLst>
          </p:cNvPr>
          <p:cNvSpPr txBox="1">
            <a:spLocks noChangeArrowheads="1"/>
          </p:cNvSpPr>
          <p:nvPr/>
        </p:nvSpPr>
        <p:spPr bwMode="auto">
          <a:xfrm>
            <a:off x="479376" y="4540185"/>
            <a:ext cx="11233248" cy="1985159"/>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6</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トルコ・シリア地震への対応</a:t>
            </a:r>
            <a:endPar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endParaRPr>
          </a:p>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2</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月</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6</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日にトルコ南東部のシリア国境付近で</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M7</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超の大地震が発生。両国で</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5.6</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万人が犠牲に</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JCA</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は</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2</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月</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20</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日、ウェブサイトに被災者へのお見舞いのメッセージを掲載。また、同メッセージを中家会長書簡としてトルコ協同組合中央会会長に送付</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義援金としてトルコ協同組合中央会（</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100</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万円）と日本赤十字社（</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30</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万円）へ寄付</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1863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a:xfrm>
            <a:off x="9480376" y="6453336"/>
            <a:ext cx="2586181" cy="249385"/>
          </a:xfrm>
          <a:noFill/>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014853A-830F-49E9-8A1E-D882AEAE1B1C}" type="slidenum">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2">
            <a:extLst>
              <a:ext uri="{FF2B5EF4-FFF2-40B4-BE49-F238E27FC236}">
                <a16:creationId xmlns:a16="http://schemas.microsoft.com/office/drawing/2014/main" id="{4392064B-7A26-14DA-4D15-8D2ADE5C00D1}"/>
              </a:ext>
            </a:extLst>
          </p:cNvPr>
          <p:cNvSpPr txBox="1">
            <a:spLocks noChangeArrowheads="1"/>
          </p:cNvSpPr>
          <p:nvPr/>
        </p:nvSpPr>
        <p:spPr bwMode="auto">
          <a:xfrm>
            <a:off x="310730" y="3429000"/>
            <a:ext cx="8280920" cy="2985433"/>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8</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a:t>
            </a: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2020</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事業年度版　協同組合統計表</a:t>
            </a:r>
            <a:endParaRPr lang="en-US" altLang="ja-JP" sz="2800" b="1" dirty="0">
              <a:solidFill>
                <a:srgbClr val="4F81BD">
                  <a:lumMod val="75000"/>
                </a:srgbClr>
              </a:solidFill>
              <a:latin typeface="BIZ UDPゴシック" panose="020B0400000000000000" pitchFamily="50" charset="-128"/>
              <a:ea typeface="BIZ UDPゴシック" panose="020B0400000000000000" pitchFamily="50" charset="-128"/>
              <a:cs typeface="メイリオ" pitchFamily="50" charset="-128"/>
            </a:endParaRPr>
          </a:p>
          <a:p>
            <a:pPr marL="534988"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協同組合の全体像を明らかにするために、</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2017</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事業年度より「協同組合統計表」を作成・公表</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主として官公庁・関係機関が公表している協同組合に関する統計資料を横断的に引用・集計</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結果は</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JCA</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ウェブサイトで公開</a:t>
            </a:r>
          </a:p>
          <a:p>
            <a:pPr marL="534988" marR="0" lvl="0" algn="l" defTabSz="914400" rtl="0" eaLnBrk="1" fontAlgn="auto" latinLnBrk="0" hangingPunct="1">
              <a:lnSpc>
                <a:spcPct val="100000"/>
              </a:lnSpc>
              <a:spcBef>
                <a:spcPct val="0"/>
              </a:spcBef>
              <a:spcAft>
                <a:spcPts val="0"/>
              </a:spcAft>
              <a:buClrTx/>
              <a:buSzTx/>
              <a:buNone/>
              <a:tabLst/>
              <a:defRPr/>
            </a:pP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3"/>
              </a:rPr>
              <a:t>https://www.japan.coop/study/pdf/230324_01.pdf</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algn="l" defTabSz="914400" rtl="0" eaLnBrk="1" fontAlgn="auto" latinLnBrk="0" hangingPunct="1">
              <a:lnSpc>
                <a:spcPct val="100000"/>
              </a:lnSpc>
              <a:spcBef>
                <a:spcPct val="0"/>
              </a:spcBef>
              <a:spcAft>
                <a:spcPts val="0"/>
              </a:spcAft>
              <a:buClrTx/>
              <a:buSzTx/>
              <a:buNone/>
              <a:tabLst/>
              <a:defRPr/>
            </a:pP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 name="Rectangle 3">
            <a:extLst>
              <a:ext uri="{FF2B5EF4-FFF2-40B4-BE49-F238E27FC236}">
                <a16:creationId xmlns:a16="http://schemas.microsoft.com/office/drawing/2014/main" id="{307879FF-5D2B-F5E3-E433-692EC4F322D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4" name="図 3">
            <a:extLst>
              <a:ext uri="{FF2B5EF4-FFF2-40B4-BE49-F238E27FC236}">
                <a16:creationId xmlns:a16="http://schemas.microsoft.com/office/drawing/2014/main" id="{EFF45581-948D-CA20-D824-FE9865B4A228}"/>
              </a:ext>
            </a:extLst>
          </p:cNvPr>
          <p:cNvPicPr>
            <a:picLocks noChangeAspect="1"/>
          </p:cNvPicPr>
          <p:nvPr/>
        </p:nvPicPr>
        <p:blipFill>
          <a:blip r:embed="rId4"/>
          <a:stretch>
            <a:fillRect/>
          </a:stretch>
        </p:blipFill>
        <p:spPr>
          <a:xfrm>
            <a:off x="9154223" y="3091309"/>
            <a:ext cx="2553887" cy="3611412"/>
          </a:xfrm>
          <a:prstGeom prst="rect">
            <a:avLst/>
          </a:prstGeom>
        </p:spPr>
      </p:pic>
      <p:sp>
        <p:nvSpPr>
          <p:cNvPr id="5" name="テキスト ボックス 4">
            <a:extLst>
              <a:ext uri="{FF2B5EF4-FFF2-40B4-BE49-F238E27FC236}">
                <a16:creationId xmlns:a16="http://schemas.microsoft.com/office/drawing/2014/main" id="{DDB2EB71-92E6-135B-36C9-A1D4C4A0474E}"/>
              </a:ext>
            </a:extLst>
          </p:cNvPr>
          <p:cNvSpPr txBox="1">
            <a:spLocks noChangeArrowheads="1"/>
          </p:cNvSpPr>
          <p:nvPr/>
        </p:nvSpPr>
        <p:spPr bwMode="auto">
          <a:xfrm>
            <a:off x="314024" y="668690"/>
            <a:ext cx="9169646" cy="2677656"/>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7</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食育ソムリエ養成講座</a:t>
            </a:r>
            <a:endPar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endParaRPr>
          </a:p>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生産者と消費者をつなぎ、地産地消、食育を推進する人材を育てる、半年間の通信講座。これまでに</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3,500</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名強が受講</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直売所従業員コース（第</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37</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期）、生産者コース（第</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16</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期）を</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6</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月より開始</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申し込みは→　</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5"/>
              </a:rPr>
              <a:t>https://www.japan.coop/wp/publications/study/sommelier</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192088" marR="0" lvl="0" algn="l" defTabSz="914400" rtl="0" eaLnBrk="1" fontAlgn="auto" latinLnBrk="0" hangingPunct="1">
              <a:lnSpc>
                <a:spcPct val="100000"/>
              </a:lnSpc>
              <a:spcBef>
                <a:spcPts val="600"/>
              </a:spcBef>
              <a:spcAft>
                <a:spcPts val="0"/>
              </a:spcAft>
              <a:buClrTx/>
              <a:buSzTx/>
              <a:buNone/>
              <a:tabLst/>
              <a:defRPr/>
            </a:pP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D5B19D38-8DDB-DC8F-7321-489D5B7A40A7}"/>
              </a:ext>
            </a:extLst>
          </p:cNvPr>
          <p:cNvPicPr>
            <a:picLocks noChangeAspect="1"/>
          </p:cNvPicPr>
          <p:nvPr/>
        </p:nvPicPr>
        <p:blipFill>
          <a:blip r:embed="rId6"/>
          <a:stretch>
            <a:fillRect/>
          </a:stretch>
        </p:blipFill>
        <p:spPr>
          <a:xfrm>
            <a:off x="9574510" y="1340768"/>
            <a:ext cx="2133600" cy="1333500"/>
          </a:xfrm>
          <a:prstGeom prst="rect">
            <a:avLst/>
          </a:prstGeom>
        </p:spPr>
      </p:pic>
    </p:spTree>
    <p:extLst>
      <p:ext uri="{BB962C8B-B14F-4D97-AF65-F5344CB8AC3E}">
        <p14:creationId xmlns:p14="http://schemas.microsoft.com/office/powerpoint/2010/main" val="33127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a:xfrm>
            <a:off x="9480376" y="6453336"/>
            <a:ext cx="2586181" cy="249385"/>
          </a:xfrm>
          <a:noFill/>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014853A-830F-49E9-8A1E-D882AEAE1B1C}" type="slidenum">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2">
            <a:extLst>
              <a:ext uri="{FF2B5EF4-FFF2-40B4-BE49-F238E27FC236}">
                <a16:creationId xmlns:a16="http://schemas.microsoft.com/office/drawing/2014/main" id="{4392064B-7A26-14DA-4D15-8D2ADE5C00D1}"/>
              </a:ext>
            </a:extLst>
          </p:cNvPr>
          <p:cNvSpPr txBox="1">
            <a:spLocks noChangeArrowheads="1"/>
          </p:cNvSpPr>
          <p:nvPr/>
        </p:nvSpPr>
        <p:spPr bwMode="auto">
          <a:xfrm>
            <a:off x="281354" y="3807607"/>
            <a:ext cx="7902878" cy="523211"/>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10</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協同組合研究誌「にじ」　</a:t>
            </a:r>
            <a:r>
              <a:rPr kumimoji="1" lang="ja-JP" altLang="en-US" sz="16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２０２３年春号（</a:t>
            </a:r>
            <a:r>
              <a:rPr kumimoji="1" lang="en-US" altLang="ja-JP" sz="16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No.683</a:t>
            </a:r>
            <a:r>
              <a:rPr kumimoji="1" lang="ja-JP" altLang="en-US" sz="16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）発刊</a:t>
            </a:r>
            <a:endParaRPr kumimoji="1" lang="en-US" altLang="ja-JP" sz="16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7" name="Rectangle 3">
            <a:extLst>
              <a:ext uri="{FF2B5EF4-FFF2-40B4-BE49-F238E27FC236}">
                <a16:creationId xmlns:a16="http://schemas.microsoft.com/office/drawing/2014/main" id="{307879FF-5D2B-F5E3-E433-692EC4F322D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2" name="図 1">
            <a:extLst>
              <a:ext uri="{FF2B5EF4-FFF2-40B4-BE49-F238E27FC236}">
                <a16:creationId xmlns:a16="http://schemas.microsoft.com/office/drawing/2014/main" id="{A5842B8F-F8FF-40F4-D728-66A3CDD08667}"/>
              </a:ext>
            </a:extLst>
          </p:cNvPr>
          <p:cNvPicPr>
            <a:picLocks noChangeAspect="1"/>
          </p:cNvPicPr>
          <p:nvPr/>
        </p:nvPicPr>
        <p:blipFill>
          <a:blip r:embed="rId3"/>
          <a:stretch>
            <a:fillRect/>
          </a:stretch>
        </p:blipFill>
        <p:spPr>
          <a:xfrm>
            <a:off x="6934886" y="4330818"/>
            <a:ext cx="1394258" cy="1973006"/>
          </a:xfrm>
          <a:prstGeom prst="rect">
            <a:avLst/>
          </a:prstGeom>
        </p:spPr>
      </p:pic>
      <p:sp>
        <p:nvSpPr>
          <p:cNvPr id="6" name="テキスト ボックス 5">
            <a:extLst>
              <a:ext uri="{FF2B5EF4-FFF2-40B4-BE49-F238E27FC236}">
                <a16:creationId xmlns:a16="http://schemas.microsoft.com/office/drawing/2014/main" id="{FAC2B69E-992C-8D23-4B0F-4115BEBACEF0}"/>
              </a:ext>
            </a:extLst>
          </p:cNvPr>
          <p:cNvSpPr txBox="1">
            <a:spLocks noChangeArrowheads="1"/>
          </p:cNvSpPr>
          <p:nvPr/>
        </p:nvSpPr>
        <p:spPr bwMode="auto">
          <a:xfrm>
            <a:off x="515380" y="808784"/>
            <a:ext cx="10693188" cy="523220"/>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9</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a:t>
            </a: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2022</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年度（令和</a:t>
            </a: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4</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年度）協同組合に関する全国意識調査</a:t>
            </a:r>
            <a:endPar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 name="テキスト ボックス 2">
            <a:extLst>
              <a:ext uri="{FF2B5EF4-FFF2-40B4-BE49-F238E27FC236}">
                <a16:creationId xmlns:a16="http://schemas.microsoft.com/office/drawing/2014/main" id="{3A3E4264-C1E7-B020-DFE7-FCFE697C462D}"/>
              </a:ext>
            </a:extLst>
          </p:cNvPr>
          <p:cNvSpPr txBox="1">
            <a:spLocks noChangeArrowheads="1"/>
          </p:cNvSpPr>
          <p:nvPr/>
        </p:nvSpPr>
        <p:spPr bwMode="auto">
          <a:xfrm>
            <a:off x="529390" y="1366948"/>
            <a:ext cx="5422594" cy="2092881"/>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協同組合に対する全国的な</a:t>
            </a:r>
            <a:r>
              <a:rPr lang="ja-JP" altLang="en-US" sz="2000" u="sng" dirty="0">
                <a:solidFill>
                  <a:schemeClr val="tx1">
                    <a:lumMod val="85000"/>
                    <a:lumOff val="15000"/>
                  </a:schemeClr>
                </a:solidFill>
                <a:latin typeface="BIZ UDPゴシック" panose="020B0400000000000000" pitchFamily="50" charset="-128"/>
                <a:ea typeface="BIZ UDPゴシック" panose="020B0400000000000000" pitchFamily="50" charset="-128"/>
              </a:rPr>
              <a:t>認知度</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2000" u="sng" dirty="0">
                <a:solidFill>
                  <a:schemeClr val="tx1">
                    <a:lumMod val="85000"/>
                    <a:lumOff val="15000"/>
                  </a:schemeClr>
                </a:solidFill>
                <a:latin typeface="BIZ UDPゴシック" panose="020B0400000000000000" pitchFamily="50" charset="-128"/>
                <a:ea typeface="BIZ UDPゴシック" panose="020B0400000000000000" pitchFamily="50" charset="-128"/>
              </a:rPr>
              <a:t>共感度</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2000" u="sng" dirty="0">
                <a:solidFill>
                  <a:schemeClr val="tx1">
                    <a:lumMod val="85000"/>
                    <a:lumOff val="15000"/>
                  </a:schemeClr>
                </a:solidFill>
                <a:latin typeface="BIZ UDPゴシック" panose="020B0400000000000000" pitchFamily="50" charset="-128"/>
                <a:ea typeface="BIZ UDPゴシック" panose="020B0400000000000000" pitchFamily="50" charset="-128"/>
              </a:rPr>
              <a:t>有益度</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や、</a:t>
            </a:r>
            <a:r>
              <a:rPr lang="ja-JP" altLang="en-US" sz="2000" u="sng" dirty="0">
                <a:solidFill>
                  <a:schemeClr val="tx1">
                    <a:lumMod val="85000"/>
                    <a:lumOff val="15000"/>
                  </a:schemeClr>
                </a:solidFill>
                <a:latin typeface="BIZ UDPゴシック" panose="020B0400000000000000" pitchFamily="50" charset="-128"/>
                <a:ea typeface="BIZ UDPゴシック" panose="020B0400000000000000" pitchFamily="50" charset="-128"/>
              </a:rPr>
              <a:t>組合員の意識</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を明らかにし、協同組合に対する関心喚起と、つながり強化策の検討を活発化することが目的</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調査対象： 　各県約</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400</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人、計</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19,888</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人</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534988"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結果は</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JCA</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ウェブサイトで公開</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(4/10)</a:t>
            </a:r>
          </a:p>
        </p:txBody>
      </p:sp>
      <p:sp>
        <p:nvSpPr>
          <p:cNvPr id="4" name="テキスト ボックス 2">
            <a:extLst>
              <a:ext uri="{FF2B5EF4-FFF2-40B4-BE49-F238E27FC236}">
                <a16:creationId xmlns:a16="http://schemas.microsoft.com/office/drawing/2014/main" id="{ADCD6A31-2ABA-CF55-2BF1-ADBC4CB697B8}"/>
              </a:ext>
            </a:extLst>
          </p:cNvPr>
          <p:cNvSpPr txBox="1">
            <a:spLocks noChangeArrowheads="1"/>
          </p:cNvSpPr>
          <p:nvPr/>
        </p:nvSpPr>
        <p:spPr bwMode="auto">
          <a:xfrm>
            <a:off x="281354" y="4382879"/>
            <a:ext cx="6502714" cy="1769715"/>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52425" marR="0" lvl="0" algn="l" defTabSz="914400" rtl="0" eaLnBrk="1" fontAlgn="auto" latinLnBrk="0" hangingPunct="1">
              <a:lnSpc>
                <a:spcPct val="100000"/>
              </a:lnSpc>
              <a:spcBef>
                <a:spcPts val="600"/>
              </a:spcBef>
              <a:spcAft>
                <a:spcPts val="0"/>
              </a:spcAft>
              <a:buClrTx/>
              <a:buSzTx/>
              <a:buFontTx/>
              <a:buNone/>
              <a:tabLst>
                <a:tab pos="1884363" algn="l"/>
                <a:tab pos="2246313" algn="l"/>
              </a:tabLst>
              <a:defRPr/>
            </a:pP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オピニオン</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農業災害ボランティアと協同組合間連携</a:t>
            </a:r>
          </a:p>
          <a:p>
            <a:pPr marL="352425" marR="0" lvl="0" algn="l" defTabSz="914400" rtl="0" eaLnBrk="1" fontAlgn="auto" latinLnBrk="0" hangingPunct="1">
              <a:lnSpc>
                <a:spcPct val="100000"/>
              </a:lnSpc>
              <a:spcBef>
                <a:spcPts val="600"/>
              </a:spcBef>
              <a:spcAft>
                <a:spcPts val="0"/>
              </a:spcAft>
              <a:buClrTx/>
              <a:buSzTx/>
              <a:buFontTx/>
              <a:buNone/>
              <a:tabLst>
                <a:tab pos="1884363" algn="l"/>
                <a:tab pos="2246313" algn="l"/>
              </a:tabLst>
              <a:defRPr/>
            </a:pP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特集企画</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多文化共生と協同組合</a:t>
            </a:r>
          </a:p>
          <a:p>
            <a:pPr marL="352425" marR="0" lvl="0" algn="l" defTabSz="914400" rtl="0" eaLnBrk="1" fontAlgn="auto" latinLnBrk="0" hangingPunct="1">
              <a:lnSpc>
                <a:spcPct val="100000"/>
              </a:lnSpc>
              <a:spcBef>
                <a:spcPts val="600"/>
              </a:spcBef>
              <a:spcAft>
                <a:spcPts val="0"/>
              </a:spcAft>
              <a:buClrTx/>
              <a:buSzTx/>
              <a:buFontTx/>
              <a:buNone/>
              <a:tabLst>
                <a:tab pos="1884363" algn="l"/>
                <a:tab pos="2246313" algn="l"/>
              </a:tabLst>
              <a:defRPr/>
            </a:pP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連載</a:t>
            </a: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協同組合とアイデンティティ</a:t>
            </a: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352425" marR="0" lvl="0" algn="l" defTabSz="914400" rtl="0" eaLnBrk="1" fontAlgn="auto" latinLnBrk="0" hangingPunct="1">
              <a:lnSpc>
                <a:spcPct val="100000"/>
              </a:lnSpc>
              <a:spcBef>
                <a:spcPts val="600"/>
              </a:spcBef>
              <a:spcAft>
                <a:spcPts val="0"/>
              </a:spcAft>
              <a:buClrTx/>
              <a:buSzTx/>
              <a:buFontTx/>
              <a:buNone/>
              <a:tabLst>
                <a:tab pos="2246313" algn="l"/>
              </a:tabLst>
              <a:defRPr/>
            </a:pPr>
            <a: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t>Web</a:t>
            </a: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サイトで閲覧可能</a:t>
            </a:r>
            <a:r>
              <a:rPr lang="ja-JP" altLang="en-US" sz="18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800"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4"/>
              </a:rPr>
              <a:t>https://www.japan.coop/wp/publication/12830</a:t>
            </a:r>
            <a:endPar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38F8F7E-9F08-AF3E-13DC-D2D4A0A16A69}"/>
              </a:ext>
            </a:extLst>
          </p:cNvPr>
          <p:cNvSpPr txBox="1"/>
          <p:nvPr/>
        </p:nvSpPr>
        <p:spPr>
          <a:xfrm>
            <a:off x="5948974" y="1533382"/>
            <a:ext cx="5907665" cy="1605568"/>
          </a:xfrm>
          <a:prstGeom prst="rect">
            <a:avLst/>
          </a:prstGeom>
          <a:noFill/>
          <a:ln>
            <a:solidFill>
              <a:schemeClr val="tx1"/>
            </a:solidFill>
          </a:ln>
        </p:spPr>
        <p:txBody>
          <a:bodyPr wrap="square">
            <a:spAutoFit/>
          </a:bodyPr>
          <a:lstStyle/>
          <a:p>
            <a:pPr marL="265113" indent="-265113" algn="l"/>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我が国における協同組合への加入率は、</a:t>
            </a:r>
            <a:b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個人ベース</a:t>
            </a:r>
            <a:r>
              <a:rPr lang="en-US" altLang="ja-JP" sz="2000" u="sng"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en-US" altLang="ja-JP" sz="2000" u="sng" kern="100" baseline="300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ja-JP" sz="16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、世帯ベース</a:t>
            </a:r>
            <a:r>
              <a:rPr lang="en-US" altLang="ja-JP" sz="2000" u="sng"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a:t>
            </a:r>
            <a:r>
              <a:rPr lang="en-US" altLang="ja-JP" sz="2000" u="sng" kern="100" baseline="300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ja-JP" sz="16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265113" indent="-265113" algn="l">
              <a:lnSpc>
                <a:spcPts val="2200"/>
              </a:lnSpc>
            </a:pP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65113" indent="-265113" algn="l"/>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altLang="en-US" sz="20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事業</a:t>
            </a:r>
            <a:r>
              <a:rPr lang="ja-JP" altLang="en-US" sz="2000" u="sng" kern="10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利用・加入</a:t>
            </a:r>
            <a:r>
              <a:rPr lang="en-US" altLang="ja-JP" sz="20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利用</a:t>
            </a:r>
            <a:r>
              <a:rPr lang="en-US" altLang="ja-JP" sz="20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奨励</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との相関は、</a:t>
            </a:r>
            <a:b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認知度</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有益度</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よりも、</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u="sng"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共感度</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の方が高い</a:t>
            </a:r>
            <a:endPar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5" name="図 34">
            <a:extLst>
              <a:ext uri="{FF2B5EF4-FFF2-40B4-BE49-F238E27FC236}">
                <a16:creationId xmlns:a16="http://schemas.microsoft.com/office/drawing/2014/main" id="{EA2AC567-832F-889F-990B-E52858D3786C}"/>
              </a:ext>
            </a:extLst>
          </p:cNvPr>
          <p:cNvPicPr>
            <a:picLocks noChangeAspect="1"/>
          </p:cNvPicPr>
          <p:nvPr/>
        </p:nvPicPr>
        <p:blipFill>
          <a:blip r:embed="rId5"/>
          <a:stretch>
            <a:fillRect/>
          </a:stretch>
        </p:blipFill>
        <p:spPr>
          <a:xfrm>
            <a:off x="8149482" y="3305384"/>
            <a:ext cx="4042518" cy="3217915"/>
          </a:xfrm>
          <a:prstGeom prst="rect">
            <a:avLst/>
          </a:prstGeom>
        </p:spPr>
      </p:pic>
      <p:sp>
        <p:nvSpPr>
          <p:cNvPr id="36" name="四角形: 角を丸くする 35">
            <a:extLst>
              <a:ext uri="{FF2B5EF4-FFF2-40B4-BE49-F238E27FC236}">
                <a16:creationId xmlns:a16="http://schemas.microsoft.com/office/drawing/2014/main" id="{DB065B8E-AC33-B010-9DD0-A68DE209774E}"/>
              </a:ext>
            </a:extLst>
          </p:cNvPr>
          <p:cNvSpPr/>
          <p:nvPr/>
        </p:nvSpPr>
        <p:spPr>
          <a:xfrm>
            <a:off x="8691673" y="3254336"/>
            <a:ext cx="3351567" cy="410987"/>
          </a:xfrm>
          <a:prstGeom prst="roundRect">
            <a:avLst/>
          </a:prstGeom>
          <a:noFill/>
          <a:ln>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我が国世帯の協同組合への加入構造</a:t>
            </a:r>
          </a:p>
        </p:txBody>
      </p:sp>
    </p:spTree>
    <p:extLst>
      <p:ext uri="{BB962C8B-B14F-4D97-AF65-F5344CB8AC3E}">
        <p14:creationId xmlns:p14="http://schemas.microsoft.com/office/powerpoint/2010/main" val="254270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a:xfrm>
            <a:off x="9408368" y="6525344"/>
            <a:ext cx="2586181" cy="249385"/>
          </a:xfrm>
          <a:noFill/>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3014853A-830F-49E9-8A1E-D882AEAE1B1C}" type="slidenum">
              <a:rPr lang="ja-JP" altLang="en-US" sz="1400">
                <a:latin typeface="BIZ UDPゴシック" panose="020B0400000000000000" pitchFamily="50" charset="-128"/>
                <a:ea typeface="BIZ UDPゴシック" panose="020B0400000000000000" pitchFamily="50" charset="-128"/>
              </a:rPr>
              <a:pPr eaLnBrk="1" hangingPunct="1">
                <a:spcBef>
                  <a:spcPct val="0"/>
                </a:spcBef>
                <a:buFontTx/>
                <a:buNone/>
              </a:pPr>
              <a:t>6</a:t>
            </a:fld>
            <a:endParaRPr lang="ja-JP" altLang="en-US" sz="1400" dirty="0">
              <a:latin typeface="BIZ UDPゴシック" panose="020B0400000000000000" pitchFamily="50" charset="-128"/>
              <a:ea typeface="BIZ UDPゴシック" panose="020B0400000000000000" pitchFamily="50" charset="-128"/>
            </a:endParaRPr>
          </a:p>
        </p:txBody>
      </p:sp>
      <p:sp>
        <p:nvSpPr>
          <p:cNvPr id="4" name="テキスト ボックス 2">
            <a:extLst>
              <a:ext uri="{FF2B5EF4-FFF2-40B4-BE49-F238E27FC236}">
                <a16:creationId xmlns:a16="http://schemas.microsoft.com/office/drawing/2014/main" id="{066B4779-9BD7-386F-5776-41A0A24D33F5}"/>
              </a:ext>
            </a:extLst>
          </p:cNvPr>
          <p:cNvSpPr txBox="1">
            <a:spLocks noChangeArrowheads="1"/>
          </p:cNvSpPr>
          <p:nvPr/>
        </p:nvSpPr>
        <p:spPr bwMode="auto">
          <a:xfrm>
            <a:off x="335360" y="542640"/>
            <a:ext cx="8040045" cy="2354489"/>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11</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a:t>
            </a:r>
            <a:r>
              <a:rPr lang="ja-JP" altLang="en-US" sz="2800" b="1" dirty="0">
                <a:solidFill>
                  <a:srgbClr val="4F81BD">
                    <a:lumMod val="75000"/>
                  </a:srgbClr>
                </a:solidFill>
                <a:latin typeface="BIZ UDPゴシック" panose="020B0400000000000000" pitchFamily="50" charset="-128"/>
                <a:ea typeface="BIZ UDPゴシック" panose="020B0400000000000000" pitchFamily="50" charset="-128"/>
                <a:cs typeface="メイリオ" pitchFamily="50" charset="-128"/>
              </a:rPr>
              <a:t>県域・地域連携情報</a:t>
            </a:r>
            <a:endParaRPr lang="en-US" altLang="ja-JP" sz="2800" b="1" dirty="0">
              <a:solidFill>
                <a:srgbClr val="4F81BD">
                  <a:lumMod val="75000"/>
                </a:srgbClr>
              </a:solidFill>
              <a:latin typeface="BIZ UDPゴシック" panose="020B0400000000000000" pitchFamily="50" charset="-128"/>
              <a:ea typeface="BIZ UDPゴシック" panose="020B0400000000000000" pitchFamily="50" charset="-128"/>
              <a:cs typeface="メイリオ" pitchFamily="50" charset="-128"/>
            </a:endParaRPr>
          </a:p>
          <a:p>
            <a:pPr eaLnBrk="1" hangingPunct="1">
              <a:spcBef>
                <a:spcPts val="600"/>
              </a:spcBef>
              <a:buNone/>
            </a:pPr>
            <a:r>
              <a:rPr lang="ja-JP" altLang="en-US"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①　協同組合連絡会議こうちのパンフレット完成</a:t>
            </a:r>
            <a:endParaRPr lang="en-US" altLang="ja-JP"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endParaRPr>
          </a:p>
          <a:p>
            <a:pPr marL="263525" eaLnBrk="1" hangingPunct="1">
              <a:spcBef>
                <a:spcPts val="600"/>
              </a:spcBef>
              <a:buNone/>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高知県森連、高知県漁連、</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JA</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高知中央会、高知県生協連、ワーカーズコープで構成される協同組合連絡会議こうちが、協同組合の紹介および理解醸成に向けた広告用資材を作成</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63525" eaLnBrk="1" hangingPunct="1">
              <a:spcBef>
                <a:spcPts val="600"/>
              </a:spcBef>
              <a:buNone/>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デザイン原案はワーカーズコープが担当</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3" name="図 2">
            <a:extLst>
              <a:ext uri="{FF2B5EF4-FFF2-40B4-BE49-F238E27FC236}">
                <a16:creationId xmlns:a16="http://schemas.microsoft.com/office/drawing/2014/main" id="{CB2DE89E-DF1B-0C79-68A4-F147A81D6B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5405" y="736122"/>
            <a:ext cx="1829161" cy="2587102"/>
          </a:xfrm>
          <a:prstGeom prst="rect">
            <a:avLst/>
          </a:prstGeom>
          <a:ln>
            <a:solidFill>
              <a:schemeClr val="tx1"/>
            </a:solidFill>
          </a:ln>
        </p:spPr>
      </p:pic>
      <p:pic>
        <p:nvPicPr>
          <p:cNvPr id="5" name="図 4">
            <a:extLst>
              <a:ext uri="{FF2B5EF4-FFF2-40B4-BE49-F238E27FC236}">
                <a16:creationId xmlns:a16="http://schemas.microsoft.com/office/drawing/2014/main" id="{D77E5BF4-4147-A993-C271-3E2A6D9175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4566" y="736122"/>
            <a:ext cx="1829161" cy="2587101"/>
          </a:xfrm>
          <a:prstGeom prst="rect">
            <a:avLst/>
          </a:prstGeom>
          <a:ln>
            <a:solidFill>
              <a:schemeClr val="tx1"/>
            </a:solidFill>
          </a:ln>
        </p:spPr>
      </p:pic>
      <p:sp>
        <p:nvSpPr>
          <p:cNvPr id="6" name="テキスト ボックス 2">
            <a:extLst>
              <a:ext uri="{FF2B5EF4-FFF2-40B4-BE49-F238E27FC236}">
                <a16:creationId xmlns:a16="http://schemas.microsoft.com/office/drawing/2014/main" id="{53F57E22-FD72-2713-81D2-8B7B5AEB2683}"/>
              </a:ext>
            </a:extLst>
          </p:cNvPr>
          <p:cNvSpPr txBox="1">
            <a:spLocks noChangeArrowheads="1"/>
          </p:cNvSpPr>
          <p:nvPr/>
        </p:nvSpPr>
        <p:spPr bwMode="auto">
          <a:xfrm>
            <a:off x="314013" y="3563888"/>
            <a:ext cx="8518291" cy="2557990"/>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lang="ja-JP" altLang="en-US"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②　宮城県協同組合こんわ会がラウンドテーブル開催</a:t>
            </a:r>
            <a:endPar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ts val="600"/>
              </a:spcBef>
              <a:buNone/>
            </a:pP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1991</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年に協同組合間連携を目的に設立された「こんわ会」が、新たな活動を生み出すことを目的に、協同組合間で意見を交換し地域課題を共有する「ラウンドテーブル」を</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2023</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3</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11</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団体</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17</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名の参加で開催</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615950" indent="-342900" eaLnBrk="1" hangingPunct="1">
              <a:spcBef>
                <a:spcPts val="600"/>
              </a:spcBef>
              <a:buFont typeface="Wingdings" panose="05000000000000000000" pitchFamily="2" charset="2"/>
              <a:buChar char="ü"/>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三石誠司宮城大学教授による世界と日本の食料問題についての講義</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615950" indent="-342900" eaLnBrk="1" hangingPunct="1">
              <a:spcBef>
                <a:spcPts val="600"/>
              </a:spcBef>
              <a:buFont typeface="Wingdings" panose="05000000000000000000" pitchFamily="2" charset="2"/>
              <a:buChar char="ü"/>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10</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年後の宮城県をどんな地域にしたいか」「具体的に実現可能な取り組みについて」をテーマにグループ討議</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7" name="図 6">
            <a:extLst>
              <a:ext uri="{FF2B5EF4-FFF2-40B4-BE49-F238E27FC236}">
                <a16:creationId xmlns:a16="http://schemas.microsoft.com/office/drawing/2014/main" id="{5ADD6CD5-7098-15D3-6785-DEFB11FD00E5}"/>
              </a:ext>
            </a:extLst>
          </p:cNvPr>
          <p:cNvPicPr>
            <a:picLocks noChangeAspect="1"/>
          </p:cNvPicPr>
          <p:nvPr/>
        </p:nvPicPr>
        <p:blipFill>
          <a:blip r:embed="rId5"/>
          <a:stretch>
            <a:fillRect/>
          </a:stretch>
        </p:blipFill>
        <p:spPr>
          <a:xfrm>
            <a:off x="9000398" y="3534777"/>
            <a:ext cx="2857500" cy="1609725"/>
          </a:xfrm>
          <a:prstGeom prst="rect">
            <a:avLst/>
          </a:prstGeom>
        </p:spPr>
      </p:pic>
      <p:pic>
        <p:nvPicPr>
          <p:cNvPr id="8" name="図 7">
            <a:extLst>
              <a:ext uri="{FF2B5EF4-FFF2-40B4-BE49-F238E27FC236}">
                <a16:creationId xmlns:a16="http://schemas.microsoft.com/office/drawing/2014/main" id="{DBE74FCF-881F-164F-6FEA-F69FEC66B7F9}"/>
              </a:ext>
            </a:extLst>
          </p:cNvPr>
          <p:cNvPicPr>
            <a:picLocks noChangeAspect="1"/>
          </p:cNvPicPr>
          <p:nvPr/>
        </p:nvPicPr>
        <p:blipFill>
          <a:blip r:embed="rId6"/>
          <a:stretch>
            <a:fillRect/>
          </a:stretch>
        </p:blipFill>
        <p:spPr>
          <a:xfrm>
            <a:off x="9000398" y="5165004"/>
            <a:ext cx="2857500" cy="1609725"/>
          </a:xfrm>
          <a:prstGeom prst="rect">
            <a:avLst/>
          </a:prstGeom>
        </p:spPr>
      </p:pic>
    </p:spTree>
    <p:extLst>
      <p:ext uri="{BB962C8B-B14F-4D97-AF65-F5344CB8AC3E}">
        <p14:creationId xmlns:p14="http://schemas.microsoft.com/office/powerpoint/2010/main" val="288308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a:xfrm>
            <a:off x="9408368" y="6525344"/>
            <a:ext cx="2586181" cy="249385"/>
          </a:xfrm>
          <a:noFill/>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3014853A-830F-49E9-8A1E-D882AEAE1B1C}" type="slidenum">
              <a:rPr lang="ja-JP" altLang="en-US" sz="1400">
                <a:latin typeface="BIZ UDPゴシック" panose="020B0400000000000000" pitchFamily="50" charset="-128"/>
                <a:ea typeface="BIZ UDPゴシック" panose="020B0400000000000000" pitchFamily="50" charset="-128"/>
              </a:rPr>
              <a:pPr eaLnBrk="1" hangingPunct="1">
                <a:spcBef>
                  <a:spcPct val="0"/>
                </a:spcBef>
                <a:buFontTx/>
                <a:buNone/>
              </a:pPr>
              <a:t>7</a:t>
            </a:fld>
            <a:endParaRPr lang="ja-JP" altLang="en-US" sz="1400" dirty="0">
              <a:latin typeface="BIZ UDPゴシック" panose="020B0400000000000000" pitchFamily="50" charset="-128"/>
              <a:ea typeface="BIZ UDPゴシック" panose="020B0400000000000000" pitchFamily="50" charset="-128"/>
            </a:endParaRPr>
          </a:p>
        </p:txBody>
      </p:sp>
      <p:sp>
        <p:nvSpPr>
          <p:cNvPr id="4" name="テキスト ボックス 2">
            <a:extLst>
              <a:ext uri="{FF2B5EF4-FFF2-40B4-BE49-F238E27FC236}">
                <a16:creationId xmlns:a16="http://schemas.microsoft.com/office/drawing/2014/main" id="{066B4779-9BD7-386F-5776-41A0A24D33F5}"/>
              </a:ext>
            </a:extLst>
          </p:cNvPr>
          <p:cNvSpPr txBox="1">
            <a:spLocks noChangeArrowheads="1"/>
          </p:cNvSpPr>
          <p:nvPr/>
        </p:nvSpPr>
        <p:spPr bwMode="auto">
          <a:xfrm>
            <a:off x="396427" y="319445"/>
            <a:ext cx="8158053" cy="3354765"/>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kumimoji="1" lang="en-US" altLang="ja-JP"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11</a:t>
            </a:r>
            <a:r>
              <a:rPr kumimoji="1" lang="ja-JP" altLang="en-US" sz="2800" b="1" i="0" u="none" strike="noStrike" kern="1200" cap="none" spc="0" normalizeH="0" baseline="0" noProof="0" dirty="0">
                <a:ln>
                  <a:noFill/>
                </a:ln>
                <a:solidFill>
                  <a:srgbClr val="4F81BD">
                    <a:lumMod val="75000"/>
                  </a:srgbClr>
                </a:solidFill>
                <a:effectLst/>
                <a:uLnTx/>
                <a:uFillTx/>
                <a:latin typeface="BIZ UDPゴシック" panose="020B0400000000000000" pitchFamily="50" charset="-128"/>
                <a:ea typeface="BIZ UDPゴシック" panose="020B0400000000000000" pitchFamily="50" charset="-128"/>
                <a:cs typeface="メイリオ" pitchFamily="50" charset="-128"/>
              </a:rPr>
              <a:t>．　</a:t>
            </a:r>
            <a:r>
              <a:rPr lang="ja-JP" altLang="en-US" sz="2800" b="1" dirty="0">
                <a:solidFill>
                  <a:srgbClr val="4F81BD">
                    <a:lumMod val="75000"/>
                  </a:srgbClr>
                </a:solidFill>
                <a:latin typeface="BIZ UDPゴシック" panose="020B0400000000000000" pitchFamily="50" charset="-128"/>
                <a:ea typeface="BIZ UDPゴシック" panose="020B0400000000000000" pitchFamily="50" charset="-128"/>
                <a:cs typeface="メイリオ" pitchFamily="50" charset="-128"/>
              </a:rPr>
              <a:t>県域・地域連携情報（つづき）</a:t>
            </a:r>
            <a:endParaRPr lang="en-US" altLang="ja-JP" sz="2800" b="1" dirty="0">
              <a:solidFill>
                <a:srgbClr val="4F81BD">
                  <a:lumMod val="75000"/>
                </a:srgbClr>
              </a:solidFill>
              <a:latin typeface="BIZ UDPゴシック" panose="020B0400000000000000" pitchFamily="50" charset="-128"/>
              <a:ea typeface="BIZ UDPゴシック" panose="020B0400000000000000" pitchFamily="50" charset="-128"/>
              <a:cs typeface="メイリオ" pitchFamily="50" charset="-128"/>
            </a:endParaRPr>
          </a:p>
          <a:p>
            <a:pPr eaLnBrk="1" hangingPunct="1">
              <a:spcBef>
                <a:spcPts val="600"/>
              </a:spcBef>
              <a:buNone/>
            </a:pPr>
            <a:r>
              <a:rPr lang="ja-JP" altLang="en-US"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③　第</a:t>
            </a:r>
            <a:r>
              <a:rPr lang="en-US" altLang="ja-JP"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28</a:t>
            </a:r>
            <a:r>
              <a:rPr lang="ja-JP" altLang="en-US"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回早春交流会を開催</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a:t>
            </a:r>
            <a:r>
              <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2023</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年</a:t>
            </a:r>
            <a:r>
              <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3</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6</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日、</a:t>
            </a:r>
            <a:r>
              <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JA</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埼玉県女性組織協議会、埼玉県生協連）</a:t>
            </a:r>
            <a:endPar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endParaRPr>
          </a:p>
          <a:p>
            <a:pPr marL="342900" indent="-342900" eaLnBrk="1" hangingPunct="1">
              <a:spcBef>
                <a:spcPts val="600"/>
              </a:spcBef>
              <a:buFont typeface="Wingdings" panose="05000000000000000000" pitchFamily="2" charset="2"/>
              <a:buChar char="ü"/>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交流会は、男女共同参画の推進や協同組合間の交流を目的に</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1996</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年から始まり、今年で</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28</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年目</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342900" indent="-342900" eaLnBrk="1" hangingPunct="1">
              <a:spcBef>
                <a:spcPts val="600"/>
              </a:spcBef>
              <a:buFont typeface="Wingdings" panose="05000000000000000000" pitchFamily="2" charset="2"/>
              <a:buChar char="ü"/>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講演：　「子ども食堂ってなんだろう？」　・（一社）埼玉県子ども食堂ネットワーク代表</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342900" indent="-342900" eaLnBrk="1" hangingPunct="1">
              <a:spcBef>
                <a:spcPts val="600"/>
              </a:spcBef>
              <a:buFont typeface="Wingdings" panose="05000000000000000000" pitchFamily="2" charset="2"/>
              <a:buChar char="ü"/>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意見交換会：　「講演で学び、今後取り組みたいこと・コロナ禍の活動」について</a:t>
            </a:r>
            <a:r>
              <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8</a:t>
            </a: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班に分かれて交流</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5" name="図 4">
            <a:extLst>
              <a:ext uri="{FF2B5EF4-FFF2-40B4-BE49-F238E27FC236}">
                <a16:creationId xmlns:a16="http://schemas.microsoft.com/office/drawing/2014/main" id="{89F62AFB-94A0-1F70-C811-26EB715B6C7C}"/>
              </a:ext>
            </a:extLst>
          </p:cNvPr>
          <p:cNvPicPr>
            <a:picLocks noChangeAspect="1"/>
          </p:cNvPicPr>
          <p:nvPr/>
        </p:nvPicPr>
        <p:blipFill>
          <a:blip r:embed="rId3"/>
          <a:stretch>
            <a:fillRect/>
          </a:stretch>
        </p:blipFill>
        <p:spPr>
          <a:xfrm>
            <a:off x="8667763" y="1200561"/>
            <a:ext cx="3359696" cy="2228439"/>
          </a:xfrm>
          <a:prstGeom prst="rect">
            <a:avLst/>
          </a:prstGeom>
        </p:spPr>
      </p:pic>
      <p:sp>
        <p:nvSpPr>
          <p:cNvPr id="6" name="テキスト ボックス 2">
            <a:extLst>
              <a:ext uri="{FF2B5EF4-FFF2-40B4-BE49-F238E27FC236}">
                <a16:creationId xmlns:a16="http://schemas.microsoft.com/office/drawing/2014/main" id="{7B1284B6-D51C-D5CD-4015-C59E2B655D59}"/>
              </a:ext>
            </a:extLst>
          </p:cNvPr>
          <p:cNvSpPr txBox="1">
            <a:spLocks noChangeArrowheads="1"/>
          </p:cNvSpPr>
          <p:nvPr/>
        </p:nvSpPr>
        <p:spPr bwMode="auto">
          <a:xfrm>
            <a:off x="393268" y="3906496"/>
            <a:ext cx="7964836" cy="2600712"/>
          </a:xfrm>
          <a:prstGeom prst="rect">
            <a:avLst/>
          </a:prstGeom>
          <a:noFill/>
          <a:ln w="19050">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ts val="600"/>
              </a:spcBef>
              <a:buNone/>
            </a:pPr>
            <a:r>
              <a:rPr lang="ja-JP" altLang="en-US"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④　コープみらいとワーカーズコープ・センター事業団、</a:t>
            </a:r>
            <a:br>
              <a:rPr lang="en-US" altLang="ja-JP"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br>
            <a:r>
              <a:rPr lang="ja-JP" altLang="en-US" sz="24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地域づくりで協定</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a:t>
            </a:r>
            <a:r>
              <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2023</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年</a:t>
            </a:r>
            <a:r>
              <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3</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23</a:t>
            </a:r>
            <a:r>
              <a:rPr lang="ja-JP" altLang="en-US"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rPr>
              <a:t>日）</a:t>
            </a:r>
            <a:endParaRPr lang="en-US" altLang="ja-JP" sz="2000" dirty="0">
              <a:solidFill>
                <a:schemeClr val="accent1">
                  <a:lumMod val="75000"/>
                </a:schemeClr>
              </a:solidFill>
              <a:latin typeface="BIZ UDPゴシック" panose="020B0400000000000000" pitchFamily="50" charset="-128"/>
              <a:ea typeface="BIZ UDPゴシック" panose="020B0400000000000000" pitchFamily="50" charset="-128"/>
              <a:cs typeface="メイリオ" pitchFamily="50" charset="-128"/>
            </a:endParaRPr>
          </a:p>
          <a:p>
            <a:pPr marL="342900" indent="-342900" eaLnBrk="1" hangingPunct="1">
              <a:spcBef>
                <a:spcPts val="600"/>
              </a:spcBef>
              <a:buFont typeface="Wingdings" panose="05000000000000000000" pitchFamily="2" charset="2"/>
              <a:buChar char="ü"/>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コープみらいとセンター事業団は、住民参加の居場所づくりなどの地域づくりを協力して進めるための協定を締結</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342900" indent="-342900" eaLnBrk="1" hangingPunct="1">
              <a:spcBef>
                <a:spcPts val="600"/>
              </a:spcBef>
              <a:buFont typeface="Wingdings" panose="05000000000000000000" pitchFamily="2" charset="2"/>
              <a:buChar char="ü"/>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相互に協力して取り組みを進めることで、誰一人取り残さない持続可能な地域社会づくりをさらに広めることを目指す</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342900" indent="-342900" eaLnBrk="1" hangingPunct="1">
              <a:spcBef>
                <a:spcPts val="600"/>
              </a:spcBef>
              <a:buFont typeface="Wingdings" panose="05000000000000000000" pitchFamily="2" charset="2"/>
              <a:buChar char="ü"/>
            </a:pPr>
            <a:r>
              <a:rPr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地域づくりをテーマとした、生協と労協による全国初の協定</a:t>
            </a:r>
            <a:endParaRPr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7" name="図 6">
            <a:extLst>
              <a:ext uri="{FF2B5EF4-FFF2-40B4-BE49-F238E27FC236}">
                <a16:creationId xmlns:a16="http://schemas.microsoft.com/office/drawing/2014/main" id="{0B38339A-D463-76D4-7D11-E4E3151FA3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6974" y="3862951"/>
            <a:ext cx="3332730" cy="2252197"/>
          </a:xfrm>
          <a:prstGeom prst="rect">
            <a:avLst/>
          </a:prstGeom>
        </p:spPr>
      </p:pic>
      <p:sp>
        <p:nvSpPr>
          <p:cNvPr id="9" name="テキスト ボックス 8">
            <a:extLst>
              <a:ext uri="{FF2B5EF4-FFF2-40B4-BE49-F238E27FC236}">
                <a16:creationId xmlns:a16="http://schemas.microsoft.com/office/drawing/2014/main" id="{F2E8ADE2-2E81-0D0A-0EBA-6999AC5F09A3}"/>
              </a:ext>
            </a:extLst>
          </p:cNvPr>
          <p:cNvSpPr txBox="1"/>
          <p:nvPr/>
        </p:nvSpPr>
        <p:spPr>
          <a:xfrm>
            <a:off x="8820828" y="6188371"/>
            <a:ext cx="3359696" cy="461665"/>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コープみらい 新井ちとせ理事長（左）、ワーカーズコープ・センター事業団 田中羊子理事長（右）</a:t>
            </a:r>
          </a:p>
        </p:txBody>
      </p:sp>
      <p:sp>
        <p:nvSpPr>
          <p:cNvPr id="11" name="テキスト ボックス 10">
            <a:extLst>
              <a:ext uri="{FF2B5EF4-FFF2-40B4-BE49-F238E27FC236}">
                <a16:creationId xmlns:a16="http://schemas.microsoft.com/office/drawing/2014/main" id="{23648543-94FD-DEDC-DD6A-5DED213A48E8}"/>
              </a:ext>
            </a:extLst>
          </p:cNvPr>
          <p:cNvSpPr txBox="1"/>
          <p:nvPr/>
        </p:nvSpPr>
        <p:spPr>
          <a:xfrm>
            <a:off x="9010197" y="3503718"/>
            <a:ext cx="2674828" cy="276999"/>
          </a:xfrm>
          <a:prstGeom prst="rect">
            <a:avLst/>
          </a:prstGeom>
          <a:noFill/>
        </p:spPr>
        <p:txBody>
          <a:bodyPr wrap="square">
            <a:spAutoFit/>
          </a:bodyPr>
          <a:lstStyle/>
          <a:p>
            <a:pPr algn="ct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東海林尚文氏の講演</a:t>
            </a:r>
            <a:endParaRPr lang="ja-JP" altLang="en-US" sz="1200" dirty="0"/>
          </a:p>
        </p:txBody>
      </p:sp>
    </p:spTree>
    <p:extLst>
      <p:ext uri="{BB962C8B-B14F-4D97-AF65-F5344CB8AC3E}">
        <p14:creationId xmlns:p14="http://schemas.microsoft.com/office/powerpoint/2010/main" val="238970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テキスト ボックス 2">
            <a:extLst>
              <a:ext uri="{FF2B5EF4-FFF2-40B4-BE49-F238E27FC236}">
                <a16:creationId xmlns:a16="http://schemas.microsoft.com/office/drawing/2014/main" id="{327FDB21-911A-4967-970A-96BEAA0F9CBC}"/>
              </a:ext>
            </a:extLst>
          </p:cNvPr>
          <p:cNvSpPr txBox="1">
            <a:spLocks noChangeArrowheads="1"/>
          </p:cNvSpPr>
          <p:nvPr/>
        </p:nvSpPr>
        <p:spPr bwMode="auto">
          <a:xfrm>
            <a:off x="623392" y="620688"/>
            <a:ext cx="10950974" cy="542400"/>
          </a:xfrm>
          <a:prstGeom prst="rect">
            <a:avLst/>
          </a:prstGeom>
          <a:solidFill>
            <a:schemeClr val="accent6">
              <a:lumMod val="20000"/>
              <a:lumOff val="80000"/>
            </a:schemeClr>
          </a:solidFill>
          <a:ln w="19050">
            <a:solidFill>
              <a:schemeClr val="accent6"/>
            </a:solidFill>
          </a:ln>
        </p:spPr>
        <p:txBody>
          <a:bodyPr wrap="square" anchor="b">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lang="ja-JP" altLang="en-US" sz="2800" b="1" dirty="0">
                <a:solidFill>
                  <a:schemeClr val="accent6"/>
                </a:solidFill>
                <a:latin typeface="BIZ UDPゴシック" panose="020B0400000000000000" pitchFamily="50" charset="-128"/>
                <a:ea typeface="BIZ UDPゴシック" panose="020B0400000000000000" pitchFamily="50" charset="-128"/>
                <a:cs typeface="メイリオ" pitchFamily="50" charset="-128"/>
              </a:rPr>
              <a:t>今後の予定</a:t>
            </a:r>
            <a:endParaRPr lang="en-US" altLang="ja-JP" sz="2400" b="1" dirty="0">
              <a:solidFill>
                <a:schemeClr val="accent6"/>
              </a:solidFill>
              <a:latin typeface="BIZ UDPゴシック" panose="020B0400000000000000" pitchFamily="50" charset="-128"/>
              <a:ea typeface="BIZ UDPゴシック" panose="020B0400000000000000" pitchFamily="50" charset="-128"/>
              <a:cs typeface="メイリオ" pitchFamily="50" charset="-128"/>
            </a:endParaRPr>
          </a:p>
        </p:txBody>
      </p:sp>
      <p:sp>
        <p:nvSpPr>
          <p:cNvPr id="171" name="テキスト ボックス 2">
            <a:extLst>
              <a:ext uri="{FF2B5EF4-FFF2-40B4-BE49-F238E27FC236}">
                <a16:creationId xmlns:a16="http://schemas.microsoft.com/office/drawing/2014/main" id="{241F3FCB-A911-4F14-BB31-7D10158EB6ED}"/>
              </a:ext>
            </a:extLst>
          </p:cNvPr>
          <p:cNvSpPr txBox="1">
            <a:spLocks noChangeArrowheads="1"/>
          </p:cNvSpPr>
          <p:nvPr/>
        </p:nvSpPr>
        <p:spPr bwMode="auto">
          <a:xfrm>
            <a:off x="623392" y="1484784"/>
            <a:ext cx="10950974" cy="4752528"/>
          </a:xfrm>
          <a:prstGeom prst="rect">
            <a:avLst/>
          </a:prstGeom>
          <a:noFill/>
          <a:ln w="19050">
            <a:solidFill>
              <a:schemeClr val="accent6">
                <a:lumMod val="20000"/>
                <a:lumOff val="80000"/>
              </a:schemeClr>
            </a:solid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ゴシック" pitchFamily="49"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tabLst>
                <a:tab pos="2244725" algn="l"/>
              </a:tabLst>
            </a:pP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a:t>
            </a:r>
            <a:r>
              <a:rPr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2023</a:t>
            </a: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  </a:t>
            </a:r>
            <a:endParaRPr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ct val="0"/>
              </a:spcBef>
              <a:buNone/>
              <a:tabLst>
                <a:tab pos="273050" algn="l"/>
                <a:tab pos="354013" algn="l"/>
                <a:tab pos="446088" algn="l"/>
                <a:tab pos="2514600" algn="l"/>
              </a:tabLst>
            </a:pP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5</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30</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日（火）</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JCA</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第</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回理事会</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ct val="0"/>
              </a:spcBef>
              <a:buNone/>
              <a:tabLst>
                <a:tab pos="273050" algn="l"/>
                <a:tab pos="354013" algn="l"/>
                <a:tab pos="446088" algn="l"/>
                <a:tab pos="2514600" algn="l"/>
              </a:tabLst>
            </a:pP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6</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28</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日（水）</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JCA</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定時総会</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ct val="0"/>
              </a:spcBef>
              <a:buNone/>
              <a:tabLst>
                <a:tab pos="273050" algn="l"/>
                <a:tab pos="354013" algn="l"/>
                <a:tab pos="446088" algn="l"/>
                <a:tab pos="2514600" algn="l"/>
              </a:tabLst>
            </a:pP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7</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  </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4</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日（火）</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第</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101</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回国際協同組合デー記念中央集会</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ct val="0"/>
              </a:spcBef>
              <a:buNone/>
              <a:tabLst>
                <a:tab pos="273050" algn="l"/>
                <a:tab pos="354013" algn="l"/>
                <a:tab pos="446088" algn="l"/>
                <a:tab pos="2514600" algn="l"/>
              </a:tabLst>
            </a:pP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7</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19</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日（水）</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新人職員向け学習交流会（幕張）</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ct val="0"/>
              </a:spcBef>
              <a:buNone/>
              <a:tabLst>
                <a:tab pos="273050" algn="l"/>
                <a:tab pos="354013" algn="l"/>
                <a:tab pos="446088" algn="l"/>
                <a:tab pos="2514600" algn="l"/>
              </a:tabLst>
            </a:pP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9</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19</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日（火）</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ICA</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アジア・太平洋地域女性委員会</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25</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周年記念行事（東京）</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ct val="0"/>
              </a:spcBef>
              <a:buNone/>
              <a:tabLst>
                <a:tab pos="273050" algn="l"/>
                <a:tab pos="354013" algn="l"/>
                <a:tab pos="446088" algn="l"/>
                <a:tab pos="2514600" algn="l"/>
              </a:tabLst>
            </a:pP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10</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14</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日（土）</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第</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5</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回協同組合の地域共生フォーラム</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ct val="0"/>
              </a:spcBef>
              <a:buNone/>
              <a:tabLst>
                <a:tab pos="273050" algn="l"/>
                <a:tab pos="354013" algn="l"/>
                <a:tab pos="446088" algn="l"/>
                <a:tab pos="2514600" algn="l"/>
              </a:tabLst>
            </a:pP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11</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17</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日（金）</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a:t>
            </a:r>
            <a:r>
              <a:rPr lang="zh-TW"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都道府県協同組合連携組織　全国交流会議</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273050" eaLnBrk="1" hangingPunct="1">
              <a:spcBef>
                <a:spcPct val="0"/>
              </a:spcBef>
              <a:buNone/>
              <a:tabLst>
                <a:tab pos="273050" algn="l"/>
                <a:tab pos="354013" algn="l"/>
                <a:tab pos="446088" algn="l"/>
                <a:tab pos="2514600" algn="l"/>
              </a:tabLst>
            </a:pP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11</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29</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日（水）</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JCA</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第</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回理事会</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92075" eaLnBrk="1" hangingPunct="1">
              <a:spcBef>
                <a:spcPts val="600"/>
              </a:spcBef>
              <a:buNone/>
              <a:tabLst>
                <a:tab pos="354013" algn="l"/>
                <a:tab pos="446088" algn="l"/>
                <a:tab pos="2514600" algn="l"/>
              </a:tabLst>
            </a:pP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a:t>
            </a:r>
            <a:r>
              <a:rPr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2024</a:t>
            </a: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年＞</a:t>
            </a:r>
            <a:endParaRPr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450850" eaLnBrk="1" hangingPunct="1">
              <a:spcBef>
                <a:spcPct val="0"/>
              </a:spcBef>
              <a:buNone/>
              <a:tabLst>
                <a:tab pos="273050" algn="l"/>
                <a:tab pos="354013" algn="l"/>
                <a:tab pos="450850" algn="l"/>
                <a:tab pos="2514600" algn="l"/>
              </a:tabLst>
            </a:pP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15</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日（木）</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JCA</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拡大代表者会議</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450850" eaLnBrk="1" hangingPunct="1">
              <a:spcBef>
                <a:spcPct val="0"/>
              </a:spcBef>
              <a:buNone/>
              <a:tabLst>
                <a:tab pos="92075" algn="l"/>
                <a:tab pos="354013" algn="l"/>
                <a:tab pos="446088" algn="l"/>
                <a:tab pos="2514600" algn="l"/>
              </a:tabLst>
            </a:pP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29</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日（木）</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JCA</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第</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3</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回理事会</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a:p>
            <a:pPr marL="450850" eaLnBrk="1" hangingPunct="1">
              <a:spcBef>
                <a:spcPct val="0"/>
              </a:spcBef>
              <a:buNone/>
              <a:tabLst>
                <a:tab pos="354013" algn="l"/>
                <a:tab pos="446088" algn="l"/>
                <a:tab pos="450850" algn="l"/>
                <a:tab pos="2514600" algn="l"/>
              </a:tabLst>
            </a:pP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3</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月</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26</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日（火）</a:t>
            </a:r>
            <a:r>
              <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	JCA</a:t>
            </a:r>
            <a:r>
              <a:rPr lang="ja-JP" altLang="en-US"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臨時総会</a:t>
            </a:r>
            <a:endParaRPr lang="en-US" altLang="ja-JP" sz="22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sp>
        <p:nvSpPr>
          <p:cNvPr id="2" name="スライド番号プレースホルダー 1">
            <a:extLst>
              <a:ext uri="{FF2B5EF4-FFF2-40B4-BE49-F238E27FC236}">
                <a16:creationId xmlns:a16="http://schemas.microsoft.com/office/drawing/2014/main" id="{29F8CEE2-E441-B275-A5A4-CCE4864D3B73}"/>
              </a:ext>
            </a:extLst>
          </p:cNvPr>
          <p:cNvSpPr>
            <a:spLocks noGrp="1"/>
          </p:cNvSpPr>
          <p:nvPr>
            <p:ph type="sldNum" sz="quarter" idx="12"/>
          </p:nvPr>
        </p:nvSpPr>
        <p:spPr>
          <a:xfrm>
            <a:off x="9480376" y="6453336"/>
            <a:ext cx="2586181" cy="249385"/>
          </a:xfrm>
        </p:spPr>
        <p:txBody>
          <a:bodyPr/>
          <a:lstStyle/>
          <a:p>
            <a:fld id="{AB48E391-9039-470B-8920-B1A7AC9D59AF}" type="slidenum">
              <a:rPr lang="ja-JP" altLang="en-US" smtClean="0"/>
              <a:pPr/>
              <a:t>8</a:t>
            </a:fld>
            <a:endParaRPr lang="ja-JP" altLang="en-US"/>
          </a:p>
        </p:txBody>
      </p:sp>
    </p:spTree>
    <p:extLst>
      <p:ext uri="{BB962C8B-B14F-4D97-AF65-F5344CB8AC3E}">
        <p14:creationId xmlns:p14="http://schemas.microsoft.com/office/powerpoint/2010/main" val="265813571"/>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46800</TotalTime>
  <Words>1605</Words>
  <Application>Microsoft Office PowerPoint</Application>
  <PresentationFormat>ワイド画面</PresentationFormat>
  <Paragraphs>106</Paragraphs>
  <Slides>8</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8</vt:i4>
      </vt:variant>
    </vt:vector>
  </HeadingPairs>
  <TitlesOfParts>
    <vt:vector size="19" baseType="lpstr">
      <vt:lpstr>BIZ UDPゴシック</vt:lpstr>
      <vt:lpstr>Meiryo UI</vt:lpstr>
      <vt:lpstr>メイリオ</vt:lpstr>
      <vt:lpstr>游ゴシック</vt:lpstr>
      <vt:lpstr>游ゴシック Light</vt:lpstr>
      <vt:lpstr>Arial</vt:lpstr>
      <vt:lpstr>Calibri</vt:lpstr>
      <vt:lpstr>Century</vt:lpstr>
      <vt:lpstr>Wingdings</vt:lpstr>
      <vt:lpstr>3_Office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協同組合間連携の強化に向けて ～日本協同組合連携機構（JCA） の設立について～</dc:title>
  <dc:creator>k-maeda</dc:creator>
  <cp:lastModifiedBy>新田 ゆり</cp:lastModifiedBy>
  <cp:revision>1378</cp:revision>
  <cp:lastPrinted>2022-06-27T07:16:27Z</cp:lastPrinted>
  <dcterms:created xsi:type="dcterms:W3CDTF">2018-04-01T06:18:25Z</dcterms:created>
  <dcterms:modified xsi:type="dcterms:W3CDTF">2023-04-10T02:00:57Z</dcterms:modified>
</cp:coreProperties>
</file>