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8542000" cy="13106400"/>
  <p:notesSz cx="18542000" cy="13106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90650" y="4062984"/>
            <a:ext cx="15760700" cy="2752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rgbClr val="F48580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81300" y="7339584"/>
            <a:ext cx="12979400" cy="327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F48580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F48580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2710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54913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F48580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375878" y="11947296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0"/>
                </a:moveTo>
                <a:lnTo>
                  <a:pt x="324002" y="0"/>
                </a:lnTo>
                <a:lnTo>
                  <a:pt x="324002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375873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324002"/>
                </a:moveTo>
                <a:lnTo>
                  <a:pt x="432003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375878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432003"/>
                </a:moveTo>
                <a:lnTo>
                  <a:pt x="324002" y="432003"/>
                </a:lnTo>
                <a:lnTo>
                  <a:pt x="324002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375873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0"/>
                </a:moveTo>
                <a:lnTo>
                  <a:pt x="432003" y="324002"/>
                </a:lnTo>
                <a:lnTo>
                  <a:pt x="0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7035867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432003"/>
                </a:moveTo>
                <a:lnTo>
                  <a:pt x="0" y="432003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6927871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0"/>
                </a:moveTo>
                <a:lnTo>
                  <a:pt x="0" y="324002"/>
                </a:lnTo>
                <a:lnTo>
                  <a:pt x="432003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7035867" y="11947296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0"/>
                </a:moveTo>
                <a:lnTo>
                  <a:pt x="0" y="0"/>
                </a:lnTo>
                <a:lnTo>
                  <a:pt x="0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6927871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324002"/>
                </a:moveTo>
                <a:lnTo>
                  <a:pt x="0" y="0"/>
                </a:lnTo>
                <a:lnTo>
                  <a:pt x="432003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350676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579276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7080272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7156472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8910674" y="1026691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9367874" y="798091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8910674" y="12175895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9367874" y="12099695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304799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2" name="bg object 3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171183" y="11365671"/>
            <a:ext cx="225120" cy="22513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804249" y="910662"/>
            <a:ext cx="5431155" cy="15519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rgbClr val="F48580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27100" y="3014472"/>
            <a:ext cx="1668780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304280" y="12188952"/>
            <a:ext cx="593344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27100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350241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jpg"/><Relationship Id="rId11" Type="http://schemas.openxmlformats.org/officeDocument/2006/relationships/image" Target="../media/image11.png"/><Relationship Id="rId12" Type="http://schemas.openxmlformats.org/officeDocument/2006/relationships/image" Target="../media/image12.jpg"/><Relationship Id="rId13" Type="http://schemas.openxmlformats.org/officeDocument/2006/relationships/image" Target="../media/image1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206786" y="11350841"/>
            <a:ext cx="158750" cy="2597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50" b="1">
                <a:solidFill>
                  <a:srgbClr val="231F20"/>
                </a:solidFill>
                <a:latin typeface="A-OTF Gothic MB101 Pro B"/>
                <a:cs typeface="A-OTF Gothic MB101 Pro B"/>
              </a:rPr>
              <a:t>7</a:t>
            </a:r>
            <a:endParaRPr sz="1500">
              <a:latin typeface="A-OTF Gothic MB101 Pro B"/>
              <a:cs typeface="A-OTF Gothic MB101 Pro B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341630" y="11363256"/>
            <a:ext cx="225120" cy="225132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6372892" y="11342805"/>
            <a:ext cx="158750" cy="2597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50" b="1">
                <a:solidFill>
                  <a:srgbClr val="231F20"/>
                </a:solidFill>
                <a:latin typeface="A-OTF Gothic MB101 Pro B"/>
                <a:cs typeface="A-OTF Gothic MB101 Pro B"/>
              </a:rPr>
              <a:t>8</a:t>
            </a:r>
            <a:endParaRPr sz="1500">
              <a:latin typeface="A-OTF Gothic MB101 Pro B"/>
              <a:cs typeface="A-OTF Gothic MB101 Pro B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9657339" y="1608418"/>
            <a:ext cx="6610350" cy="9991090"/>
            <a:chOff x="9657339" y="1608418"/>
            <a:chExt cx="6610350" cy="9991090"/>
          </a:xfrm>
        </p:grpSpPr>
        <p:sp>
          <p:nvSpPr>
            <p:cNvPr id="6" name="object 6" descr=""/>
            <p:cNvSpPr/>
            <p:nvPr/>
          </p:nvSpPr>
          <p:spPr>
            <a:xfrm>
              <a:off x="9745921" y="1697001"/>
              <a:ext cx="6433185" cy="9813925"/>
            </a:xfrm>
            <a:custGeom>
              <a:avLst/>
              <a:gdLst/>
              <a:ahLst/>
              <a:cxnLst/>
              <a:rect l="l" t="t" r="r" b="b"/>
              <a:pathLst>
                <a:path w="6433184" h="9813925">
                  <a:moveTo>
                    <a:pt x="0" y="9813353"/>
                  </a:moveTo>
                  <a:lnTo>
                    <a:pt x="6074549" y="9813353"/>
                  </a:lnTo>
                  <a:lnTo>
                    <a:pt x="6123037" y="9810064"/>
                  </a:lnTo>
                  <a:lnTo>
                    <a:pt x="6169595" y="9800487"/>
                  </a:lnTo>
                  <a:lnTo>
                    <a:pt x="6213787" y="9785058"/>
                  </a:lnTo>
                  <a:lnTo>
                    <a:pt x="6255177" y="9764212"/>
                  </a:lnTo>
                  <a:lnTo>
                    <a:pt x="6293330" y="9738387"/>
                  </a:lnTo>
                  <a:lnTo>
                    <a:pt x="6327809" y="9708016"/>
                  </a:lnTo>
                  <a:lnTo>
                    <a:pt x="6358180" y="9673536"/>
                  </a:lnTo>
                  <a:lnTo>
                    <a:pt x="6384006" y="9635384"/>
                  </a:lnTo>
                  <a:lnTo>
                    <a:pt x="6404851" y="9593993"/>
                  </a:lnTo>
                  <a:lnTo>
                    <a:pt x="6420280" y="9549802"/>
                  </a:lnTo>
                  <a:lnTo>
                    <a:pt x="6429857" y="9503244"/>
                  </a:lnTo>
                  <a:lnTo>
                    <a:pt x="6433146" y="9454756"/>
                  </a:lnTo>
                  <a:lnTo>
                    <a:pt x="6433146" y="358597"/>
                  </a:lnTo>
                  <a:lnTo>
                    <a:pt x="6429857" y="310109"/>
                  </a:lnTo>
                  <a:lnTo>
                    <a:pt x="6420280" y="263551"/>
                  </a:lnTo>
                  <a:lnTo>
                    <a:pt x="6404851" y="219359"/>
                  </a:lnTo>
                  <a:lnTo>
                    <a:pt x="6384006" y="177969"/>
                  </a:lnTo>
                  <a:lnTo>
                    <a:pt x="6358180" y="139816"/>
                  </a:lnTo>
                  <a:lnTo>
                    <a:pt x="6327809" y="105336"/>
                  </a:lnTo>
                  <a:lnTo>
                    <a:pt x="6293330" y="74966"/>
                  </a:lnTo>
                  <a:lnTo>
                    <a:pt x="6255177" y="49140"/>
                  </a:lnTo>
                  <a:lnTo>
                    <a:pt x="6213787" y="28295"/>
                  </a:lnTo>
                  <a:lnTo>
                    <a:pt x="6169595" y="12866"/>
                  </a:lnTo>
                  <a:lnTo>
                    <a:pt x="6123037" y="3289"/>
                  </a:lnTo>
                  <a:lnTo>
                    <a:pt x="6074549" y="0"/>
                  </a:lnTo>
                  <a:lnTo>
                    <a:pt x="1165618" y="0"/>
                  </a:lnTo>
                </a:path>
              </a:pathLst>
            </a:custGeom>
            <a:ln w="176923">
              <a:solidFill>
                <a:srgbClr val="F4858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43189" y="4833024"/>
              <a:ext cx="482938" cy="537603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548763" y="5487130"/>
              <a:ext cx="481009" cy="527120"/>
            </a:xfrm>
            <a:prstGeom prst="rect">
              <a:avLst/>
            </a:prstGeom>
          </p:spPr>
        </p:pic>
      </p:grpSp>
      <p:sp>
        <p:nvSpPr>
          <p:cNvPr id="9" name="object 9" descr=""/>
          <p:cNvSpPr txBox="1"/>
          <p:nvPr/>
        </p:nvSpPr>
        <p:spPr>
          <a:xfrm>
            <a:off x="14151905" y="5004816"/>
            <a:ext cx="1341755" cy="1879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50" spc="-30">
                <a:solidFill>
                  <a:srgbClr val="231F20"/>
                </a:solidFill>
                <a:latin typeface="A-OTF Gothic MB101 Pro M"/>
                <a:cs typeface="A-OTF Gothic MB101 Pro M"/>
              </a:rPr>
              <a:t>協同組合間の連携事例</a:t>
            </a:r>
            <a:endParaRPr sz="1050">
              <a:latin typeface="A-OTF Gothic MB101 Pro M"/>
              <a:cs typeface="A-OTF Gothic MB101 Pro M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4151905" y="5545355"/>
            <a:ext cx="683895" cy="1879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50" spc="-30">
                <a:solidFill>
                  <a:srgbClr val="231F20"/>
                </a:solidFill>
                <a:latin typeface="A-OTF Gothic MB101 Pro M"/>
                <a:cs typeface="A-OTF Gothic MB101 Pro M"/>
              </a:rPr>
              <a:t>協同組合の</a:t>
            </a:r>
            <a:endParaRPr sz="1050">
              <a:latin typeface="A-OTF Gothic MB101 Pro M"/>
              <a:cs typeface="A-OTF Gothic MB101 Pro M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4151905" y="5723150"/>
            <a:ext cx="1191895" cy="1879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50" spc="-30">
                <a:solidFill>
                  <a:srgbClr val="231F20"/>
                </a:solidFill>
                <a:latin typeface="A-OTF Gothic MB101 Pro M"/>
                <a:cs typeface="A-OTF Gothic MB101 Pro M"/>
              </a:rPr>
              <a:t>SDGs</a:t>
            </a:r>
            <a:r>
              <a:rPr dirty="0" sz="1050" spc="-65">
                <a:solidFill>
                  <a:srgbClr val="231F20"/>
                </a:solidFill>
                <a:latin typeface="A-OTF Gothic MB101 Pro M"/>
                <a:cs typeface="A-OTF Gothic MB101 Pro M"/>
              </a:rPr>
              <a:t>取り組み事例</a:t>
            </a:r>
            <a:endParaRPr sz="1050">
              <a:latin typeface="A-OTF Gothic MB101 Pro M"/>
              <a:cs typeface="A-OTF Gothic MB101 Pro M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9776722" y="6579647"/>
            <a:ext cx="5063490" cy="4732020"/>
            <a:chOff x="9776722" y="6579647"/>
            <a:chExt cx="5063490" cy="4732020"/>
          </a:xfrm>
        </p:grpSpPr>
        <p:sp>
          <p:nvSpPr>
            <p:cNvPr id="13" name="object 13" descr=""/>
            <p:cNvSpPr/>
            <p:nvPr/>
          </p:nvSpPr>
          <p:spPr>
            <a:xfrm>
              <a:off x="10026642" y="6579647"/>
              <a:ext cx="783590" cy="1157605"/>
            </a:xfrm>
            <a:custGeom>
              <a:avLst/>
              <a:gdLst/>
              <a:ahLst/>
              <a:cxnLst/>
              <a:rect l="l" t="t" r="r" b="b"/>
              <a:pathLst>
                <a:path w="783590" h="1157604">
                  <a:moveTo>
                    <a:pt x="270598" y="0"/>
                  </a:moveTo>
                  <a:lnTo>
                    <a:pt x="224353" y="4571"/>
                  </a:lnTo>
                  <a:lnTo>
                    <a:pt x="168777" y="29273"/>
                  </a:lnTo>
                  <a:lnTo>
                    <a:pt x="136448" y="60362"/>
                  </a:lnTo>
                  <a:lnTo>
                    <a:pt x="113675" y="99737"/>
                  </a:lnTo>
                  <a:lnTo>
                    <a:pt x="100883" y="145307"/>
                  </a:lnTo>
                  <a:lnTo>
                    <a:pt x="98501" y="194983"/>
                  </a:lnTo>
                  <a:lnTo>
                    <a:pt x="121157" y="599439"/>
                  </a:lnTo>
                  <a:lnTo>
                    <a:pt x="78578" y="632520"/>
                  </a:lnTo>
                  <a:lnTo>
                    <a:pt x="42998" y="670654"/>
                  </a:lnTo>
                  <a:lnTo>
                    <a:pt x="16592" y="713801"/>
                  </a:lnTo>
                  <a:lnTo>
                    <a:pt x="1534" y="761920"/>
                  </a:lnTo>
                  <a:lnTo>
                    <a:pt x="0" y="814971"/>
                  </a:lnTo>
                  <a:lnTo>
                    <a:pt x="1947" y="828301"/>
                  </a:lnTo>
                  <a:lnTo>
                    <a:pt x="11226" y="865670"/>
                  </a:lnTo>
                  <a:lnTo>
                    <a:pt x="35211" y="917806"/>
                  </a:lnTo>
                  <a:lnTo>
                    <a:pt x="66552" y="960487"/>
                  </a:lnTo>
                  <a:lnTo>
                    <a:pt x="102504" y="994604"/>
                  </a:lnTo>
                  <a:lnTo>
                    <a:pt x="140325" y="1021047"/>
                  </a:lnTo>
                  <a:lnTo>
                    <a:pt x="177272" y="1040707"/>
                  </a:lnTo>
                  <a:lnTo>
                    <a:pt x="237566" y="1063243"/>
                  </a:lnTo>
                  <a:lnTo>
                    <a:pt x="211264" y="1157452"/>
                  </a:lnTo>
                  <a:lnTo>
                    <a:pt x="549046" y="1157490"/>
                  </a:lnTo>
                  <a:lnTo>
                    <a:pt x="529272" y="1052982"/>
                  </a:lnTo>
                  <a:lnTo>
                    <a:pt x="558165" y="1034574"/>
                  </a:lnTo>
                  <a:lnTo>
                    <a:pt x="594166" y="1005960"/>
                  </a:lnTo>
                  <a:lnTo>
                    <a:pt x="631052" y="966850"/>
                  </a:lnTo>
                  <a:lnTo>
                    <a:pt x="662600" y="916950"/>
                  </a:lnTo>
                  <a:lnTo>
                    <a:pt x="682586" y="855967"/>
                  </a:lnTo>
                  <a:lnTo>
                    <a:pt x="695425" y="845577"/>
                  </a:lnTo>
                  <a:lnTo>
                    <a:pt x="708253" y="834148"/>
                  </a:lnTo>
                  <a:lnTo>
                    <a:pt x="751132" y="785486"/>
                  </a:lnTo>
                  <a:lnTo>
                    <a:pt x="775101" y="739203"/>
                  </a:lnTo>
                  <a:lnTo>
                    <a:pt x="783032" y="696920"/>
                  </a:lnTo>
                  <a:lnTo>
                    <a:pt x="777392" y="659142"/>
                  </a:lnTo>
                  <a:lnTo>
                    <a:pt x="750633" y="615530"/>
                  </a:lnTo>
                  <a:lnTo>
                    <a:pt x="710331" y="596239"/>
                  </a:lnTo>
                  <a:lnTo>
                    <a:pt x="696578" y="595574"/>
                  </a:lnTo>
                  <a:lnTo>
                    <a:pt x="683780" y="596772"/>
                  </a:lnTo>
                  <a:lnTo>
                    <a:pt x="683631" y="585438"/>
                  </a:lnTo>
                  <a:lnTo>
                    <a:pt x="670771" y="536510"/>
                  </a:lnTo>
                  <a:lnTo>
                    <a:pt x="634034" y="500532"/>
                  </a:lnTo>
                  <a:lnTo>
                    <a:pt x="598444" y="490302"/>
                  </a:lnTo>
                  <a:lnTo>
                    <a:pt x="582062" y="490849"/>
                  </a:lnTo>
                  <a:lnTo>
                    <a:pt x="566927" y="494487"/>
                  </a:lnTo>
                  <a:lnTo>
                    <a:pt x="565924" y="494969"/>
                  </a:lnTo>
                  <a:lnTo>
                    <a:pt x="564705" y="487006"/>
                  </a:lnTo>
                  <a:lnTo>
                    <a:pt x="543915" y="438561"/>
                  </a:lnTo>
                  <a:lnTo>
                    <a:pt x="493285" y="405262"/>
                  </a:lnTo>
                  <a:lnTo>
                    <a:pt x="471482" y="401116"/>
                  </a:lnTo>
                  <a:lnTo>
                    <a:pt x="450425" y="401457"/>
                  </a:lnTo>
                  <a:lnTo>
                    <a:pt x="430733" y="405930"/>
                  </a:lnTo>
                  <a:lnTo>
                    <a:pt x="425830" y="407644"/>
                  </a:lnTo>
                  <a:lnTo>
                    <a:pt x="421576" y="410387"/>
                  </a:lnTo>
                  <a:lnTo>
                    <a:pt x="417067" y="412661"/>
                  </a:lnTo>
                  <a:lnTo>
                    <a:pt x="424992" y="186982"/>
                  </a:lnTo>
                  <a:lnTo>
                    <a:pt x="424601" y="170001"/>
                  </a:lnTo>
                  <a:lnTo>
                    <a:pt x="422681" y="152463"/>
                  </a:lnTo>
                  <a:lnTo>
                    <a:pt x="413461" y="114299"/>
                  </a:lnTo>
                  <a:lnTo>
                    <a:pt x="394551" y="73477"/>
                  </a:lnTo>
                  <a:lnTo>
                    <a:pt x="364628" y="37195"/>
                  </a:lnTo>
                  <a:lnTo>
                    <a:pt x="323405" y="10890"/>
                  </a:lnTo>
                  <a:lnTo>
                    <a:pt x="270598" y="0"/>
                  </a:lnTo>
                  <a:close/>
                </a:path>
              </a:pathLst>
            </a:custGeom>
            <a:solidFill>
              <a:srgbClr val="F598A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0077141" y="7142592"/>
              <a:ext cx="566420" cy="544195"/>
            </a:xfrm>
            <a:custGeom>
              <a:avLst/>
              <a:gdLst/>
              <a:ahLst/>
              <a:cxnLst/>
              <a:rect l="l" t="t" r="r" b="b"/>
              <a:pathLst>
                <a:path w="566420" h="544195">
                  <a:moveTo>
                    <a:pt x="329499" y="0"/>
                  </a:moveTo>
                  <a:lnTo>
                    <a:pt x="256000" y="10992"/>
                  </a:lnTo>
                  <a:lnTo>
                    <a:pt x="216890" y="22092"/>
                  </a:lnTo>
                  <a:lnTo>
                    <a:pt x="165757" y="41749"/>
                  </a:lnTo>
                  <a:lnTo>
                    <a:pt x="118017" y="66655"/>
                  </a:lnTo>
                  <a:lnTo>
                    <a:pt x="75663" y="96120"/>
                  </a:lnTo>
                  <a:lnTo>
                    <a:pt x="40690" y="129452"/>
                  </a:lnTo>
                  <a:lnTo>
                    <a:pt x="15092" y="165960"/>
                  </a:lnTo>
                  <a:lnTo>
                    <a:pt x="864" y="204952"/>
                  </a:lnTo>
                  <a:lnTo>
                    <a:pt x="0" y="245739"/>
                  </a:lnTo>
                  <a:lnTo>
                    <a:pt x="1617" y="256613"/>
                  </a:lnTo>
                  <a:lnTo>
                    <a:pt x="30708" y="333009"/>
                  </a:lnTo>
                  <a:lnTo>
                    <a:pt x="60264" y="370480"/>
                  </a:lnTo>
                  <a:lnTo>
                    <a:pt x="94778" y="400113"/>
                  </a:lnTo>
                  <a:lnTo>
                    <a:pt x="131152" y="422726"/>
                  </a:lnTo>
                  <a:lnTo>
                    <a:pt x="170100" y="440815"/>
                  </a:lnTo>
                  <a:lnTo>
                    <a:pt x="200723" y="451352"/>
                  </a:lnTo>
                  <a:lnTo>
                    <a:pt x="202793" y="444100"/>
                  </a:lnTo>
                  <a:lnTo>
                    <a:pt x="207371" y="435151"/>
                  </a:lnTo>
                  <a:lnTo>
                    <a:pt x="214806" y="428857"/>
                  </a:lnTo>
                  <a:lnTo>
                    <a:pt x="224076" y="425787"/>
                  </a:lnTo>
                  <a:lnTo>
                    <a:pt x="234162" y="426510"/>
                  </a:lnTo>
                  <a:lnTo>
                    <a:pt x="243127" y="431164"/>
                  </a:lnTo>
                  <a:lnTo>
                    <a:pt x="249434" y="438613"/>
                  </a:lnTo>
                  <a:lnTo>
                    <a:pt x="252522" y="447863"/>
                  </a:lnTo>
                  <a:lnTo>
                    <a:pt x="251828" y="457917"/>
                  </a:lnTo>
                  <a:lnTo>
                    <a:pt x="227825" y="543528"/>
                  </a:lnTo>
                  <a:lnTo>
                    <a:pt x="437019" y="543566"/>
                  </a:lnTo>
                  <a:lnTo>
                    <a:pt x="416560" y="434943"/>
                  </a:lnTo>
                  <a:lnTo>
                    <a:pt x="416657" y="424827"/>
                  </a:lnTo>
                  <a:lnTo>
                    <a:pt x="420474" y="415873"/>
                  </a:lnTo>
                  <a:lnTo>
                    <a:pt x="427382" y="409020"/>
                  </a:lnTo>
                  <a:lnTo>
                    <a:pt x="436753" y="405212"/>
                  </a:lnTo>
                  <a:lnTo>
                    <a:pt x="446087" y="405250"/>
                  </a:lnTo>
                  <a:lnTo>
                    <a:pt x="468591" y="436416"/>
                  </a:lnTo>
                  <a:lnTo>
                    <a:pt x="477230" y="430608"/>
                  </a:lnTo>
                  <a:lnTo>
                    <a:pt x="523144" y="391817"/>
                  </a:lnTo>
                  <a:lnTo>
                    <a:pt x="553486" y="353548"/>
                  </a:lnTo>
                  <a:lnTo>
                    <a:pt x="565937" y="331540"/>
                  </a:lnTo>
                  <a:lnTo>
                    <a:pt x="561162" y="333457"/>
                  </a:lnTo>
                  <a:lnTo>
                    <a:pt x="556387" y="335680"/>
                  </a:lnTo>
                  <a:lnTo>
                    <a:pt x="551688" y="337191"/>
                  </a:lnTo>
                  <a:lnTo>
                    <a:pt x="507526" y="345749"/>
                  </a:lnTo>
                  <a:lnTo>
                    <a:pt x="467212" y="341838"/>
                  </a:lnTo>
                  <a:lnTo>
                    <a:pt x="434668" y="324799"/>
                  </a:lnTo>
                  <a:lnTo>
                    <a:pt x="413816" y="293973"/>
                  </a:lnTo>
                  <a:lnTo>
                    <a:pt x="413423" y="292983"/>
                  </a:lnTo>
                  <a:lnTo>
                    <a:pt x="413105" y="290785"/>
                  </a:lnTo>
                  <a:lnTo>
                    <a:pt x="401745" y="289692"/>
                  </a:lnTo>
                  <a:lnTo>
                    <a:pt x="357631" y="271737"/>
                  </a:lnTo>
                  <a:lnTo>
                    <a:pt x="333349" y="241078"/>
                  </a:lnTo>
                  <a:lnTo>
                    <a:pt x="325357" y="242376"/>
                  </a:lnTo>
                  <a:lnTo>
                    <a:pt x="317257" y="243248"/>
                  </a:lnTo>
                  <a:lnTo>
                    <a:pt x="309030" y="243640"/>
                  </a:lnTo>
                  <a:lnTo>
                    <a:pt x="300659" y="243503"/>
                  </a:lnTo>
                  <a:lnTo>
                    <a:pt x="270347" y="259879"/>
                  </a:lnTo>
                  <a:lnTo>
                    <a:pt x="245679" y="272178"/>
                  </a:lnTo>
                  <a:lnTo>
                    <a:pt x="222618" y="282823"/>
                  </a:lnTo>
                  <a:lnTo>
                    <a:pt x="212691" y="284898"/>
                  </a:lnTo>
                  <a:lnTo>
                    <a:pt x="203093" y="283051"/>
                  </a:lnTo>
                  <a:lnTo>
                    <a:pt x="194898" y="277718"/>
                  </a:lnTo>
                  <a:lnTo>
                    <a:pt x="189179" y="269335"/>
                  </a:lnTo>
                  <a:lnTo>
                    <a:pt x="187111" y="259414"/>
                  </a:lnTo>
                  <a:lnTo>
                    <a:pt x="188960" y="249831"/>
                  </a:lnTo>
                  <a:lnTo>
                    <a:pt x="194290" y="241653"/>
                  </a:lnTo>
                  <a:lnTo>
                    <a:pt x="202666" y="235947"/>
                  </a:lnTo>
                  <a:lnTo>
                    <a:pt x="214079" y="230779"/>
                  </a:lnTo>
                  <a:lnTo>
                    <a:pt x="243722" y="216384"/>
                  </a:lnTo>
                  <a:lnTo>
                    <a:pt x="284819" y="194058"/>
                  </a:lnTo>
                  <a:lnTo>
                    <a:pt x="330593" y="165094"/>
                  </a:lnTo>
                  <a:lnTo>
                    <a:pt x="373272" y="131840"/>
                  </a:lnTo>
                  <a:lnTo>
                    <a:pt x="405857" y="96739"/>
                  </a:lnTo>
                  <a:lnTo>
                    <a:pt x="424501" y="62481"/>
                  </a:lnTo>
                  <a:lnTo>
                    <a:pt x="425361" y="31756"/>
                  </a:lnTo>
                  <a:lnTo>
                    <a:pt x="424332" y="29089"/>
                  </a:lnTo>
                  <a:lnTo>
                    <a:pt x="418841" y="19865"/>
                  </a:lnTo>
                  <a:lnTo>
                    <a:pt x="406763" y="11252"/>
                  </a:lnTo>
                  <a:lnTo>
                    <a:pt x="387686" y="4354"/>
                  </a:lnTo>
                  <a:lnTo>
                    <a:pt x="361200" y="273"/>
                  </a:lnTo>
                  <a:lnTo>
                    <a:pt x="3294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542547" y="7226176"/>
              <a:ext cx="216118" cy="210990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10457882" y="7120721"/>
              <a:ext cx="201930" cy="262255"/>
            </a:xfrm>
            <a:custGeom>
              <a:avLst/>
              <a:gdLst/>
              <a:ahLst/>
              <a:cxnLst/>
              <a:rect l="l" t="t" r="r" b="b"/>
              <a:pathLst>
                <a:path w="201929" h="262254">
                  <a:moveTo>
                    <a:pt x="163828" y="0"/>
                  </a:moveTo>
                  <a:lnTo>
                    <a:pt x="128545" y="56013"/>
                  </a:lnTo>
                  <a:lnTo>
                    <a:pt x="114619" y="100869"/>
                  </a:lnTo>
                  <a:lnTo>
                    <a:pt x="94451" y="144010"/>
                  </a:lnTo>
                  <a:lnTo>
                    <a:pt x="68391" y="183601"/>
                  </a:lnTo>
                  <a:lnTo>
                    <a:pt x="36790" y="217807"/>
                  </a:lnTo>
                  <a:lnTo>
                    <a:pt x="0" y="244794"/>
                  </a:lnTo>
                  <a:lnTo>
                    <a:pt x="2120" y="250255"/>
                  </a:lnTo>
                  <a:lnTo>
                    <a:pt x="14173" y="256859"/>
                  </a:lnTo>
                  <a:lnTo>
                    <a:pt x="23002" y="260160"/>
                  </a:lnTo>
                  <a:lnTo>
                    <a:pt x="35436" y="261845"/>
                  </a:lnTo>
                  <a:lnTo>
                    <a:pt x="50742" y="261047"/>
                  </a:lnTo>
                  <a:lnTo>
                    <a:pt x="91954" y="246153"/>
                  </a:lnTo>
                  <a:lnTo>
                    <a:pt x="141657" y="201667"/>
                  </a:lnTo>
                  <a:lnTo>
                    <a:pt x="165176" y="165355"/>
                  </a:lnTo>
                  <a:lnTo>
                    <a:pt x="187035" y="118571"/>
                  </a:lnTo>
                  <a:lnTo>
                    <a:pt x="198667" y="80033"/>
                  </a:lnTo>
                  <a:lnTo>
                    <a:pt x="201911" y="49959"/>
                  </a:lnTo>
                  <a:lnTo>
                    <a:pt x="198602" y="28563"/>
                  </a:lnTo>
                  <a:lnTo>
                    <a:pt x="170787" y="1282"/>
                  </a:lnTo>
                  <a:lnTo>
                    <a:pt x="1638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411125" y="7031411"/>
              <a:ext cx="133191" cy="108596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10175929" y="6630590"/>
              <a:ext cx="224790" cy="520065"/>
            </a:xfrm>
            <a:custGeom>
              <a:avLst/>
              <a:gdLst/>
              <a:ahLst/>
              <a:cxnLst/>
              <a:rect l="l" t="t" r="r" b="b"/>
              <a:pathLst>
                <a:path w="224790" h="520065">
                  <a:moveTo>
                    <a:pt x="120040" y="0"/>
                  </a:moveTo>
                  <a:lnTo>
                    <a:pt x="76707" y="5969"/>
                  </a:lnTo>
                  <a:lnTo>
                    <a:pt x="43119" y="24286"/>
                  </a:lnTo>
                  <a:lnTo>
                    <a:pt x="18456" y="53746"/>
                  </a:lnTo>
                  <a:lnTo>
                    <a:pt x="3741" y="93197"/>
                  </a:lnTo>
                  <a:lnTo>
                    <a:pt x="0" y="141490"/>
                  </a:lnTo>
                  <a:lnTo>
                    <a:pt x="21386" y="519442"/>
                  </a:lnTo>
                  <a:lnTo>
                    <a:pt x="41349" y="509772"/>
                  </a:lnTo>
                  <a:lnTo>
                    <a:pt x="61579" y="500903"/>
                  </a:lnTo>
                  <a:lnTo>
                    <a:pt x="102285" y="485736"/>
                  </a:lnTo>
                  <a:lnTo>
                    <a:pt x="155831" y="471394"/>
                  </a:lnTo>
                  <a:lnTo>
                    <a:pt x="173418" y="467982"/>
                  </a:lnTo>
                  <a:lnTo>
                    <a:pt x="179790" y="455029"/>
                  </a:lnTo>
                  <a:lnTo>
                    <a:pt x="188839" y="438951"/>
                  </a:lnTo>
                  <a:lnTo>
                    <a:pt x="200693" y="420971"/>
                  </a:lnTo>
                  <a:lnTo>
                    <a:pt x="215480" y="402310"/>
                  </a:lnTo>
                  <a:lnTo>
                    <a:pt x="217616" y="336521"/>
                  </a:lnTo>
                  <a:lnTo>
                    <a:pt x="224713" y="134607"/>
                  </a:lnTo>
                  <a:lnTo>
                    <a:pt x="224471" y="122358"/>
                  </a:lnTo>
                  <a:lnTo>
                    <a:pt x="223051" y="109153"/>
                  </a:lnTo>
                  <a:lnTo>
                    <a:pt x="202327" y="50308"/>
                  </a:lnTo>
                  <a:lnTo>
                    <a:pt x="154873" y="7128"/>
                  </a:lnTo>
                  <a:lnTo>
                    <a:pt x="1200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854186" y="6969969"/>
              <a:ext cx="221959" cy="179530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9776722" y="6878116"/>
              <a:ext cx="265430" cy="57785"/>
            </a:xfrm>
            <a:custGeom>
              <a:avLst/>
              <a:gdLst/>
              <a:ahLst/>
              <a:cxnLst/>
              <a:rect l="l" t="t" r="r" b="b"/>
              <a:pathLst>
                <a:path w="265429" h="57784">
                  <a:moveTo>
                    <a:pt x="239128" y="0"/>
                  </a:moveTo>
                  <a:lnTo>
                    <a:pt x="24752" y="6438"/>
                  </a:lnTo>
                  <a:lnTo>
                    <a:pt x="0" y="32677"/>
                  </a:lnTo>
                  <a:lnTo>
                    <a:pt x="2310" y="42529"/>
                  </a:lnTo>
                  <a:lnTo>
                    <a:pt x="8016" y="50439"/>
                  </a:lnTo>
                  <a:lnTo>
                    <a:pt x="16280" y="55628"/>
                  </a:lnTo>
                  <a:lnTo>
                    <a:pt x="26263" y="57315"/>
                  </a:lnTo>
                  <a:lnTo>
                    <a:pt x="240639" y="50901"/>
                  </a:lnTo>
                  <a:lnTo>
                    <a:pt x="250445" y="48613"/>
                  </a:lnTo>
                  <a:lnTo>
                    <a:pt x="258359" y="42913"/>
                  </a:lnTo>
                  <a:lnTo>
                    <a:pt x="263581" y="34660"/>
                  </a:lnTo>
                  <a:lnTo>
                    <a:pt x="265315" y="24714"/>
                  </a:lnTo>
                  <a:lnTo>
                    <a:pt x="265239" y="22250"/>
                  </a:lnTo>
                  <a:lnTo>
                    <a:pt x="239128" y="0"/>
                  </a:lnTo>
                  <a:close/>
                </a:path>
              </a:pathLst>
            </a:custGeom>
            <a:solidFill>
              <a:srgbClr val="F598A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837938" y="6665390"/>
              <a:ext cx="230250" cy="168766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13966812" y="10296931"/>
              <a:ext cx="603885" cy="1014730"/>
            </a:xfrm>
            <a:custGeom>
              <a:avLst/>
              <a:gdLst/>
              <a:ahLst/>
              <a:cxnLst/>
              <a:rect l="l" t="t" r="r" b="b"/>
              <a:pathLst>
                <a:path w="603884" h="1014729">
                  <a:moveTo>
                    <a:pt x="304266" y="63728"/>
                  </a:moveTo>
                  <a:lnTo>
                    <a:pt x="231292" y="0"/>
                  </a:lnTo>
                  <a:lnTo>
                    <a:pt x="195148" y="35331"/>
                  </a:lnTo>
                  <a:lnTo>
                    <a:pt x="115646" y="136486"/>
                  </a:lnTo>
                  <a:lnTo>
                    <a:pt x="36144" y="296202"/>
                  </a:lnTo>
                  <a:lnTo>
                    <a:pt x="0" y="507212"/>
                  </a:lnTo>
                  <a:lnTo>
                    <a:pt x="3606" y="690829"/>
                  </a:lnTo>
                  <a:lnTo>
                    <a:pt x="28905" y="804862"/>
                  </a:lnTo>
                  <a:lnTo>
                    <a:pt x="97574" y="896886"/>
                  </a:lnTo>
                  <a:lnTo>
                    <a:pt x="231292" y="1014425"/>
                  </a:lnTo>
                  <a:lnTo>
                    <a:pt x="304266" y="950696"/>
                  </a:lnTo>
                  <a:lnTo>
                    <a:pt x="263067" y="913790"/>
                  </a:lnTo>
                  <a:lnTo>
                    <a:pt x="226910" y="872617"/>
                  </a:lnTo>
                  <a:lnTo>
                    <a:pt x="195656" y="828154"/>
                  </a:lnTo>
                  <a:lnTo>
                    <a:pt x="169113" y="781392"/>
                  </a:lnTo>
                  <a:lnTo>
                    <a:pt x="147129" y="733298"/>
                  </a:lnTo>
                  <a:lnTo>
                    <a:pt x="129514" y="684860"/>
                  </a:lnTo>
                  <a:lnTo>
                    <a:pt x="116103" y="637044"/>
                  </a:lnTo>
                  <a:lnTo>
                    <a:pt x="106743" y="590854"/>
                  </a:lnTo>
                  <a:lnTo>
                    <a:pt x="101244" y="547243"/>
                  </a:lnTo>
                  <a:lnTo>
                    <a:pt x="99453" y="507212"/>
                  </a:lnTo>
                  <a:lnTo>
                    <a:pt x="101244" y="467182"/>
                  </a:lnTo>
                  <a:lnTo>
                    <a:pt x="106743" y="423570"/>
                  </a:lnTo>
                  <a:lnTo>
                    <a:pt x="116103" y="377380"/>
                  </a:lnTo>
                  <a:lnTo>
                    <a:pt x="129514" y="329565"/>
                  </a:lnTo>
                  <a:lnTo>
                    <a:pt x="147129" y="281127"/>
                  </a:lnTo>
                  <a:lnTo>
                    <a:pt x="169113" y="233032"/>
                  </a:lnTo>
                  <a:lnTo>
                    <a:pt x="195656" y="186270"/>
                  </a:lnTo>
                  <a:lnTo>
                    <a:pt x="226910" y="141808"/>
                  </a:lnTo>
                  <a:lnTo>
                    <a:pt x="263067" y="100634"/>
                  </a:lnTo>
                  <a:lnTo>
                    <a:pt x="304266" y="63728"/>
                  </a:lnTo>
                  <a:close/>
                </a:path>
                <a:path w="603884" h="1014729">
                  <a:moveTo>
                    <a:pt x="456107" y="197243"/>
                  </a:moveTo>
                  <a:lnTo>
                    <a:pt x="381660" y="130619"/>
                  </a:lnTo>
                  <a:lnTo>
                    <a:pt x="354660" y="157175"/>
                  </a:lnTo>
                  <a:lnTo>
                    <a:pt x="295287" y="232803"/>
                  </a:lnTo>
                  <a:lnTo>
                    <a:pt x="235915" y="351485"/>
                  </a:lnTo>
                  <a:lnTo>
                    <a:pt x="208927" y="507212"/>
                  </a:lnTo>
                  <a:lnTo>
                    <a:pt x="211620" y="642277"/>
                  </a:lnTo>
                  <a:lnTo>
                    <a:pt x="230517" y="726516"/>
                  </a:lnTo>
                  <a:lnTo>
                    <a:pt x="281800" y="795261"/>
                  </a:lnTo>
                  <a:lnTo>
                    <a:pt x="381660" y="883805"/>
                  </a:lnTo>
                  <a:lnTo>
                    <a:pt x="456107" y="817181"/>
                  </a:lnTo>
                  <a:lnTo>
                    <a:pt x="400177" y="754545"/>
                  </a:lnTo>
                  <a:lnTo>
                    <a:pt x="360870" y="697357"/>
                  </a:lnTo>
                  <a:lnTo>
                    <a:pt x="335254" y="646036"/>
                  </a:lnTo>
                  <a:lnTo>
                    <a:pt x="320408" y="600964"/>
                  </a:lnTo>
                  <a:lnTo>
                    <a:pt x="313410" y="562533"/>
                  </a:lnTo>
                  <a:lnTo>
                    <a:pt x="311353" y="531152"/>
                  </a:lnTo>
                  <a:lnTo>
                    <a:pt x="311353" y="483273"/>
                  </a:lnTo>
                  <a:lnTo>
                    <a:pt x="320408" y="413461"/>
                  </a:lnTo>
                  <a:lnTo>
                    <a:pt x="335254" y="368388"/>
                  </a:lnTo>
                  <a:lnTo>
                    <a:pt x="360870" y="317068"/>
                  </a:lnTo>
                  <a:lnTo>
                    <a:pt x="400177" y="259880"/>
                  </a:lnTo>
                  <a:lnTo>
                    <a:pt x="456107" y="197243"/>
                  </a:lnTo>
                  <a:close/>
                </a:path>
                <a:path w="603884" h="1014729">
                  <a:moveTo>
                    <a:pt x="603516" y="329184"/>
                  </a:moveTo>
                  <a:lnTo>
                    <a:pt x="530834" y="264134"/>
                  </a:lnTo>
                  <a:lnTo>
                    <a:pt x="513689" y="281114"/>
                  </a:lnTo>
                  <a:lnTo>
                    <a:pt x="475957" y="329679"/>
                  </a:lnTo>
                  <a:lnTo>
                    <a:pt x="438238" y="406234"/>
                  </a:lnTo>
                  <a:lnTo>
                    <a:pt x="421081" y="507212"/>
                  </a:lnTo>
                  <a:lnTo>
                    <a:pt x="422795" y="594995"/>
                  </a:lnTo>
                  <a:lnTo>
                    <a:pt x="434809" y="649579"/>
                  </a:lnTo>
                  <a:lnTo>
                    <a:pt x="467385" y="693750"/>
                  </a:lnTo>
                  <a:lnTo>
                    <a:pt x="530834" y="750290"/>
                  </a:lnTo>
                  <a:lnTo>
                    <a:pt x="603516" y="685241"/>
                  </a:lnTo>
                  <a:lnTo>
                    <a:pt x="560590" y="639787"/>
                  </a:lnTo>
                  <a:lnTo>
                    <a:pt x="534708" y="589292"/>
                  </a:lnTo>
                  <a:lnTo>
                    <a:pt x="522008" y="542264"/>
                  </a:lnTo>
                  <a:lnTo>
                    <a:pt x="518629" y="507212"/>
                  </a:lnTo>
                  <a:lnTo>
                    <a:pt x="522008" y="472160"/>
                  </a:lnTo>
                  <a:lnTo>
                    <a:pt x="534708" y="425132"/>
                  </a:lnTo>
                  <a:lnTo>
                    <a:pt x="560590" y="374637"/>
                  </a:lnTo>
                  <a:lnTo>
                    <a:pt x="603516" y="329184"/>
                  </a:lnTo>
                  <a:close/>
                </a:path>
              </a:pathLst>
            </a:custGeom>
            <a:solidFill>
              <a:srgbClr val="F598A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595060" y="10687751"/>
              <a:ext cx="244982" cy="244970"/>
            </a:xfrm>
            <a:prstGeom prst="rect">
              <a:avLst/>
            </a:prstGeom>
          </p:spPr>
        </p:pic>
      </p:grpSp>
      <p:sp>
        <p:nvSpPr>
          <p:cNvPr id="24" name="object 24" descr=""/>
          <p:cNvSpPr txBox="1"/>
          <p:nvPr/>
        </p:nvSpPr>
        <p:spPr>
          <a:xfrm>
            <a:off x="9767272" y="2806333"/>
            <a:ext cx="1094740" cy="3735070"/>
          </a:xfrm>
          <a:prstGeom prst="rect">
            <a:avLst/>
          </a:prstGeom>
        </p:spPr>
        <p:txBody>
          <a:bodyPr wrap="square" lIns="0" tIns="0" rIns="0" bIns="0" rtlCol="0" vert="eaVert">
            <a:spAutoFit/>
          </a:bodyPr>
          <a:lstStyle/>
          <a:p>
            <a:pPr marL="12700">
              <a:lnSpc>
                <a:spcPct val="60000"/>
              </a:lnSpc>
            </a:pPr>
            <a:r>
              <a:rPr dirty="0" sz="840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実践</a:t>
            </a:r>
            <a:r>
              <a:rPr dirty="0" sz="6350" spc="-385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す</a:t>
            </a:r>
            <a:r>
              <a:rPr dirty="0" sz="635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る</a:t>
            </a:r>
            <a:endParaRPr sz="6350">
              <a:latin typeface="A-OTF Gothic MB101 Pro B"/>
              <a:cs typeface="A-OTF Gothic MB101 Pro B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4690098" y="7578681"/>
            <a:ext cx="1094740" cy="3735070"/>
          </a:xfrm>
          <a:prstGeom prst="rect">
            <a:avLst/>
          </a:prstGeom>
        </p:spPr>
        <p:txBody>
          <a:bodyPr wrap="square" lIns="0" tIns="0" rIns="0" bIns="0" rtlCol="0" vert="eaVert">
            <a:spAutoFit/>
          </a:bodyPr>
          <a:lstStyle/>
          <a:p>
            <a:pPr marL="12700">
              <a:lnSpc>
                <a:spcPct val="55000"/>
              </a:lnSpc>
            </a:pPr>
            <a:r>
              <a:rPr dirty="0" baseline="-1984" sz="1260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発信</a:t>
            </a:r>
            <a:r>
              <a:rPr dirty="0" sz="6350" spc="-385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す</a:t>
            </a:r>
            <a:r>
              <a:rPr dirty="0" sz="635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る</a:t>
            </a:r>
            <a:endParaRPr sz="6350">
              <a:latin typeface="A-OTF Gothic MB101 Pro B"/>
              <a:cs typeface="A-OTF Gothic MB101 Pro B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11109458" y="2436656"/>
            <a:ext cx="4122420" cy="23114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2225" marR="6350" indent="146685">
              <a:lnSpc>
                <a:spcPct val="136300"/>
              </a:lnSpc>
              <a:spcBef>
                <a:spcPts val="90"/>
              </a:spcBef>
            </a:pPr>
            <a:r>
              <a:rPr dirty="0" sz="1100" spc="-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皆さん自身が満足のいくもの、自信を持って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PR</a:t>
            </a:r>
            <a:r>
              <a:rPr dirty="0" sz="1100" spc="-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したり、参加を</a:t>
            </a:r>
            <a:r>
              <a:rPr dirty="0" sz="1100" spc="-11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誘ったりすることができるものとなっているでしょうか？</a:t>
            </a:r>
            <a:endParaRPr sz="1100">
              <a:latin typeface="A-OTF Gothic MB101 Pro B"/>
              <a:cs typeface="A-OTF Gothic MB101 Pro B"/>
            </a:endParaRPr>
          </a:p>
          <a:p>
            <a:pPr marL="13335" marR="5080" indent="153035">
              <a:lnSpc>
                <a:spcPct val="136300"/>
              </a:lnSpc>
            </a:pPr>
            <a:r>
              <a:rPr dirty="0" sz="1100" spc="-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学びや振り返りの中から、改めて課題が浮き彫りになってくるこ</a:t>
            </a:r>
            <a:r>
              <a:rPr dirty="0" sz="1100" spc="-7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とと思います。</a:t>
            </a:r>
            <a:endParaRPr sz="1100">
              <a:latin typeface="A-OTF Gothic MB101 Pro B"/>
              <a:cs typeface="A-OTF Gothic MB101 Pro B"/>
            </a:endParaRPr>
          </a:p>
          <a:p>
            <a:pPr marL="12700" marR="10160" indent="153035">
              <a:lnSpc>
                <a:spcPct val="107100"/>
              </a:lnSpc>
              <a:spcBef>
                <a:spcPts val="315"/>
              </a:spcBef>
            </a:pPr>
            <a:r>
              <a:rPr dirty="0" baseline="5050" sz="1650" spc="-217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では、</a:t>
            </a:r>
            <a:r>
              <a:rPr dirty="0" sz="1400" spc="-16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次のアクションについて、みんなで話し合い、で</a:t>
            </a:r>
            <a:r>
              <a:rPr dirty="0" sz="1400" spc="-14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きることから始めてみませんか。</a:t>
            </a:r>
            <a:endParaRPr sz="1400">
              <a:latin typeface="A-OTF Gothic MB101 Pro B"/>
              <a:cs typeface="A-OTF Gothic MB101 Pro B"/>
            </a:endParaRPr>
          </a:p>
          <a:p>
            <a:pPr marL="163195">
              <a:lnSpc>
                <a:spcPct val="100000"/>
              </a:lnSpc>
              <a:spcBef>
                <a:spcPts val="170"/>
              </a:spcBef>
            </a:pPr>
            <a:r>
              <a:rPr dirty="0" sz="1100" spc="-1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他の協同組合や企業・団体とつながり、事業や活動を学んだり、一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22225" marR="12700">
              <a:lnSpc>
                <a:spcPct val="111800"/>
              </a:lnSpc>
              <a:spcBef>
                <a:spcPts val="125"/>
              </a:spcBef>
            </a:pPr>
            <a:r>
              <a:rPr dirty="0" sz="1100" spc="-6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緒に活動したりするのもいいですね。</a:t>
            </a:r>
            <a:r>
              <a:rPr dirty="0" baseline="-3968" sz="2100" spc="-44" b="1">
                <a:solidFill>
                  <a:srgbClr val="F15B66"/>
                </a:solidFill>
                <a:latin typeface="A-OTF Gothic MB101 Pro B"/>
                <a:cs typeface="A-OTF Gothic MB101 Pro B"/>
              </a:rPr>
              <a:t>IYC2025</a:t>
            </a:r>
            <a:r>
              <a:rPr dirty="0" baseline="-3968" sz="2100" spc="-7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はみんなが</a:t>
            </a:r>
            <a:r>
              <a:rPr dirty="0" sz="1400" spc="-1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つながり、協同の輪を広げ、実践するチャンスの年</a:t>
            </a:r>
            <a:r>
              <a:rPr dirty="0" baseline="5050" sz="1650" spc="-37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なの</a:t>
            </a:r>
            <a:r>
              <a:rPr dirty="0" sz="1100" spc="-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です。</a:t>
            </a:r>
            <a:endParaRPr sz="1100">
              <a:latin typeface="A-OTF Gothic MB101 Pro B"/>
              <a:cs typeface="A-OTF Gothic MB101 Pro B"/>
            </a:endParaRPr>
          </a:p>
        </p:txBody>
      </p:sp>
      <p:grpSp>
        <p:nvGrpSpPr>
          <p:cNvPr id="27" name="object 27" descr=""/>
          <p:cNvGrpSpPr/>
          <p:nvPr/>
        </p:nvGrpSpPr>
        <p:grpSpPr>
          <a:xfrm>
            <a:off x="10936823" y="4852175"/>
            <a:ext cx="3596640" cy="1718945"/>
            <a:chOff x="10936823" y="4852175"/>
            <a:chExt cx="3596640" cy="1718945"/>
          </a:xfrm>
        </p:grpSpPr>
        <p:sp>
          <p:nvSpPr>
            <p:cNvPr id="28" name="object 28" descr=""/>
            <p:cNvSpPr/>
            <p:nvPr/>
          </p:nvSpPr>
          <p:spPr>
            <a:xfrm>
              <a:off x="10954920" y="6552523"/>
              <a:ext cx="3560445" cy="0"/>
            </a:xfrm>
            <a:custGeom>
              <a:avLst/>
              <a:gdLst/>
              <a:ahLst/>
              <a:cxnLst/>
              <a:rect l="l" t="t" r="r" b="b"/>
              <a:pathLst>
                <a:path w="3560444" h="0">
                  <a:moveTo>
                    <a:pt x="0" y="0"/>
                  </a:moveTo>
                  <a:lnTo>
                    <a:pt x="3560216" y="0"/>
                  </a:lnTo>
                </a:path>
              </a:pathLst>
            </a:custGeom>
            <a:ln w="36004">
              <a:solidFill>
                <a:srgbClr val="F15B66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144071" y="4852175"/>
              <a:ext cx="2154250" cy="1476699"/>
            </a:xfrm>
            <a:prstGeom prst="rect">
              <a:avLst/>
            </a:prstGeom>
          </p:spPr>
        </p:pic>
      </p:grpSp>
      <p:sp>
        <p:nvSpPr>
          <p:cNvPr id="30" name="object 30" descr=""/>
          <p:cNvSpPr txBox="1"/>
          <p:nvPr/>
        </p:nvSpPr>
        <p:spPr>
          <a:xfrm>
            <a:off x="2238523" y="6471002"/>
            <a:ext cx="5177155" cy="8153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3115"/>
              </a:lnSpc>
              <a:spcBef>
                <a:spcPts val="95"/>
              </a:spcBef>
            </a:pPr>
            <a:r>
              <a:rPr dirty="0" sz="2800" spc="-16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（3</a:t>
            </a:r>
            <a:r>
              <a:rPr dirty="0" sz="2800" spc="-78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2800" spc="-18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持続可能な社会の実現</a:t>
            </a:r>
            <a:r>
              <a:rPr dirty="0" baseline="4385" sz="2850" spc="-13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に向けた</a:t>
            </a:r>
            <a:endParaRPr baseline="4385" sz="2850">
              <a:latin typeface="A-OTF Gothic MB101 Pro B"/>
              <a:cs typeface="A-OTF Gothic MB101 Pro B"/>
            </a:endParaRPr>
          </a:p>
          <a:p>
            <a:pPr marL="882015">
              <a:lnSpc>
                <a:spcPts val="3115"/>
              </a:lnSpc>
            </a:pPr>
            <a:r>
              <a:rPr dirty="0" sz="1900" spc="-14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取り組みを</a:t>
            </a:r>
            <a:r>
              <a:rPr dirty="0" baseline="-2976" sz="4200" spc="-142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学習</a:t>
            </a:r>
            <a:r>
              <a:rPr dirty="0" sz="1900" spc="-10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する</a:t>
            </a:r>
            <a:endParaRPr sz="1900">
              <a:latin typeface="A-OTF Gothic MB101 Pro B"/>
              <a:cs typeface="A-OTF Gothic MB101 Pro B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2384131" y="7333363"/>
            <a:ext cx="3223260" cy="389699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76200" indent="140335">
              <a:lnSpc>
                <a:spcPct val="100000"/>
              </a:lnSpc>
              <a:spcBef>
                <a:spcPts val="455"/>
              </a:spcBef>
            </a:pPr>
            <a:r>
              <a:rPr dirty="0" sz="1100" spc="-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</a:t>
            </a:r>
            <a:r>
              <a:rPr dirty="0" sz="1100" spc="-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回目の国際協同組合年を宣言した</a:t>
            </a:r>
            <a:r>
              <a:rPr dirty="0" sz="1100" spc="-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2023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10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74930" marR="45720" indent="1270">
              <a:lnSpc>
                <a:spcPct val="103899"/>
              </a:lnSpc>
              <a:spcBef>
                <a:spcPts val="365"/>
              </a:spcBef>
            </a:pPr>
            <a:r>
              <a:rPr dirty="0" baseline="5050" sz="165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月の国連決議では、</a:t>
            </a:r>
            <a:r>
              <a:rPr dirty="0" sz="1400" spc="-10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協同組合の、持続可能な</a:t>
            </a:r>
            <a:r>
              <a:rPr dirty="0" sz="1400" spc="-19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開発目標</a:t>
            </a:r>
            <a:r>
              <a:rPr dirty="0" sz="1400" spc="-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（SDGs</a:t>
            </a:r>
            <a:r>
              <a:rPr dirty="0" sz="1400" spc="-63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400" spc="-1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の達成に向けた貢献</a:t>
            </a:r>
            <a:r>
              <a:rPr dirty="0" baseline="-3968" sz="2100" spc="-209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が高く評価</a:t>
            </a:r>
            <a:r>
              <a:rPr dirty="0" sz="1100" spc="-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されています。</a:t>
            </a:r>
            <a:endParaRPr sz="1100">
              <a:latin typeface="A-OTF Gothic MB101 Pro B"/>
              <a:cs typeface="A-OTF Gothic MB101 Pro B"/>
            </a:endParaRPr>
          </a:p>
          <a:p>
            <a:pPr marL="210820">
              <a:lnSpc>
                <a:spcPct val="100000"/>
              </a:lnSpc>
              <a:spcBef>
                <a:spcPts val="280"/>
              </a:spcBef>
            </a:pPr>
            <a:r>
              <a:rPr dirty="0" sz="1100" spc="-6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と言われると、皆さんの中には</a:t>
            </a:r>
            <a:r>
              <a:rPr dirty="0" sz="1100" spc="-4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、「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SDGs</a:t>
            </a:r>
            <a:r>
              <a:rPr dirty="0" sz="1100" spc="-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なんて</a:t>
            </a:r>
            <a:endParaRPr sz="1100">
              <a:latin typeface="A-OTF Gothic MB101 Pro B"/>
              <a:cs typeface="A-OTF Gothic MB101 Pro B"/>
            </a:endParaRPr>
          </a:p>
          <a:p>
            <a:pPr marL="66675" marR="5080" indent="8890">
              <a:lnSpc>
                <a:spcPct val="136300"/>
              </a:lnSpc>
            </a:pPr>
            <a:r>
              <a:rPr dirty="0" sz="1100" spc="-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活動するうえで考えたこともないよ」あるいは「自</a:t>
            </a:r>
            <a:r>
              <a:rPr dirty="0" sz="1100" spc="-6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分たちは評価されるほどのことはやっていないよ」</a:t>
            </a:r>
            <a:r>
              <a:rPr dirty="0" sz="1100" spc="-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と戸惑われる方もいらっしゃるかもしれません。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61594" marR="49530" indent="165735">
              <a:lnSpc>
                <a:spcPct val="105900"/>
              </a:lnSpc>
              <a:spcBef>
                <a:spcPts val="330"/>
              </a:spcBef>
            </a:pPr>
            <a:r>
              <a:rPr dirty="0" baseline="5050" sz="1650" spc="-1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でも、例えば、</a:t>
            </a:r>
            <a:r>
              <a:rPr dirty="0" sz="1400" spc="1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持続可能な食料生産や消</a:t>
            </a:r>
            <a:r>
              <a:rPr dirty="0" sz="1400" spc="-8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費、安心して住み続けられる地域社会づ</a:t>
            </a:r>
            <a:r>
              <a:rPr dirty="0" sz="1400" spc="-22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くり、働く場づくり、健康や福祉の向上、思</a:t>
            </a:r>
            <a:r>
              <a:rPr dirty="0" sz="1400" spc="-8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想信条や老若男女を問わず誰でも参加で</a:t>
            </a:r>
            <a:r>
              <a:rPr dirty="0" sz="1400" spc="-1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きる事業や活動の場づくり、省資源・リサ</a:t>
            </a:r>
            <a:r>
              <a:rPr dirty="0" baseline="-3968" sz="2100" spc="-16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イクル活動</a:t>
            </a:r>
            <a:r>
              <a:rPr dirty="0" sz="1100" spc="-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などはどうでしょうか。</a:t>
            </a:r>
            <a:endParaRPr sz="1100">
              <a:latin typeface="A-OTF Gothic MB101 Pro B"/>
              <a:cs typeface="A-OTF Gothic MB101 Pro B"/>
            </a:endParaRPr>
          </a:p>
          <a:p>
            <a:pPr marL="228600">
              <a:lnSpc>
                <a:spcPct val="100000"/>
              </a:lnSpc>
              <a:spcBef>
                <a:spcPts val="280"/>
              </a:spcBef>
            </a:pPr>
            <a:r>
              <a:rPr dirty="0" sz="1100" spc="1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皆さんの協同組合でも、持続可能な開発目標</a:t>
            </a:r>
            <a:endParaRPr sz="1100">
              <a:latin typeface="A-OTF Gothic MB101 Pro B"/>
              <a:cs typeface="A-OTF Gothic MB101 Pro B"/>
            </a:endParaRPr>
          </a:p>
          <a:p>
            <a:pPr marL="66675" marR="39370" indent="-54610">
              <a:lnSpc>
                <a:spcPct val="136300"/>
              </a:lnSpc>
            </a:pPr>
            <a:r>
              <a:rPr dirty="0" sz="1100" spc="-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（SDGs）</a:t>
            </a:r>
            <a:r>
              <a:rPr dirty="0" sz="1100" spc="-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の実現に貢献できる事業や活動に何かし</a:t>
            </a:r>
            <a:r>
              <a:rPr dirty="0" sz="1100" spc="-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ら取り組まれているのではないでしょうか。</a:t>
            </a:r>
            <a:endParaRPr sz="1100">
              <a:latin typeface="A-OTF Gothic MB101 Pro B"/>
              <a:cs typeface="A-OTF Gothic MB101 Pro B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5896955" y="7357630"/>
            <a:ext cx="3114675" cy="135826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just" marL="12700" marR="5080" indent="140335">
              <a:lnSpc>
                <a:spcPct val="107900"/>
              </a:lnSpc>
              <a:spcBef>
                <a:spcPts val="80"/>
              </a:spcBef>
            </a:pPr>
            <a:r>
              <a:rPr dirty="0" sz="1400" spc="-7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IYC2025</a:t>
            </a:r>
            <a:r>
              <a:rPr dirty="0" sz="1400" spc="-1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を好機として、持続可能な開</a:t>
            </a:r>
            <a:r>
              <a:rPr dirty="0" sz="1400" spc="-28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発目標</a:t>
            </a:r>
            <a:r>
              <a:rPr dirty="0" sz="1400" spc="-3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（SDGs</a:t>
            </a:r>
            <a:r>
              <a:rPr dirty="0" sz="1400" spc="-6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400" spc="-10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について、持続可能な社</a:t>
            </a:r>
            <a:r>
              <a:rPr dirty="0" sz="1400" spc="-1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会とはどのようなものか、何が目標とされ</a:t>
            </a:r>
            <a:r>
              <a:rPr dirty="0" sz="1400" spc="-18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ているか学びましょう。</a:t>
            </a:r>
            <a:r>
              <a:rPr dirty="0" baseline="5050" sz="1650" spc="-112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そして、皆さんの協同</a:t>
            </a:r>
            <a:r>
              <a:rPr dirty="0" sz="1100" spc="-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組合の取り組みについてそうした観点から改めて</a:t>
            </a:r>
            <a:endParaRPr sz="1100">
              <a:latin typeface="A-OTF Gothic MB101 Pro B"/>
              <a:cs typeface="A-OTF Gothic MB101 Pro B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 spc="-1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振り返ってみましょう。</a:t>
            </a:r>
            <a:endParaRPr sz="1100">
              <a:latin typeface="A-OTF Gothic MB101 Pro B"/>
              <a:cs typeface="A-OTF Gothic MB101 Pro B"/>
            </a:endParaRPr>
          </a:p>
        </p:txBody>
      </p:sp>
      <p:sp>
        <p:nvSpPr>
          <p:cNvPr id="33" name="object 33" descr=""/>
          <p:cNvSpPr/>
          <p:nvPr/>
        </p:nvSpPr>
        <p:spPr>
          <a:xfrm>
            <a:off x="5726239" y="7424142"/>
            <a:ext cx="0" cy="3832225"/>
          </a:xfrm>
          <a:custGeom>
            <a:avLst/>
            <a:gdLst/>
            <a:ahLst/>
            <a:cxnLst/>
            <a:rect l="l" t="t" r="r" b="b"/>
            <a:pathLst>
              <a:path w="0" h="3832225">
                <a:moveTo>
                  <a:pt x="0" y="0"/>
                </a:moveTo>
                <a:lnTo>
                  <a:pt x="0" y="3832009"/>
                </a:lnTo>
              </a:path>
            </a:pathLst>
          </a:custGeom>
          <a:ln w="12598">
            <a:solidFill>
              <a:srgbClr val="F15B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 txBox="1"/>
          <p:nvPr/>
        </p:nvSpPr>
        <p:spPr>
          <a:xfrm>
            <a:off x="2625111" y="3917766"/>
            <a:ext cx="406400" cy="19875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2001</a:t>
            </a:r>
            <a:endParaRPr sz="1100">
              <a:latin typeface="A-OTF Gothic MB101 Pro B"/>
              <a:cs typeface="A-OTF Gothic MB101 Pro B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2625111" y="4878104"/>
            <a:ext cx="406400" cy="482600"/>
          </a:xfrm>
          <a:prstGeom prst="rect">
            <a:avLst/>
          </a:prstGeom>
        </p:spPr>
        <p:txBody>
          <a:bodyPr wrap="square" lIns="0" tIns="723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70"/>
              </a:spcBef>
            </a:pP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1966</a:t>
            </a:r>
            <a:endParaRPr sz="1100">
              <a:latin typeface="A-OTF Gothic MB101 Pro B"/>
              <a:cs typeface="A-OTF Gothic MB101 Pro B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1937</a:t>
            </a:r>
            <a:endParaRPr sz="1100">
              <a:latin typeface="A-OTF Gothic MB101 Pro B"/>
              <a:cs typeface="A-OTF Gothic MB101 Pro B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621277" y="2177935"/>
            <a:ext cx="3454400" cy="1710055"/>
          </a:xfrm>
          <a:prstGeom prst="rect">
            <a:avLst/>
          </a:prstGeom>
        </p:spPr>
        <p:txBody>
          <a:bodyPr wrap="square" lIns="0" tIns="41275" rIns="0" bIns="0" rtlCol="0" vert="horz">
            <a:spAutoFit/>
          </a:bodyPr>
          <a:lstStyle/>
          <a:p>
            <a:pPr marL="697230" marR="184785" indent="8255">
              <a:lnSpc>
                <a:spcPts val="2000"/>
              </a:lnSpc>
              <a:spcBef>
                <a:spcPts val="325"/>
              </a:spcBef>
            </a:pPr>
            <a:r>
              <a:rPr dirty="0" sz="1800" spc="-1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協同組合のアイデンティテ</a:t>
            </a:r>
            <a:r>
              <a:rPr dirty="0" sz="1800" spc="-8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をめぐる主な動き</a:t>
            </a:r>
            <a:endParaRPr sz="1800">
              <a:latin typeface="A-OTF Gothic MB101 Pro B"/>
              <a:cs typeface="A-OTF Gothic MB101 Pro B"/>
            </a:endParaRPr>
          </a:p>
          <a:p>
            <a:pPr marL="16510">
              <a:lnSpc>
                <a:spcPct val="100000"/>
              </a:lnSpc>
              <a:spcBef>
                <a:spcPts val="1010"/>
              </a:spcBef>
              <a:tabLst>
                <a:tab pos="560705" algn="l"/>
                <a:tab pos="3390900" algn="l"/>
              </a:tabLst>
            </a:pPr>
            <a:r>
              <a:rPr dirty="0" u="sng" sz="1100" spc="-2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2025</a:t>
            </a:r>
            <a:r>
              <a:rPr dirty="0" u="sng" sz="110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	</a:t>
            </a:r>
            <a:r>
              <a:rPr dirty="0" u="sng" baseline="2525" sz="165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国際協同組合</a:t>
            </a:r>
            <a:r>
              <a:rPr dirty="0" u="sng" baseline="2525" sz="1650" spc="24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年</a:t>
            </a:r>
            <a:r>
              <a:rPr dirty="0" u="sng" baseline="2525" sz="1650" spc="-15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IYC2025</a:t>
            </a:r>
            <a:r>
              <a:rPr dirty="0" u="sng" baseline="2525" sz="165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	</a:t>
            </a:r>
            <a:endParaRPr baseline="2525" sz="1650">
              <a:latin typeface="A-OTF Gothic MB101 Pro B"/>
              <a:cs typeface="A-OTF Gothic MB101 Pro B"/>
            </a:endParaRPr>
          </a:p>
          <a:p>
            <a:pPr marL="16510">
              <a:lnSpc>
                <a:spcPts val="1295"/>
              </a:lnSpc>
              <a:spcBef>
                <a:spcPts val="480"/>
              </a:spcBef>
            </a:pPr>
            <a:r>
              <a:rPr dirty="0" sz="1100" spc="-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2016</a:t>
            </a:r>
            <a:r>
              <a:rPr dirty="0" sz="1100" spc="1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 </a:t>
            </a:r>
            <a:r>
              <a:rPr dirty="0" baseline="2525" sz="1650" spc="-82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「協同組合の思想と実践」が</a:t>
            </a:r>
            <a:endParaRPr baseline="2525" sz="1650">
              <a:latin typeface="A-OTF Gothic MB101 Pro B"/>
              <a:cs typeface="A-OTF Gothic MB101 Pro B"/>
            </a:endParaRPr>
          </a:p>
          <a:p>
            <a:pPr marL="12700">
              <a:lnSpc>
                <a:spcPts val="1295"/>
              </a:lnSpc>
              <a:tabLst>
                <a:tab pos="560705" algn="l"/>
                <a:tab pos="3390900" algn="l"/>
              </a:tabLst>
            </a:pPr>
            <a:r>
              <a:rPr dirty="0" u="sng" sz="110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	</a:t>
            </a:r>
            <a:r>
              <a:rPr dirty="0" u="sng" sz="1100" spc="-4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ユ</a:t>
            </a:r>
            <a:r>
              <a:rPr dirty="0" u="sng" sz="1100" spc="-6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ネス</a:t>
            </a:r>
            <a:r>
              <a:rPr dirty="0" u="sng" sz="1100" spc="-4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コ</a:t>
            </a:r>
            <a:r>
              <a:rPr dirty="0" u="sng" sz="110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無形文化遺産に登</a:t>
            </a:r>
            <a:r>
              <a:rPr dirty="0" u="sng" sz="1100" spc="-5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録</a:t>
            </a:r>
            <a:r>
              <a:rPr dirty="0" u="sng" sz="110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	</a:t>
            </a:r>
            <a:endParaRPr sz="1100">
              <a:latin typeface="A-OTF Gothic MB101 Pro B"/>
              <a:cs typeface="A-OTF Gothic MB101 Pro B"/>
            </a:endParaRPr>
          </a:p>
          <a:p>
            <a:pPr marL="16510">
              <a:lnSpc>
                <a:spcPct val="100000"/>
              </a:lnSpc>
              <a:spcBef>
                <a:spcPts val="509"/>
              </a:spcBef>
              <a:tabLst>
                <a:tab pos="560705" algn="l"/>
              </a:tabLst>
            </a:pPr>
            <a:r>
              <a:rPr dirty="0" sz="1100" spc="-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2012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	</a:t>
            </a:r>
            <a:r>
              <a:rPr dirty="0" baseline="2525" sz="1650" spc="37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国際協同組合年</a:t>
            </a:r>
            <a:r>
              <a:rPr dirty="0" baseline="2525" sz="1650" spc="-1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IYC2012</a:t>
            </a:r>
            <a:endParaRPr baseline="2525" sz="1650">
              <a:latin typeface="A-OTF Gothic MB101 Pro B"/>
              <a:cs typeface="A-OTF Gothic MB101 Pro B"/>
            </a:endParaRPr>
          </a:p>
          <a:p>
            <a:pPr marL="16510">
              <a:lnSpc>
                <a:spcPct val="100000"/>
              </a:lnSpc>
              <a:spcBef>
                <a:spcPts val="475"/>
              </a:spcBef>
              <a:tabLst>
                <a:tab pos="560705" algn="l"/>
              </a:tabLst>
            </a:pPr>
            <a:r>
              <a:rPr dirty="0" u="sng" sz="1100" spc="-2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2002</a:t>
            </a:r>
            <a:r>
              <a:rPr dirty="0" u="sng" sz="110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	</a:t>
            </a:r>
            <a:r>
              <a:rPr dirty="0" u="sng" baseline="2525" sz="1650" spc="-60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国際労働機関</a:t>
            </a:r>
            <a:r>
              <a:rPr dirty="0" u="sng" baseline="2525" sz="1650" spc="-157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ILO193</a:t>
            </a:r>
            <a:r>
              <a:rPr dirty="0" u="sng" baseline="2525" sz="1650" spc="-179" b="1">
                <a:solidFill>
                  <a:srgbClr val="F48580"/>
                </a:solidFill>
                <a:uFill>
                  <a:solidFill>
                    <a:srgbClr val="F15B66"/>
                  </a:solidFill>
                </a:uFill>
                <a:latin typeface="A-OTF Gothic MB101 Pro B"/>
                <a:cs typeface="A-OTF Gothic MB101 Pro B"/>
              </a:rPr>
              <a:t>号勧告「協同組合の振興」</a:t>
            </a:r>
            <a:endParaRPr baseline="2525" sz="1650">
              <a:latin typeface="A-OTF Gothic MB101 Pro B"/>
              <a:cs typeface="A-OTF Gothic MB101 Pro B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3169822" y="3914052"/>
            <a:ext cx="2726690" cy="363855"/>
          </a:xfrm>
          <a:prstGeom prst="rect">
            <a:avLst/>
          </a:prstGeom>
        </p:spPr>
        <p:txBody>
          <a:bodyPr wrap="square" lIns="0" tIns="24130" rIns="0" bIns="0" rtlCol="0" vert="horz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90"/>
              </a:spcBef>
            </a:pPr>
            <a:r>
              <a:rPr dirty="0" sz="1100" spc="-7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国連「協同組合の発展を支援する環境づくりに関するガイドライン」</a:t>
            </a:r>
            <a:endParaRPr sz="1100">
              <a:latin typeface="A-OTF Gothic MB101 Pro B"/>
              <a:cs typeface="A-OTF Gothic MB101 Pro B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2625111" y="4311463"/>
            <a:ext cx="3023235" cy="58864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601345" marR="67945" indent="-589280">
              <a:lnSpc>
                <a:spcPts val="1270"/>
              </a:lnSpc>
              <a:spcBef>
                <a:spcPts val="215"/>
              </a:spcBef>
            </a:pP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1995</a:t>
            </a:r>
            <a:r>
              <a:rPr dirty="0" sz="1100" spc="3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 </a:t>
            </a:r>
            <a:r>
              <a:rPr dirty="0" baseline="2525" sz="1650" spc="-10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「協同組合のアイデンティティに関する</a:t>
            </a:r>
            <a:r>
              <a:rPr dirty="0" baseline="2525" sz="165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声明」を採択</a:t>
            </a:r>
            <a:endParaRPr sz="1100">
              <a:latin typeface="A-OTF Gothic MB101 Pro B"/>
              <a:cs typeface="A-OTF Gothic MB101 Pro B"/>
            </a:endParaRPr>
          </a:p>
          <a:p>
            <a:pPr marL="556895">
              <a:lnSpc>
                <a:spcPct val="100000"/>
              </a:lnSpc>
              <a:spcBef>
                <a:spcPts val="450"/>
              </a:spcBef>
            </a:pPr>
            <a:r>
              <a:rPr dirty="0" sz="1100" spc="6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第</a:t>
            </a:r>
            <a:r>
              <a:rPr dirty="0" sz="1100" spc="-229" b="1">
                <a:solidFill>
                  <a:srgbClr val="F48580"/>
                </a:solidFill>
                <a:latin typeface="A-OTF Gothic MB101 Pro B"/>
                <a:cs typeface="A-OTF Gothic MB101 Pro B"/>
              </a:rPr>
              <a:t>31</a:t>
            </a:r>
            <a:r>
              <a:rPr dirty="0" sz="1100" spc="20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回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1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世界大会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100" spc="-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マンチェスター</a:t>
            </a:r>
            <a:r>
              <a:rPr dirty="0" sz="1100" spc="-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endParaRPr sz="1100">
              <a:latin typeface="A-OTF Gothic MB101 Pro B"/>
              <a:cs typeface="A-OTF Gothic MB101 Pro B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3169765" y="4874324"/>
            <a:ext cx="2964180" cy="4826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36300"/>
              </a:lnSpc>
              <a:spcBef>
                <a:spcPts val="90"/>
              </a:spcBef>
            </a:pPr>
            <a:r>
              <a:rPr dirty="0" sz="1100" spc="-1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協同組合原則を改定／第</a:t>
            </a:r>
            <a:r>
              <a:rPr dirty="0" sz="1100" spc="-21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23</a:t>
            </a:r>
            <a:r>
              <a:rPr dirty="0" sz="1100" spc="-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回</a:t>
            </a:r>
            <a:r>
              <a:rPr dirty="0" sz="1100" spc="-1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2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世界大会</a:t>
            </a:r>
            <a:r>
              <a:rPr dirty="0" sz="1100" spc="-1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100" spc="-25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ウイーン</a:t>
            </a:r>
            <a:r>
              <a:rPr dirty="0" sz="1100" spc="-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1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協同組合原則を採択／第</a:t>
            </a:r>
            <a:r>
              <a:rPr dirty="0" sz="1100" spc="-2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15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回</a:t>
            </a:r>
            <a:r>
              <a:rPr dirty="0" sz="1100" spc="-1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2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世界大会</a:t>
            </a:r>
            <a:r>
              <a:rPr dirty="0" sz="1100" spc="-1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100" spc="-25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パリ</a:t>
            </a:r>
            <a:r>
              <a:rPr dirty="0" sz="1100" spc="-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endParaRPr sz="1100">
              <a:latin typeface="A-OTF Gothic MB101 Pro B"/>
              <a:cs typeface="A-OTF Gothic MB101 Pro B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2625111" y="5335161"/>
            <a:ext cx="3430904" cy="711200"/>
          </a:xfrm>
          <a:prstGeom prst="rect">
            <a:avLst/>
          </a:prstGeom>
        </p:spPr>
        <p:txBody>
          <a:bodyPr wrap="square" lIns="0" tIns="723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70"/>
              </a:spcBef>
              <a:tabLst>
                <a:tab pos="556895" algn="l"/>
              </a:tabLst>
            </a:pPr>
            <a:r>
              <a:rPr dirty="0" sz="1100" spc="-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1895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	</a:t>
            </a:r>
            <a:r>
              <a:rPr dirty="0" baseline="2525" sz="1650" spc="-97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国際協同組合同盟</a:t>
            </a:r>
            <a:r>
              <a:rPr dirty="0" baseline="2525" sz="1650" spc="-179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（ICA）</a:t>
            </a:r>
            <a:r>
              <a:rPr dirty="0" baseline="2525" sz="1650" spc="-382" b="1">
                <a:solidFill>
                  <a:srgbClr val="F48580"/>
                </a:solidFill>
                <a:latin typeface="A-OTF Gothic MB101 Pro B"/>
                <a:cs typeface="A-OTF Gothic MB101 Pro B"/>
              </a:rPr>
              <a:t>設立</a:t>
            </a:r>
            <a:r>
              <a:rPr dirty="0" baseline="2525" sz="1650" spc="-6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</a:t>
            </a:r>
            <a:r>
              <a:rPr dirty="0" baseline="2525" sz="1650" spc="-142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ロンドン</a:t>
            </a:r>
            <a:r>
              <a:rPr dirty="0" baseline="2525" sz="165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endParaRPr baseline="2525" sz="1650">
              <a:latin typeface="A-OTF Gothic MB101 Pro B"/>
              <a:cs typeface="A-OTF Gothic MB101 Pro B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  <a:tabLst>
                <a:tab pos="553085" algn="l"/>
              </a:tabLst>
            </a:pPr>
            <a:r>
              <a:rPr dirty="0" sz="1100" spc="-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1860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	</a:t>
            </a:r>
            <a:r>
              <a:rPr dirty="0" baseline="2525" sz="1650" spc="-89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ロッチデール組合がルールブックに原則を掲示</a:t>
            </a:r>
            <a:endParaRPr baseline="2525" sz="1650">
              <a:latin typeface="A-OTF Gothic MB101 Pro B"/>
              <a:cs typeface="A-OTF Gothic MB101 Pro B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  <a:tabLst>
                <a:tab pos="553085" algn="l"/>
              </a:tabLst>
            </a:pPr>
            <a:r>
              <a:rPr dirty="0" sz="1100" spc="-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1844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	</a:t>
            </a:r>
            <a:r>
              <a:rPr dirty="0" baseline="2525" sz="1650" spc="-67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ロッチデール組合設立</a:t>
            </a:r>
            <a:endParaRPr baseline="2525" sz="1650">
              <a:latin typeface="A-OTF Gothic MB101 Pro B"/>
              <a:cs typeface="A-OTF Gothic MB101 Pro B"/>
            </a:endParaRPr>
          </a:p>
        </p:txBody>
      </p:sp>
      <p:grpSp>
        <p:nvGrpSpPr>
          <p:cNvPr id="41" name="object 41" descr=""/>
          <p:cNvGrpSpPr/>
          <p:nvPr/>
        </p:nvGrpSpPr>
        <p:grpSpPr>
          <a:xfrm>
            <a:off x="2482858" y="1966224"/>
            <a:ext cx="3694429" cy="4248150"/>
            <a:chOff x="2482858" y="1966224"/>
            <a:chExt cx="3694429" cy="4248150"/>
          </a:xfrm>
        </p:grpSpPr>
        <p:sp>
          <p:nvSpPr>
            <p:cNvPr id="42" name="object 42" descr=""/>
            <p:cNvSpPr/>
            <p:nvPr/>
          </p:nvSpPr>
          <p:spPr>
            <a:xfrm>
              <a:off x="2633977" y="3677605"/>
              <a:ext cx="3378835" cy="0"/>
            </a:xfrm>
            <a:custGeom>
              <a:avLst/>
              <a:gdLst/>
              <a:ahLst/>
              <a:cxnLst/>
              <a:rect l="l" t="t" r="r" b="b"/>
              <a:pathLst>
                <a:path w="3378835" h="0">
                  <a:moveTo>
                    <a:pt x="0" y="0"/>
                  </a:moveTo>
                  <a:lnTo>
                    <a:pt x="3378619" y="0"/>
                  </a:lnTo>
                </a:path>
              </a:pathLst>
            </a:custGeom>
            <a:ln w="3594">
              <a:solidFill>
                <a:srgbClr val="F15B6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2633977" y="4296246"/>
              <a:ext cx="3378835" cy="0"/>
            </a:xfrm>
            <a:custGeom>
              <a:avLst/>
              <a:gdLst/>
              <a:ahLst/>
              <a:cxnLst/>
              <a:rect l="l" t="t" r="r" b="b"/>
              <a:pathLst>
                <a:path w="3378835" h="0">
                  <a:moveTo>
                    <a:pt x="0" y="0"/>
                  </a:moveTo>
                  <a:lnTo>
                    <a:pt x="3378619" y="0"/>
                  </a:lnTo>
                </a:path>
              </a:pathLst>
            </a:custGeom>
            <a:ln w="3594">
              <a:solidFill>
                <a:srgbClr val="F15B6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3183003" y="4686831"/>
              <a:ext cx="2830195" cy="0"/>
            </a:xfrm>
            <a:custGeom>
              <a:avLst/>
              <a:gdLst/>
              <a:ahLst/>
              <a:cxnLst/>
              <a:rect l="l" t="t" r="r" b="b"/>
              <a:pathLst>
                <a:path w="2830195" h="0">
                  <a:moveTo>
                    <a:pt x="0" y="0"/>
                  </a:moveTo>
                  <a:lnTo>
                    <a:pt x="2829598" y="0"/>
                  </a:lnTo>
                </a:path>
              </a:pathLst>
            </a:custGeom>
            <a:ln w="3594">
              <a:solidFill>
                <a:srgbClr val="F15B6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2633977" y="5148190"/>
              <a:ext cx="3378835" cy="0"/>
            </a:xfrm>
            <a:custGeom>
              <a:avLst/>
              <a:gdLst/>
              <a:ahLst/>
              <a:cxnLst/>
              <a:rect l="l" t="t" r="r" b="b"/>
              <a:pathLst>
                <a:path w="3378835" h="0">
                  <a:moveTo>
                    <a:pt x="0" y="0"/>
                  </a:moveTo>
                  <a:lnTo>
                    <a:pt x="3378619" y="0"/>
                  </a:lnTo>
                </a:path>
              </a:pathLst>
            </a:custGeom>
            <a:ln w="3594">
              <a:solidFill>
                <a:srgbClr val="F15B6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2633977" y="5377268"/>
              <a:ext cx="3378835" cy="0"/>
            </a:xfrm>
            <a:custGeom>
              <a:avLst/>
              <a:gdLst/>
              <a:ahLst/>
              <a:cxnLst/>
              <a:rect l="l" t="t" r="r" b="b"/>
              <a:pathLst>
                <a:path w="3378835" h="0">
                  <a:moveTo>
                    <a:pt x="0" y="0"/>
                  </a:moveTo>
                  <a:lnTo>
                    <a:pt x="3378619" y="0"/>
                  </a:lnTo>
                </a:path>
              </a:pathLst>
            </a:custGeom>
            <a:ln w="3594">
              <a:solidFill>
                <a:srgbClr val="F15B6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2633977" y="5834404"/>
              <a:ext cx="3378835" cy="0"/>
            </a:xfrm>
            <a:custGeom>
              <a:avLst/>
              <a:gdLst/>
              <a:ahLst/>
              <a:cxnLst/>
              <a:rect l="l" t="t" r="r" b="b"/>
              <a:pathLst>
                <a:path w="3378835" h="0">
                  <a:moveTo>
                    <a:pt x="0" y="0"/>
                  </a:moveTo>
                  <a:lnTo>
                    <a:pt x="3378619" y="0"/>
                  </a:lnTo>
                </a:path>
              </a:pathLst>
            </a:custGeom>
            <a:ln w="3594">
              <a:solidFill>
                <a:srgbClr val="F15B6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2638201" y="4914752"/>
              <a:ext cx="3378835" cy="0"/>
            </a:xfrm>
            <a:custGeom>
              <a:avLst/>
              <a:gdLst/>
              <a:ahLst/>
              <a:cxnLst/>
              <a:rect l="l" t="t" r="r" b="b"/>
              <a:pathLst>
                <a:path w="3378835" h="0">
                  <a:moveTo>
                    <a:pt x="0" y="0"/>
                  </a:moveTo>
                  <a:lnTo>
                    <a:pt x="3378619" y="0"/>
                  </a:lnTo>
                </a:path>
              </a:pathLst>
            </a:custGeom>
            <a:ln w="3594">
              <a:solidFill>
                <a:srgbClr val="F15B6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2488256" y="2031130"/>
              <a:ext cx="3683635" cy="4177665"/>
            </a:xfrm>
            <a:custGeom>
              <a:avLst/>
              <a:gdLst/>
              <a:ahLst/>
              <a:cxnLst/>
              <a:rect l="l" t="t" r="r" b="b"/>
              <a:pathLst>
                <a:path w="3683635" h="4177665">
                  <a:moveTo>
                    <a:pt x="3468649" y="4177449"/>
                  </a:moveTo>
                  <a:lnTo>
                    <a:pt x="214375" y="4177449"/>
                  </a:lnTo>
                  <a:lnTo>
                    <a:pt x="165375" y="4171761"/>
                  </a:lnTo>
                  <a:lnTo>
                    <a:pt x="120313" y="4155573"/>
                  </a:lnTo>
                  <a:lnTo>
                    <a:pt x="80500" y="4130198"/>
                  </a:lnTo>
                  <a:lnTo>
                    <a:pt x="47250" y="4096948"/>
                  </a:lnTo>
                  <a:lnTo>
                    <a:pt x="21875" y="4057136"/>
                  </a:lnTo>
                  <a:lnTo>
                    <a:pt x="5687" y="4012073"/>
                  </a:lnTo>
                  <a:lnTo>
                    <a:pt x="0" y="3963073"/>
                  </a:lnTo>
                  <a:lnTo>
                    <a:pt x="0" y="214363"/>
                  </a:lnTo>
                  <a:lnTo>
                    <a:pt x="5687" y="165363"/>
                  </a:lnTo>
                  <a:lnTo>
                    <a:pt x="21875" y="120302"/>
                  </a:lnTo>
                  <a:lnTo>
                    <a:pt x="47250" y="80492"/>
                  </a:lnTo>
                  <a:lnTo>
                    <a:pt x="80500" y="47245"/>
                  </a:lnTo>
                  <a:lnTo>
                    <a:pt x="120313" y="21872"/>
                  </a:lnTo>
                  <a:lnTo>
                    <a:pt x="165375" y="5686"/>
                  </a:lnTo>
                  <a:lnTo>
                    <a:pt x="214375" y="0"/>
                  </a:lnTo>
                  <a:lnTo>
                    <a:pt x="3468649" y="0"/>
                  </a:lnTo>
                  <a:lnTo>
                    <a:pt x="3517648" y="5686"/>
                  </a:lnTo>
                  <a:lnTo>
                    <a:pt x="3562709" y="21872"/>
                  </a:lnTo>
                  <a:lnTo>
                    <a:pt x="3602520" y="47245"/>
                  </a:lnTo>
                  <a:lnTo>
                    <a:pt x="3635767" y="80492"/>
                  </a:lnTo>
                  <a:lnTo>
                    <a:pt x="3661140" y="120302"/>
                  </a:lnTo>
                  <a:lnTo>
                    <a:pt x="3677325" y="165363"/>
                  </a:lnTo>
                  <a:lnTo>
                    <a:pt x="3683012" y="214363"/>
                  </a:lnTo>
                  <a:lnTo>
                    <a:pt x="3683012" y="3963073"/>
                  </a:lnTo>
                  <a:lnTo>
                    <a:pt x="3677325" y="4012073"/>
                  </a:lnTo>
                  <a:lnTo>
                    <a:pt x="3661140" y="4057136"/>
                  </a:lnTo>
                  <a:lnTo>
                    <a:pt x="3635767" y="4096948"/>
                  </a:lnTo>
                  <a:lnTo>
                    <a:pt x="3602520" y="4130198"/>
                  </a:lnTo>
                  <a:lnTo>
                    <a:pt x="3562709" y="4155573"/>
                  </a:lnTo>
                  <a:lnTo>
                    <a:pt x="3517648" y="4171761"/>
                  </a:lnTo>
                  <a:lnTo>
                    <a:pt x="3468649" y="4177449"/>
                  </a:lnTo>
                  <a:close/>
                </a:path>
              </a:pathLst>
            </a:custGeom>
            <a:ln w="10794">
              <a:solidFill>
                <a:srgbClr val="F485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2621236" y="1966224"/>
              <a:ext cx="583565" cy="535940"/>
            </a:xfrm>
            <a:custGeom>
              <a:avLst/>
              <a:gdLst/>
              <a:ahLst/>
              <a:cxnLst/>
              <a:rect l="l" t="t" r="r" b="b"/>
              <a:pathLst>
                <a:path w="583564" h="535939">
                  <a:moveTo>
                    <a:pt x="456399" y="0"/>
                  </a:moveTo>
                  <a:lnTo>
                    <a:pt x="419417" y="11220"/>
                  </a:lnTo>
                  <a:lnTo>
                    <a:pt x="127114" y="296024"/>
                  </a:lnTo>
                  <a:lnTo>
                    <a:pt x="100469" y="331139"/>
                  </a:lnTo>
                  <a:lnTo>
                    <a:pt x="94148" y="358746"/>
                  </a:lnTo>
                  <a:lnTo>
                    <a:pt x="95608" y="372280"/>
                  </a:lnTo>
                  <a:lnTo>
                    <a:pt x="114523" y="408196"/>
                  </a:lnTo>
                  <a:lnTo>
                    <a:pt x="157407" y="439041"/>
                  </a:lnTo>
                  <a:lnTo>
                    <a:pt x="173631" y="442188"/>
                  </a:lnTo>
                  <a:lnTo>
                    <a:pt x="190078" y="440792"/>
                  </a:lnTo>
                  <a:lnTo>
                    <a:pt x="224775" y="422654"/>
                  </a:lnTo>
                  <a:lnTo>
                    <a:pt x="391658" y="256620"/>
                  </a:lnTo>
                  <a:lnTo>
                    <a:pt x="402475" y="219290"/>
                  </a:lnTo>
                  <a:lnTo>
                    <a:pt x="346317" y="249312"/>
                  </a:lnTo>
                  <a:lnTo>
                    <a:pt x="221780" y="374649"/>
                  </a:lnTo>
                  <a:lnTo>
                    <a:pt x="213723" y="382432"/>
                  </a:lnTo>
                  <a:lnTo>
                    <a:pt x="178651" y="401575"/>
                  </a:lnTo>
                  <a:lnTo>
                    <a:pt x="141022" y="383603"/>
                  </a:lnTo>
                  <a:lnTo>
                    <a:pt x="141197" y="338131"/>
                  </a:lnTo>
                  <a:lnTo>
                    <a:pt x="405041" y="71004"/>
                  </a:lnTo>
                  <a:lnTo>
                    <a:pt x="437502" y="48615"/>
                  </a:lnTo>
                  <a:lnTo>
                    <a:pt x="470051" y="42046"/>
                  </a:lnTo>
                  <a:lnTo>
                    <a:pt x="480250" y="43535"/>
                  </a:lnTo>
                  <a:lnTo>
                    <a:pt x="516775" y="64198"/>
                  </a:lnTo>
                  <a:lnTo>
                    <a:pt x="539875" y="103898"/>
                  </a:lnTo>
                  <a:lnTo>
                    <a:pt x="540999" y="115493"/>
                  </a:lnTo>
                  <a:lnTo>
                    <a:pt x="539864" y="127457"/>
                  </a:lnTo>
                  <a:lnTo>
                    <a:pt x="522976" y="164947"/>
                  </a:lnTo>
                  <a:lnTo>
                    <a:pt x="243344" y="446455"/>
                  </a:lnTo>
                  <a:lnTo>
                    <a:pt x="206049" y="476813"/>
                  </a:lnTo>
                  <a:lnTo>
                    <a:pt x="167487" y="493026"/>
                  </a:lnTo>
                  <a:lnTo>
                    <a:pt x="141201" y="495696"/>
                  </a:lnTo>
                  <a:lnTo>
                    <a:pt x="128400" y="494194"/>
                  </a:lnTo>
                  <a:lnTo>
                    <a:pt x="82660" y="471682"/>
                  </a:lnTo>
                  <a:lnTo>
                    <a:pt x="52109" y="436805"/>
                  </a:lnTo>
                  <a:lnTo>
                    <a:pt x="39288" y="392750"/>
                  </a:lnTo>
                  <a:lnTo>
                    <a:pt x="40890" y="372603"/>
                  </a:lnTo>
                  <a:lnTo>
                    <a:pt x="57454" y="331190"/>
                  </a:lnTo>
                  <a:lnTo>
                    <a:pt x="83377" y="298720"/>
                  </a:lnTo>
                  <a:lnTo>
                    <a:pt x="260984" y="121119"/>
                  </a:lnTo>
                  <a:lnTo>
                    <a:pt x="262966" y="118630"/>
                  </a:lnTo>
                  <a:lnTo>
                    <a:pt x="268452" y="108851"/>
                  </a:lnTo>
                  <a:lnTo>
                    <a:pt x="268541" y="102793"/>
                  </a:lnTo>
                  <a:lnTo>
                    <a:pt x="262470" y="94310"/>
                  </a:lnTo>
                  <a:lnTo>
                    <a:pt x="257149" y="88988"/>
                  </a:lnTo>
                  <a:lnTo>
                    <a:pt x="252628" y="87566"/>
                  </a:lnTo>
                  <a:lnTo>
                    <a:pt x="242176" y="90195"/>
                  </a:lnTo>
                  <a:lnTo>
                    <a:pt x="237375" y="92608"/>
                  </a:lnTo>
                  <a:lnTo>
                    <a:pt x="212920" y="116545"/>
                  </a:lnTo>
                  <a:lnTo>
                    <a:pt x="66370" y="263080"/>
                  </a:lnTo>
                  <a:lnTo>
                    <a:pt x="39562" y="289507"/>
                  </a:lnTo>
                  <a:lnTo>
                    <a:pt x="14647" y="325186"/>
                  </a:lnTo>
                  <a:lnTo>
                    <a:pt x="0" y="377990"/>
                  </a:lnTo>
                  <a:lnTo>
                    <a:pt x="368" y="399122"/>
                  </a:lnTo>
                  <a:lnTo>
                    <a:pt x="14801" y="443180"/>
                  </a:lnTo>
                  <a:lnTo>
                    <a:pt x="39408" y="478358"/>
                  </a:lnTo>
                  <a:lnTo>
                    <a:pt x="69149" y="505940"/>
                  </a:lnTo>
                  <a:lnTo>
                    <a:pt x="103430" y="525849"/>
                  </a:lnTo>
                  <a:lnTo>
                    <a:pt x="132130" y="534034"/>
                  </a:lnTo>
                  <a:lnTo>
                    <a:pt x="136613" y="535254"/>
                  </a:lnTo>
                  <a:lnTo>
                    <a:pt x="176237" y="532472"/>
                  </a:lnTo>
                  <a:lnTo>
                    <a:pt x="218925" y="516606"/>
                  </a:lnTo>
                  <a:lnTo>
                    <a:pt x="254769" y="486931"/>
                  </a:lnTo>
                  <a:lnTo>
                    <a:pt x="531723" y="210426"/>
                  </a:lnTo>
                  <a:lnTo>
                    <a:pt x="550181" y="192349"/>
                  </a:lnTo>
                  <a:lnTo>
                    <a:pt x="574024" y="159343"/>
                  </a:lnTo>
                  <a:lnTo>
                    <a:pt x="582980" y="126593"/>
                  </a:lnTo>
                  <a:lnTo>
                    <a:pt x="582688" y="109473"/>
                  </a:lnTo>
                  <a:lnTo>
                    <a:pt x="568370" y="69079"/>
                  </a:lnTo>
                  <a:lnTo>
                    <a:pt x="528225" y="24444"/>
                  </a:lnTo>
                  <a:lnTo>
                    <a:pt x="490639" y="4470"/>
                  </a:lnTo>
                  <a:lnTo>
                    <a:pt x="473621" y="304"/>
                  </a:lnTo>
                  <a:lnTo>
                    <a:pt x="456399" y="0"/>
                  </a:lnTo>
                  <a:close/>
                </a:path>
              </a:pathLst>
            </a:custGeom>
            <a:solidFill>
              <a:srgbClr val="F4858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 descr=""/>
          <p:cNvSpPr/>
          <p:nvPr/>
        </p:nvSpPr>
        <p:spPr>
          <a:xfrm>
            <a:off x="6362557" y="2027814"/>
            <a:ext cx="2651760" cy="4178935"/>
          </a:xfrm>
          <a:custGeom>
            <a:avLst/>
            <a:gdLst/>
            <a:ahLst/>
            <a:cxnLst/>
            <a:rect l="l" t="t" r="r" b="b"/>
            <a:pathLst>
              <a:path w="2651759" h="4178935">
                <a:moveTo>
                  <a:pt x="2469438" y="4178630"/>
                </a:moveTo>
                <a:lnTo>
                  <a:pt x="181914" y="4178630"/>
                </a:lnTo>
                <a:lnTo>
                  <a:pt x="133699" y="4172102"/>
                </a:lnTo>
                <a:lnTo>
                  <a:pt x="90284" y="4153700"/>
                </a:lnTo>
                <a:lnTo>
                  <a:pt x="53438" y="4125191"/>
                </a:lnTo>
                <a:lnTo>
                  <a:pt x="24929" y="4088345"/>
                </a:lnTo>
                <a:lnTo>
                  <a:pt x="6527" y="4044930"/>
                </a:lnTo>
                <a:lnTo>
                  <a:pt x="0" y="3996715"/>
                </a:lnTo>
                <a:lnTo>
                  <a:pt x="0" y="181914"/>
                </a:lnTo>
                <a:lnTo>
                  <a:pt x="6527" y="133699"/>
                </a:lnTo>
                <a:lnTo>
                  <a:pt x="24929" y="90284"/>
                </a:lnTo>
                <a:lnTo>
                  <a:pt x="53438" y="53438"/>
                </a:lnTo>
                <a:lnTo>
                  <a:pt x="90284" y="24929"/>
                </a:lnTo>
                <a:lnTo>
                  <a:pt x="133699" y="6527"/>
                </a:lnTo>
                <a:lnTo>
                  <a:pt x="181914" y="0"/>
                </a:lnTo>
                <a:lnTo>
                  <a:pt x="2469438" y="0"/>
                </a:lnTo>
                <a:lnTo>
                  <a:pt x="2517653" y="6527"/>
                </a:lnTo>
                <a:lnTo>
                  <a:pt x="2561068" y="24929"/>
                </a:lnTo>
                <a:lnTo>
                  <a:pt x="2597915" y="53438"/>
                </a:lnTo>
                <a:lnTo>
                  <a:pt x="2626423" y="90284"/>
                </a:lnTo>
                <a:lnTo>
                  <a:pt x="2644826" y="133699"/>
                </a:lnTo>
                <a:lnTo>
                  <a:pt x="2651353" y="181914"/>
                </a:lnTo>
                <a:lnTo>
                  <a:pt x="2651353" y="3996715"/>
                </a:lnTo>
                <a:lnTo>
                  <a:pt x="2644826" y="4044930"/>
                </a:lnTo>
                <a:lnTo>
                  <a:pt x="2626423" y="4088345"/>
                </a:lnTo>
                <a:lnTo>
                  <a:pt x="2597915" y="4125191"/>
                </a:lnTo>
                <a:lnTo>
                  <a:pt x="2561068" y="4153700"/>
                </a:lnTo>
                <a:lnTo>
                  <a:pt x="2517653" y="4172102"/>
                </a:lnTo>
                <a:lnTo>
                  <a:pt x="2469438" y="4178630"/>
                </a:lnTo>
                <a:close/>
              </a:path>
            </a:pathLst>
          </a:custGeom>
          <a:ln w="10795">
            <a:solidFill>
              <a:srgbClr val="F485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 descr=""/>
          <p:cNvSpPr txBox="1"/>
          <p:nvPr/>
        </p:nvSpPr>
        <p:spPr>
          <a:xfrm>
            <a:off x="6417491" y="2095090"/>
            <a:ext cx="2520315" cy="3292475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algn="just" marL="755650" marR="85090">
              <a:lnSpc>
                <a:spcPct val="97200"/>
              </a:lnSpc>
              <a:spcBef>
                <a:spcPts val="185"/>
              </a:spcBef>
            </a:pPr>
            <a:r>
              <a:rPr dirty="0" sz="1800" spc="1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JC</a:t>
            </a:r>
            <a:r>
              <a:rPr dirty="0" sz="1800" spc="-64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A</a:t>
            </a:r>
            <a:r>
              <a:rPr dirty="0" sz="1800" spc="-1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「協同組合</a:t>
            </a:r>
            <a:r>
              <a:rPr dirty="0" sz="1800" spc="-19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アイデンティティ</a:t>
            </a:r>
            <a:r>
              <a:rPr dirty="0" sz="1800" spc="-3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に関する提言」</a:t>
            </a:r>
            <a:endParaRPr sz="1800">
              <a:latin typeface="A-OTF Gothic MB101 Pro B"/>
              <a:cs typeface="A-OTF Gothic MB101 Pro B"/>
            </a:endParaRPr>
          </a:p>
          <a:p>
            <a:pPr marL="701675">
              <a:lnSpc>
                <a:spcPct val="100000"/>
              </a:lnSpc>
              <a:spcBef>
                <a:spcPts val="105"/>
              </a:spcBef>
            </a:pPr>
            <a:r>
              <a:rPr dirty="0" sz="900" b="1">
                <a:solidFill>
                  <a:srgbClr val="F15B66"/>
                </a:solidFill>
                <a:latin typeface="A-OTF Gothic MB101 Pro DB"/>
                <a:cs typeface="A-OTF Gothic MB101 Pro DB"/>
              </a:rPr>
              <a:t>（</a:t>
            </a:r>
            <a:r>
              <a:rPr dirty="0" sz="900" spc="-45" b="1">
                <a:solidFill>
                  <a:srgbClr val="F15B66"/>
                </a:solidFill>
                <a:latin typeface="A-OTF Gothic MB101 Pro DB"/>
                <a:cs typeface="A-OTF Gothic MB101 Pro DB"/>
              </a:rPr>
              <a:t>概要</a:t>
            </a:r>
            <a:r>
              <a:rPr dirty="0" sz="900" spc="-860" b="1">
                <a:solidFill>
                  <a:srgbClr val="F15B66"/>
                </a:solidFill>
                <a:latin typeface="A-OTF Gothic MB101 Pro DB"/>
                <a:cs typeface="A-OTF Gothic MB101 Pro DB"/>
              </a:rPr>
              <a:t>（</a:t>
            </a:r>
            <a:r>
              <a:rPr dirty="0" sz="900" spc="-145" b="1">
                <a:solidFill>
                  <a:srgbClr val="F15B66"/>
                </a:solidFill>
                <a:latin typeface="A-OTF Gothic MB101 Pro DB"/>
                <a:cs typeface="A-OTF Gothic MB101 Pro DB"/>
              </a:rPr>
              <a:t>）</a:t>
            </a:r>
            <a:r>
              <a:rPr dirty="0" sz="900" spc="-45" b="1">
                <a:solidFill>
                  <a:srgbClr val="F15B66"/>
                </a:solidFill>
                <a:latin typeface="A-OTF Gothic MB101 Pro DB"/>
                <a:cs typeface="A-OTF Gothic MB101 Pro DB"/>
              </a:rPr>
              <a:t>2024</a:t>
            </a:r>
            <a:r>
              <a:rPr dirty="0" sz="900" b="1">
                <a:solidFill>
                  <a:srgbClr val="F15B66"/>
                </a:solidFill>
                <a:latin typeface="A-OTF Gothic MB101 Pro DB"/>
                <a:cs typeface="A-OTF Gothic MB101 Pro DB"/>
              </a:rPr>
              <a:t>年</a:t>
            </a:r>
            <a:r>
              <a:rPr dirty="0" sz="900" spc="-70" b="1">
                <a:solidFill>
                  <a:srgbClr val="F15B66"/>
                </a:solidFill>
                <a:latin typeface="A-OTF Gothic MB101 Pro DB"/>
                <a:cs typeface="A-OTF Gothic MB101 Pro DB"/>
              </a:rPr>
              <a:t>3</a:t>
            </a:r>
            <a:r>
              <a:rPr dirty="0" sz="900" b="1">
                <a:solidFill>
                  <a:srgbClr val="F15B66"/>
                </a:solidFill>
                <a:latin typeface="A-OTF Gothic MB101 Pro DB"/>
                <a:cs typeface="A-OTF Gothic MB101 Pro DB"/>
              </a:rPr>
              <a:t>月</a:t>
            </a:r>
            <a:r>
              <a:rPr dirty="0" sz="900" spc="-50" b="1">
                <a:solidFill>
                  <a:srgbClr val="F15B66"/>
                </a:solidFill>
                <a:latin typeface="A-OTF Gothic MB101 Pro DB"/>
                <a:cs typeface="A-OTF Gothic MB101 Pro DB"/>
              </a:rPr>
              <a:t>）</a:t>
            </a:r>
            <a:endParaRPr sz="900">
              <a:latin typeface="A-OTF Gothic MB101 Pro DB"/>
              <a:cs typeface="A-OTF Gothic MB101 Pro DB"/>
            </a:endParaRPr>
          </a:p>
          <a:p>
            <a:pPr marL="182245" marR="5715" indent="-170180">
              <a:lnSpc>
                <a:spcPts val="1660"/>
              </a:lnSpc>
              <a:spcBef>
                <a:spcPts val="340"/>
              </a:spcBef>
            </a:pPr>
            <a:r>
              <a:rPr dirty="0" sz="1100" spc="-43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１．</a:t>
            </a:r>
            <a:r>
              <a:rPr dirty="0" baseline="-3968" sz="2100" spc="-112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地域社会への関与</a:t>
            </a:r>
            <a:r>
              <a:rPr dirty="0" sz="1100" spc="-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を協同組合の目</a:t>
            </a:r>
            <a:r>
              <a:rPr dirty="0" sz="1100" spc="-1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的として「定義」のなかに記載すること</a:t>
            </a:r>
            <a:endParaRPr sz="1100">
              <a:latin typeface="A-OTF Gothic MB101 Pro B"/>
              <a:cs typeface="A-OTF Gothic MB101 Pro B"/>
            </a:endParaRPr>
          </a:p>
          <a:p>
            <a:pPr marL="182245" marR="5080" indent="-170180">
              <a:lnSpc>
                <a:spcPts val="1660"/>
              </a:lnSpc>
              <a:spcBef>
                <a:spcPts val="280"/>
              </a:spcBef>
            </a:pPr>
            <a:r>
              <a:rPr dirty="0" sz="1100" spc="-3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２．</a:t>
            </a:r>
            <a:r>
              <a:rPr dirty="0" baseline="-3968" sz="210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組合員参加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に関する記述を充実さ</a:t>
            </a:r>
            <a:r>
              <a:rPr dirty="0" sz="1100" spc="-10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せること</a:t>
            </a:r>
            <a:endParaRPr sz="1100">
              <a:latin typeface="A-OTF Gothic MB101 Pro B"/>
              <a:cs typeface="A-OTF Gothic MB101 Pro B"/>
            </a:endParaRPr>
          </a:p>
          <a:p>
            <a:pPr marL="182245" marR="11430" indent="-169545">
              <a:lnSpc>
                <a:spcPct val="110100"/>
              </a:lnSpc>
              <a:spcBef>
                <a:spcPts val="145"/>
              </a:spcBef>
            </a:pPr>
            <a:r>
              <a:rPr dirty="0" baseline="5050" sz="1650" spc="-622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３．</a:t>
            </a:r>
            <a:r>
              <a:rPr dirty="0" sz="1400" spc="-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職員を協同組合の担い手</a:t>
            </a:r>
            <a:r>
              <a:rPr dirty="0" baseline="5050" sz="1650" spc="-1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として</a:t>
            </a:r>
            <a:r>
              <a:rPr dirty="0" sz="1100" spc="-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位置づけること</a:t>
            </a:r>
            <a:endParaRPr sz="1100">
              <a:latin typeface="A-OTF Gothic MB101 Pro B"/>
              <a:cs typeface="A-OTF Gothic MB101 Pro B"/>
            </a:endParaRPr>
          </a:p>
          <a:p>
            <a:pPr marL="178435" marR="13335" indent="-165735">
              <a:lnSpc>
                <a:spcPct val="110100"/>
              </a:lnSpc>
              <a:spcBef>
                <a:spcPts val="260"/>
              </a:spcBef>
            </a:pPr>
            <a:r>
              <a:rPr dirty="0" baseline="5050" sz="1650" spc="-607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４．</a:t>
            </a:r>
            <a:r>
              <a:rPr dirty="0" sz="1400" spc="-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協同組合を越えた協同</a:t>
            </a:r>
            <a:r>
              <a:rPr dirty="0" baseline="5050" sz="1650" spc="-37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を規定す</a:t>
            </a:r>
            <a:r>
              <a:rPr dirty="0" sz="1100" spc="-1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ること</a:t>
            </a:r>
            <a:endParaRPr sz="1100">
              <a:latin typeface="A-OTF Gothic MB101 Pro B"/>
              <a:cs typeface="A-OTF Gothic MB101 Pro B"/>
            </a:endParaRPr>
          </a:p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dirty="0" sz="1100" spc="-4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５．</a:t>
            </a:r>
            <a:r>
              <a:rPr dirty="0" baseline="-3968" sz="2100" spc="-33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平和・非暴力</a:t>
            </a:r>
            <a:r>
              <a:rPr dirty="0" sz="1100" spc="-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に言及すること</a:t>
            </a:r>
            <a:endParaRPr sz="1100">
              <a:latin typeface="A-OTF Gothic MB101 Pro B"/>
              <a:cs typeface="A-OTF Gothic MB101 Pro B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00" spc="-43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６．</a:t>
            </a:r>
            <a:r>
              <a:rPr dirty="0" baseline="-3968" sz="2100" spc="-104" b="1">
                <a:solidFill>
                  <a:srgbClr val="F15B66"/>
                </a:solidFill>
                <a:latin typeface="A-OTF Gothic MB101 Pro B"/>
                <a:cs typeface="A-OTF Gothic MB101 Pro B"/>
              </a:rPr>
              <a:t>環境</a:t>
            </a:r>
            <a:r>
              <a:rPr dirty="0" sz="1100" spc="-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に言及すること</a:t>
            </a:r>
            <a:endParaRPr sz="1100">
              <a:latin typeface="A-OTF Gothic MB101 Pro B"/>
              <a:cs typeface="A-OTF Gothic MB101 Pro B"/>
            </a:endParaRPr>
          </a:p>
        </p:txBody>
      </p:sp>
      <p:pic>
        <p:nvPicPr>
          <p:cNvPr id="53" name="object 53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124397" y="8893802"/>
            <a:ext cx="2628019" cy="2371944"/>
          </a:xfrm>
          <a:prstGeom prst="rect">
            <a:avLst/>
          </a:prstGeom>
        </p:spPr>
      </p:pic>
      <p:sp>
        <p:nvSpPr>
          <p:cNvPr id="54" name="object 54" descr=""/>
          <p:cNvSpPr txBox="1"/>
          <p:nvPr/>
        </p:nvSpPr>
        <p:spPr>
          <a:xfrm>
            <a:off x="6417550" y="5335913"/>
            <a:ext cx="1813560" cy="71183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60020" marR="68580" indent="-147955">
              <a:lnSpc>
                <a:spcPct val="116599"/>
              </a:lnSpc>
              <a:spcBef>
                <a:spcPts val="140"/>
              </a:spcBef>
            </a:pPr>
            <a:r>
              <a:rPr dirty="0" sz="1100" spc="-43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７．</a:t>
            </a:r>
            <a:r>
              <a:rPr dirty="0" baseline="-3968" sz="2100" spc="-104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広報</a:t>
            </a:r>
            <a:r>
              <a:rPr dirty="0" sz="1100" spc="-6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に関する記述を充実</a:t>
            </a:r>
            <a:r>
              <a:rPr dirty="0" sz="1100" spc="-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させること</a:t>
            </a:r>
            <a:endParaRPr sz="1100">
              <a:latin typeface="A-OTF Gothic MB101 Pro B"/>
              <a:cs typeface="A-OTF Gothic MB101 Pro B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 spc="-1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８．その他の改定に関すること</a:t>
            </a:r>
            <a:endParaRPr sz="1100">
              <a:latin typeface="A-OTF Gothic MB101 Pro B"/>
              <a:cs typeface="A-OTF Gothic MB101 Pro B"/>
            </a:endParaRPr>
          </a:p>
        </p:txBody>
      </p:sp>
      <p:pic>
        <p:nvPicPr>
          <p:cNvPr id="55" name="object 55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8429528" y="5558234"/>
            <a:ext cx="483332" cy="521504"/>
          </a:xfrm>
          <a:prstGeom prst="rect">
            <a:avLst/>
          </a:prstGeom>
        </p:spPr>
      </p:pic>
      <p:sp>
        <p:nvSpPr>
          <p:cNvPr id="56" name="object 56" descr=""/>
          <p:cNvSpPr txBox="1"/>
          <p:nvPr/>
        </p:nvSpPr>
        <p:spPr>
          <a:xfrm>
            <a:off x="8435695" y="5408796"/>
            <a:ext cx="427355" cy="1663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00" spc="-114">
                <a:solidFill>
                  <a:srgbClr val="231F20"/>
                </a:solidFill>
                <a:latin typeface="A-OTF Gothic MB101 Pro M"/>
                <a:cs typeface="A-OTF Gothic MB101 Pro M"/>
              </a:rPr>
              <a:t>詳しくは</a:t>
            </a:r>
            <a:endParaRPr sz="900">
              <a:latin typeface="A-OTF Gothic MB101 Pro M"/>
              <a:cs typeface="A-OTF Gothic MB101 Pro M"/>
            </a:endParaRPr>
          </a:p>
        </p:txBody>
      </p:sp>
      <p:sp>
        <p:nvSpPr>
          <p:cNvPr id="57" name="object 57" descr=""/>
          <p:cNvSpPr/>
          <p:nvPr/>
        </p:nvSpPr>
        <p:spPr>
          <a:xfrm>
            <a:off x="2481893" y="1609658"/>
            <a:ext cx="6525259" cy="180340"/>
          </a:xfrm>
          <a:custGeom>
            <a:avLst/>
            <a:gdLst/>
            <a:ahLst/>
            <a:cxnLst/>
            <a:rect l="l" t="t" r="r" b="b"/>
            <a:pathLst>
              <a:path w="6525259" h="180339">
                <a:moveTo>
                  <a:pt x="0" y="179997"/>
                </a:moveTo>
                <a:lnTo>
                  <a:pt x="6524955" y="179997"/>
                </a:lnTo>
                <a:lnTo>
                  <a:pt x="6524955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F485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 descr=""/>
          <p:cNvSpPr/>
          <p:nvPr/>
        </p:nvSpPr>
        <p:spPr>
          <a:xfrm>
            <a:off x="2484710" y="11423015"/>
            <a:ext cx="6517005" cy="180340"/>
          </a:xfrm>
          <a:custGeom>
            <a:avLst/>
            <a:gdLst/>
            <a:ahLst/>
            <a:cxnLst/>
            <a:rect l="l" t="t" r="r" b="b"/>
            <a:pathLst>
              <a:path w="6517005" h="180340">
                <a:moveTo>
                  <a:pt x="0" y="179997"/>
                </a:moveTo>
                <a:lnTo>
                  <a:pt x="6517005" y="179997"/>
                </a:lnTo>
                <a:lnTo>
                  <a:pt x="6517005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F485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 descr=""/>
          <p:cNvSpPr txBox="1"/>
          <p:nvPr/>
        </p:nvSpPr>
        <p:spPr>
          <a:xfrm>
            <a:off x="14707654" y="6107876"/>
            <a:ext cx="988694" cy="15481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950" spc="-5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3</a:t>
            </a:r>
            <a:endParaRPr sz="9950">
              <a:latin typeface="A-OTF Gothic MB101 Pro B"/>
              <a:cs typeface="A-OTF Gothic MB101 Pro B"/>
            </a:endParaRPr>
          </a:p>
        </p:txBody>
      </p:sp>
      <p:sp>
        <p:nvSpPr>
          <p:cNvPr id="60" name="object 60"/>
          <p:cNvSpPr txBox="1">
            <a:spLocks noGrp="1"/>
          </p:cNvSpPr>
          <p:nvPr>
            <p:ph type="title"/>
          </p:nvPr>
        </p:nvSpPr>
        <p:spPr>
          <a:xfrm>
            <a:off x="9804249" y="910662"/>
            <a:ext cx="5431155" cy="15519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70"/>
              </a:spcBef>
            </a:pPr>
          </a:p>
          <a:p>
            <a:pPr marL="1320800" marR="17780" indent="-1296035">
              <a:lnSpc>
                <a:spcPct val="58199"/>
              </a:lnSpc>
            </a:pPr>
            <a:r>
              <a:rPr dirty="0" baseline="-19821" sz="14925">
                <a:solidFill>
                  <a:srgbClr val="F4858E"/>
                </a:solidFill>
              </a:rPr>
              <a:t>2 </a:t>
            </a:r>
            <a:r>
              <a:rPr dirty="0" sz="1100" spc="-90"/>
              <a:t>協同組合のアイデンティティは、皆さんの事業や活動の中で活か</a:t>
            </a:r>
            <a:r>
              <a:rPr dirty="0" sz="1100" spc="-105"/>
              <a:t>されていますか？  また、どうしたら活かせるでしょうか？</a:t>
            </a:r>
            <a:endParaRPr sz="1100"/>
          </a:p>
        </p:txBody>
      </p:sp>
      <p:sp>
        <p:nvSpPr>
          <p:cNvPr id="61" name="object 61" descr=""/>
          <p:cNvSpPr txBox="1"/>
          <p:nvPr/>
        </p:nvSpPr>
        <p:spPr>
          <a:xfrm>
            <a:off x="10126023" y="6629364"/>
            <a:ext cx="4330700" cy="27178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981075" marR="105410" indent="140335">
              <a:lnSpc>
                <a:spcPct val="136300"/>
              </a:lnSpc>
              <a:spcBef>
                <a:spcPts val="90"/>
              </a:spcBef>
            </a:pPr>
            <a:r>
              <a:rPr dirty="0" sz="1100" spc="-1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こうして学んだこと、実践していること、実践したい</a:t>
            </a:r>
            <a:r>
              <a:rPr dirty="0" sz="1100" spc="-1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ことを広く発信しましょう。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982980" marR="57785" indent="156210">
              <a:lnSpc>
                <a:spcPct val="107100"/>
              </a:lnSpc>
              <a:spcBef>
                <a:spcPts val="315"/>
              </a:spcBef>
            </a:pPr>
            <a:r>
              <a:rPr dirty="0" sz="1400" spc="-8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発信することで、協同組合のことを広く</a:t>
            </a:r>
            <a:r>
              <a:rPr dirty="0" baseline="-3968" sz="2100" spc="-31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知ってもらい、</a:t>
            </a:r>
            <a:r>
              <a:rPr dirty="0" sz="1100" spc="-6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共感や信頼につなげ、協同組合の組</a:t>
            </a:r>
            <a:r>
              <a:rPr dirty="0" baseline="5050" sz="1650" spc="-217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合員として、</a:t>
            </a:r>
            <a:r>
              <a:rPr dirty="0" sz="1400" spc="-114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事業を利用する人、活動に参加す</a:t>
            </a:r>
            <a:r>
              <a:rPr dirty="0" sz="1400" spc="-1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る人が大きく広がる可能性があります。</a:t>
            </a:r>
            <a:endParaRPr sz="1400">
              <a:latin typeface="A-OTF Gothic MB101 Pro B"/>
              <a:cs typeface="A-OTF Gothic MB101 Pro B"/>
            </a:endParaRPr>
          </a:p>
          <a:p>
            <a:pPr marL="1071880">
              <a:lnSpc>
                <a:spcPct val="100000"/>
              </a:lnSpc>
              <a:spcBef>
                <a:spcPts val="170"/>
              </a:spcBef>
            </a:pP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JCAの「協同組合に関する全国意識調査</a:t>
            </a:r>
            <a:r>
              <a:rPr dirty="0" sz="1100" spc="-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2022</a:t>
            </a:r>
            <a:r>
              <a:rPr dirty="0" sz="1100" spc="-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」</a:t>
            </a:r>
            <a:endParaRPr sz="1100">
              <a:latin typeface="A-OTF Gothic MB101 Pro B"/>
              <a:cs typeface="A-OTF Gothic MB101 Pro B"/>
            </a:endParaRPr>
          </a:p>
          <a:p>
            <a:pPr marL="988060" marR="21590" indent="635">
              <a:lnSpc>
                <a:spcPct val="123700"/>
              </a:lnSpc>
              <a:spcBef>
                <a:spcPts val="165"/>
              </a:spcBef>
            </a:pP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では、協同組合の組合員は</a:t>
            </a:r>
            <a:r>
              <a:rPr dirty="0" sz="1100" spc="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SDGs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への関心が高く、</a:t>
            </a:r>
            <a:r>
              <a:rPr dirty="0" sz="1400" spc="-8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組合員が増えることで社会を変えていく可</a:t>
            </a:r>
            <a:r>
              <a:rPr dirty="0" sz="1400" spc="-11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能性を秘めています。</a:t>
            </a:r>
            <a:endParaRPr sz="1400">
              <a:latin typeface="A-OTF Gothic MB101 Pro B"/>
              <a:cs typeface="A-OTF Gothic MB101 Pro B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1850" spc="-28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協同をひろげて、日本を変えていきましょう。</a:t>
            </a:r>
            <a:endParaRPr sz="1850">
              <a:latin typeface="A-OTF Gothic MB101 Pro B"/>
              <a:cs typeface="A-OTF Gothic MB101 Pro B"/>
            </a:endParaRPr>
          </a:p>
        </p:txBody>
      </p:sp>
      <p:sp>
        <p:nvSpPr>
          <p:cNvPr id="62" name="object 62" descr=""/>
          <p:cNvSpPr/>
          <p:nvPr/>
        </p:nvSpPr>
        <p:spPr>
          <a:xfrm>
            <a:off x="6460694" y="1966224"/>
            <a:ext cx="583565" cy="535940"/>
          </a:xfrm>
          <a:custGeom>
            <a:avLst/>
            <a:gdLst/>
            <a:ahLst/>
            <a:cxnLst/>
            <a:rect l="l" t="t" r="r" b="b"/>
            <a:pathLst>
              <a:path w="583565" h="535939">
                <a:moveTo>
                  <a:pt x="456399" y="0"/>
                </a:moveTo>
                <a:lnTo>
                  <a:pt x="419417" y="11220"/>
                </a:lnTo>
                <a:lnTo>
                  <a:pt x="127114" y="296024"/>
                </a:lnTo>
                <a:lnTo>
                  <a:pt x="100469" y="331139"/>
                </a:lnTo>
                <a:lnTo>
                  <a:pt x="94148" y="358746"/>
                </a:lnTo>
                <a:lnTo>
                  <a:pt x="95608" y="372280"/>
                </a:lnTo>
                <a:lnTo>
                  <a:pt x="114523" y="408196"/>
                </a:lnTo>
                <a:lnTo>
                  <a:pt x="157407" y="439041"/>
                </a:lnTo>
                <a:lnTo>
                  <a:pt x="173631" y="442188"/>
                </a:lnTo>
                <a:lnTo>
                  <a:pt x="190078" y="440792"/>
                </a:lnTo>
                <a:lnTo>
                  <a:pt x="224775" y="422654"/>
                </a:lnTo>
                <a:lnTo>
                  <a:pt x="391658" y="256620"/>
                </a:lnTo>
                <a:lnTo>
                  <a:pt x="402475" y="219290"/>
                </a:lnTo>
                <a:lnTo>
                  <a:pt x="346317" y="249312"/>
                </a:lnTo>
                <a:lnTo>
                  <a:pt x="221780" y="374649"/>
                </a:lnTo>
                <a:lnTo>
                  <a:pt x="213723" y="382432"/>
                </a:lnTo>
                <a:lnTo>
                  <a:pt x="178651" y="401575"/>
                </a:lnTo>
                <a:lnTo>
                  <a:pt x="141022" y="383603"/>
                </a:lnTo>
                <a:lnTo>
                  <a:pt x="141197" y="338131"/>
                </a:lnTo>
                <a:lnTo>
                  <a:pt x="405042" y="71004"/>
                </a:lnTo>
                <a:lnTo>
                  <a:pt x="437502" y="48615"/>
                </a:lnTo>
                <a:lnTo>
                  <a:pt x="470056" y="42046"/>
                </a:lnTo>
                <a:lnTo>
                  <a:pt x="480263" y="43535"/>
                </a:lnTo>
                <a:lnTo>
                  <a:pt x="516775" y="64198"/>
                </a:lnTo>
                <a:lnTo>
                  <a:pt x="539875" y="103898"/>
                </a:lnTo>
                <a:lnTo>
                  <a:pt x="540999" y="115493"/>
                </a:lnTo>
                <a:lnTo>
                  <a:pt x="539864" y="127457"/>
                </a:lnTo>
                <a:lnTo>
                  <a:pt x="522976" y="164947"/>
                </a:lnTo>
                <a:lnTo>
                  <a:pt x="243344" y="446455"/>
                </a:lnTo>
                <a:lnTo>
                  <a:pt x="206049" y="476813"/>
                </a:lnTo>
                <a:lnTo>
                  <a:pt x="167487" y="493026"/>
                </a:lnTo>
                <a:lnTo>
                  <a:pt x="141201" y="495696"/>
                </a:lnTo>
                <a:lnTo>
                  <a:pt x="128400" y="494194"/>
                </a:lnTo>
                <a:lnTo>
                  <a:pt x="82660" y="471682"/>
                </a:lnTo>
                <a:lnTo>
                  <a:pt x="52109" y="436805"/>
                </a:lnTo>
                <a:lnTo>
                  <a:pt x="39288" y="392750"/>
                </a:lnTo>
                <a:lnTo>
                  <a:pt x="40890" y="372603"/>
                </a:lnTo>
                <a:lnTo>
                  <a:pt x="57454" y="331190"/>
                </a:lnTo>
                <a:lnTo>
                  <a:pt x="83377" y="298720"/>
                </a:lnTo>
                <a:lnTo>
                  <a:pt x="260985" y="121119"/>
                </a:lnTo>
                <a:lnTo>
                  <a:pt x="262966" y="118630"/>
                </a:lnTo>
                <a:lnTo>
                  <a:pt x="268452" y="108851"/>
                </a:lnTo>
                <a:lnTo>
                  <a:pt x="268541" y="102793"/>
                </a:lnTo>
                <a:lnTo>
                  <a:pt x="262470" y="94310"/>
                </a:lnTo>
                <a:lnTo>
                  <a:pt x="257149" y="88988"/>
                </a:lnTo>
                <a:lnTo>
                  <a:pt x="252628" y="87566"/>
                </a:lnTo>
                <a:lnTo>
                  <a:pt x="242176" y="90195"/>
                </a:lnTo>
                <a:lnTo>
                  <a:pt x="237375" y="92608"/>
                </a:lnTo>
                <a:lnTo>
                  <a:pt x="212920" y="116545"/>
                </a:lnTo>
                <a:lnTo>
                  <a:pt x="66382" y="263080"/>
                </a:lnTo>
                <a:lnTo>
                  <a:pt x="39562" y="289507"/>
                </a:lnTo>
                <a:lnTo>
                  <a:pt x="14647" y="325186"/>
                </a:lnTo>
                <a:lnTo>
                  <a:pt x="0" y="377990"/>
                </a:lnTo>
                <a:lnTo>
                  <a:pt x="368" y="399122"/>
                </a:lnTo>
                <a:lnTo>
                  <a:pt x="14805" y="443180"/>
                </a:lnTo>
                <a:lnTo>
                  <a:pt x="39408" y="478358"/>
                </a:lnTo>
                <a:lnTo>
                  <a:pt x="69149" y="505940"/>
                </a:lnTo>
                <a:lnTo>
                  <a:pt x="103430" y="525849"/>
                </a:lnTo>
                <a:lnTo>
                  <a:pt x="132130" y="534034"/>
                </a:lnTo>
                <a:lnTo>
                  <a:pt x="136613" y="535254"/>
                </a:lnTo>
                <a:lnTo>
                  <a:pt x="176237" y="532472"/>
                </a:lnTo>
                <a:lnTo>
                  <a:pt x="218925" y="516606"/>
                </a:lnTo>
                <a:lnTo>
                  <a:pt x="254769" y="486931"/>
                </a:lnTo>
                <a:lnTo>
                  <a:pt x="531723" y="210426"/>
                </a:lnTo>
                <a:lnTo>
                  <a:pt x="550181" y="192349"/>
                </a:lnTo>
                <a:lnTo>
                  <a:pt x="574024" y="159343"/>
                </a:lnTo>
                <a:lnTo>
                  <a:pt x="582980" y="126593"/>
                </a:lnTo>
                <a:lnTo>
                  <a:pt x="582688" y="109473"/>
                </a:lnTo>
                <a:lnTo>
                  <a:pt x="568370" y="69079"/>
                </a:lnTo>
                <a:lnTo>
                  <a:pt x="528225" y="24444"/>
                </a:lnTo>
                <a:lnTo>
                  <a:pt x="490639" y="4470"/>
                </a:lnTo>
                <a:lnTo>
                  <a:pt x="473608" y="304"/>
                </a:lnTo>
                <a:lnTo>
                  <a:pt x="456399" y="0"/>
                </a:lnTo>
                <a:close/>
              </a:path>
            </a:pathLst>
          </a:custGeom>
          <a:solidFill>
            <a:srgbClr val="F4858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3" name="object 63" descr=""/>
          <p:cNvGrpSpPr/>
          <p:nvPr/>
        </p:nvGrpSpPr>
        <p:grpSpPr>
          <a:xfrm>
            <a:off x="9977649" y="9016724"/>
            <a:ext cx="4482465" cy="2211070"/>
            <a:chOff x="9977649" y="9016724"/>
            <a:chExt cx="4482465" cy="2211070"/>
          </a:xfrm>
        </p:grpSpPr>
        <p:pic>
          <p:nvPicPr>
            <p:cNvPr id="64" name="object 64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586974" y="9405823"/>
              <a:ext cx="3086620" cy="1821776"/>
            </a:xfrm>
            <a:prstGeom prst="rect">
              <a:avLst/>
            </a:prstGeom>
          </p:spPr>
        </p:pic>
        <p:sp>
          <p:nvSpPr>
            <p:cNvPr id="65" name="object 65" descr=""/>
            <p:cNvSpPr/>
            <p:nvPr/>
          </p:nvSpPr>
          <p:spPr>
            <a:xfrm>
              <a:off x="9986647" y="9025722"/>
              <a:ext cx="118745" cy="346710"/>
            </a:xfrm>
            <a:custGeom>
              <a:avLst/>
              <a:gdLst/>
              <a:ahLst/>
              <a:cxnLst/>
              <a:rect l="l" t="t" r="r" b="b"/>
              <a:pathLst>
                <a:path w="118745" h="346709">
                  <a:moveTo>
                    <a:pt x="0" y="0"/>
                  </a:moveTo>
                  <a:lnTo>
                    <a:pt x="118249" y="346303"/>
                  </a:lnTo>
                </a:path>
              </a:pathLst>
            </a:custGeom>
            <a:ln w="17995">
              <a:solidFill>
                <a:srgbClr val="F15B6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14332396" y="9025722"/>
              <a:ext cx="118745" cy="346710"/>
            </a:xfrm>
            <a:custGeom>
              <a:avLst/>
              <a:gdLst/>
              <a:ahLst/>
              <a:cxnLst/>
              <a:rect l="l" t="t" r="r" b="b"/>
              <a:pathLst>
                <a:path w="118744" h="346709">
                  <a:moveTo>
                    <a:pt x="118249" y="0"/>
                  </a:moveTo>
                  <a:lnTo>
                    <a:pt x="0" y="346303"/>
                  </a:lnTo>
                </a:path>
              </a:pathLst>
            </a:custGeom>
            <a:ln w="17995">
              <a:solidFill>
                <a:srgbClr val="F15B6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IYC2025パンフレットP7-8</dc:title>
  <dcterms:created xsi:type="dcterms:W3CDTF">2024-06-07T03:45:18Z</dcterms:created>
  <dcterms:modified xsi:type="dcterms:W3CDTF">2024-06-07T03:45:18Z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2024-06-07T00:00:00Z</vt:filetime>
  </property>
  <property fmtid="{D5CDD505-2E9C-101B-9397-08002B2CF9AE}" pid="3" name="Creator">
    <vt:lpwstr>Adobe Illustrator 28.5 (Macintosh)</vt:lpwstr>
  </property>
  <property fmtid="{D5CDD505-2E9C-101B-9397-08002B2CF9AE}" pid="4" name="LastSaved">
    <vt:filetime>2024-06-07T00:00:00Z</vt:filetime>
  </property>
  <property fmtid="{D5CDD505-2E9C-101B-9397-08002B2CF9AE}" pid="5" name="Producer">
    <vt:lpwstr>Adobe PDF library 17.00</vt:lpwstr>
  </property>
</Properties>
</file>