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8542000" cy="13106400"/>
  <p:notesSz cx="18542000" cy="13106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90650" y="4062984"/>
            <a:ext cx="15760700" cy="2752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81300" y="7339584"/>
            <a:ext cx="12979400" cy="327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2710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54913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445084" y="1705788"/>
            <a:ext cx="6472555" cy="9796780"/>
          </a:xfrm>
          <a:custGeom>
            <a:avLst/>
            <a:gdLst/>
            <a:ahLst/>
            <a:cxnLst/>
            <a:rect l="l" t="t" r="r" b="b"/>
            <a:pathLst>
              <a:path w="6472555" h="9796780">
                <a:moveTo>
                  <a:pt x="6124067" y="9796297"/>
                </a:moveTo>
                <a:lnTo>
                  <a:pt x="348475" y="9796297"/>
                </a:lnTo>
                <a:lnTo>
                  <a:pt x="301355" y="9793101"/>
                </a:lnTo>
                <a:lnTo>
                  <a:pt x="256110" y="9783794"/>
                </a:lnTo>
                <a:lnTo>
                  <a:pt x="213165" y="9768801"/>
                </a:lnTo>
                <a:lnTo>
                  <a:pt x="172943" y="9748545"/>
                </a:lnTo>
                <a:lnTo>
                  <a:pt x="135868" y="9723449"/>
                </a:lnTo>
                <a:lnTo>
                  <a:pt x="102361" y="9693936"/>
                </a:lnTo>
                <a:lnTo>
                  <a:pt x="72848" y="9660431"/>
                </a:lnTo>
                <a:lnTo>
                  <a:pt x="47752" y="9623357"/>
                </a:lnTo>
                <a:lnTo>
                  <a:pt x="27495" y="9583136"/>
                </a:lnTo>
                <a:lnTo>
                  <a:pt x="12502" y="9540193"/>
                </a:lnTo>
                <a:lnTo>
                  <a:pt x="3196" y="9494952"/>
                </a:lnTo>
                <a:lnTo>
                  <a:pt x="0" y="9447834"/>
                </a:lnTo>
                <a:lnTo>
                  <a:pt x="0" y="348475"/>
                </a:lnTo>
                <a:lnTo>
                  <a:pt x="3196" y="301357"/>
                </a:lnTo>
                <a:lnTo>
                  <a:pt x="12502" y="256115"/>
                </a:lnTo>
                <a:lnTo>
                  <a:pt x="27495" y="213171"/>
                </a:lnTo>
                <a:lnTo>
                  <a:pt x="47752" y="172949"/>
                </a:lnTo>
                <a:lnTo>
                  <a:pt x="72848" y="135873"/>
                </a:lnTo>
                <a:lnTo>
                  <a:pt x="102361" y="102366"/>
                </a:lnTo>
                <a:lnTo>
                  <a:pt x="135868" y="72852"/>
                </a:lnTo>
                <a:lnTo>
                  <a:pt x="172943" y="47755"/>
                </a:lnTo>
                <a:lnTo>
                  <a:pt x="213165" y="27497"/>
                </a:lnTo>
                <a:lnTo>
                  <a:pt x="256110" y="12503"/>
                </a:lnTo>
                <a:lnTo>
                  <a:pt x="301355" y="3196"/>
                </a:lnTo>
                <a:lnTo>
                  <a:pt x="348475" y="0"/>
                </a:lnTo>
                <a:lnTo>
                  <a:pt x="6124067" y="0"/>
                </a:lnTo>
                <a:lnTo>
                  <a:pt x="6171184" y="3196"/>
                </a:lnTo>
                <a:lnTo>
                  <a:pt x="6216426" y="12503"/>
                </a:lnTo>
                <a:lnTo>
                  <a:pt x="6259369" y="27497"/>
                </a:lnTo>
                <a:lnTo>
                  <a:pt x="6299589" y="47755"/>
                </a:lnTo>
                <a:lnTo>
                  <a:pt x="6336664" y="72852"/>
                </a:lnTo>
                <a:lnTo>
                  <a:pt x="6370169" y="102366"/>
                </a:lnTo>
                <a:lnTo>
                  <a:pt x="6399681" y="135873"/>
                </a:lnTo>
                <a:lnTo>
                  <a:pt x="6424777" y="172949"/>
                </a:lnTo>
                <a:lnTo>
                  <a:pt x="6445033" y="213171"/>
                </a:lnTo>
                <a:lnTo>
                  <a:pt x="6460026" y="256115"/>
                </a:lnTo>
                <a:lnTo>
                  <a:pt x="6469333" y="301357"/>
                </a:lnTo>
                <a:lnTo>
                  <a:pt x="6472529" y="348475"/>
                </a:lnTo>
                <a:lnTo>
                  <a:pt x="6472529" y="9447834"/>
                </a:lnTo>
                <a:lnTo>
                  <a:pt x="6469333" y="9494952"/>
                </a:lnTo>
                <a:lnTo>
                  <a:pt x="6460026" y="9540193"/>
                </a:lnTo>
                <a:lnTo>
                  <a:pt x="6445033" y="9583136"/>
                </a:lnTo>
                <a:lnTo>
                  <a:pt x="6424777" y="9623357"/>
                </a:lnTo>
                <a:lnTo>
                  <a:pt x="6399681" y="9660431"/>
                </a:lnTo>
                <a:lnTo>
                  <a:pt x="6370169" y="9693936"/>
                </a:lnTo>
                <a:lnTo>
                  <a:pt x="6336664" y="9723449"/>
                </a:lnTo>
                <a:lnTo>
                  <a:pt x="6299589" y="9748545"/>
                </a:lnTo>
                <a:lnTo>
                  <a:pt x="6259369" y="9768801"/>
                </a:lnTo>
                <a:lnTo>
                  <a:pt x="6216426" y="9783794"/>
                </a:lnTo>
                <a:lnTo>
                  <a:pt x="6171184" y="9793101"/>
                </a:lnTo>
                <a:lnTo>
                  <a:pt x="6124067" y="9796297"/>
                </a:lnTo>
                <a:close/>
              </a:path>
            </a:pathLst>
          </a:custGeom>
          <a:ln w="179997">
            <a:solidFill>
              <a:srgbClr val="6AA3B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375878" y="11947295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0"/>
                </a:moveTo>
                <a:lnTo>
                  <a:pt x="324002" y="0"/>
                </a:lnTo>
                <a:lnTo>
                  <a:pt x="324002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375873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324002"/>
                </a:moveTo>
                <a:lnTo>
                  <a:pt x="432003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723467" y="1615805"/>
            <a:ext cx="6840359" cy="9977462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375878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432003"/>
                </a:moveTo>
                <a:lnTo>
                  <a:pt x="324002" y="432003"/>
                </a:lnTo>
                <a:lnTo>
                  <a:pt x="324002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375873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0"/>
                </a:moveTo>
                <a:lnTo>
                  <a:pt x="432003" y="324002"/>
                </a:lnTo>
                <a:lnTo>
                  <a:pt x="0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7035867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432003"/>
                </a:moveTo>
                <a:lnTo>
                  <a:pt x="0" y="432003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6927871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0"/>
                </a:moveTo>
                <a:lnTo>
                  <a:pt x="0" y="324002"/>
                </a:lnTo>
                <a:lnTo>
                  <a:pt x="432003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7035867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0"/>
                </a:moveTo>
                <a:lnTo>
                  <a:pt x="0" y="0"/>
                </a:lnTo>
                <a:lnTo>
                  <a:pt x="0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6927871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324002"/>
                </a:moveTo>
                <a:lnTo>
                  <a:pt x="0" y="0"/>
                </a:lnTo>
                <a:lnTo>
                  <a:pt x="432003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350676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579276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7080272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7156472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8910674" y="1026691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9367874" y="798091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8910674" y="12175895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9367874" y="12099695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304799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7100" y="524256"/>
            <a:ext cx="16687800" cy="20970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27100" y="3014472"/>
            <a:ext cx="1668780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304280" y="12188952"/>
            <a:ext cx="593344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27100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350241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hyperlink" Target="http://www.japan.coop/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460508" y="10520574"/>
            <a:ext cx="5309235" cy="5346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9050">
              <a:lnSpc>
                <a:spcPct val="100000"/>
              </a:lnSpc>
              <a:spcBef>
                <a:spcPts val="90"/>
              </a:spcBef>
            </a:pPr>
            <a:r>
              <a:rPr dirty="0" sz="1850" spc="-165" b="1">
                <a:solidFill>
                  <a:srgbClr val="C77DB5"/>
                </a:solidFill>
                <a:latin typeface="A-OTF Gothic MB101 Pro B"/>
                <a:cs typeface="A-OTF Gothic MB101 Pro B"/>
              </a:rPr>
              <a:t>2025</a:t>
            </a:r>
            <a:r>
              <a:rPr dirty="0" sz="1850" spc="-145" b="1">
                <a:solidFill>
                  <a:srgbClr val="C77DB5"/>
                </a:solidFill>
                <a:latin typeface="A-OTF Gothic MB101 Pro B"/>
                <a:cs typeface="A-OTF Gothic MB101 Pro B"/>
              </a:rPr>
              <a:t>国際協同組合年</a:t>
            </a:r>
            <a:r>
              <a:rPr dirty="0" sz="1850" spc="-85" b="1">
                <a:solidFill>
                  <a:srgbClr val="C77DB5"/>
                </a:solidFill>
                <a:latin typeface="A-OTF Gothic MB101 Pro B"/>
                <a:cs typeface="A-OTF Gothic MB101 Pro B"/>
              </a:rPr>
              <a:t>（I</a:t>
            </a:r>
            <a:r>
              <a:rPr dirty="0" sz="1850" spc="-165" b="1">
                <a:solidFill>
                  <a:srgbClr val="C77DB5"/>
                </a:solidFill>
                <a:latin typeface="A-OTF Gothic MB101 Pro B"/>
                <a:cs typeface="A-OTF Gothic MB101 Pro B"/>
              </a:rPr>
              <a:t>Y</a:t>
            </a:r>
            <a:r>
              <a:rPr dirty="0" sz="1850" spc="-85" b="1">
                <a:solidFill>
                  <a:srgbClr val="C77DB5"/>
                </a:solidFill>
                <a:latin typeface="A-OTF Gothic MB101 Pro B"/>
                <a:cs typeface="A-OTF Gothic MB101 Pro B"/>
              </a:rPr>
              <a:t>C2025</a:t>
            </a:r>
            <a:r>
              <a:rPr dirty="0" sz="1850" spc="-915" b="1">
                <a:solidFill>
                  <a:srgbClr val="C77DB5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850" spc="-3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全国実行委員会</a:t>
            </a:r>
            <a:endParaRPr sz="185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1450" spc="-254" b="1">
                <a:solidFill>
                  <a:srgbClr val="C77DB5"/>
                </a:solidFill>
                <a:latin typeface="A-OTF Gothic MB101 Pro B"/>
                <a:cs typeface="A-OTF Gothic MB101 Pro B"/>
              </a:rPr>
              <a:t>Japan</a:t>
            </a:r>
            <a:r>
              <a:rPr dirty="0" sz="1450" spc="-125" b="1">
                <a:solidFill>
                  <a:srgbClr val="C77DB5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450" spc="-254" b="1">
                <a:solidFill>
                  <a:srgbClr val="C77DB5"/>
                </a:solidFill>
                <a:latin typeface="A-OTF Gothic MB101 Pro B"/>
                <a:cs typeface="A-OTF Gothic MB101 Pro B"/>
              </a:rPr>
              <a:t>Committee</a:t>
            </a:r>
            <a:r>
              <a:rPr dirty="0" sz="1450" spc="-12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450" spc="-21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for</a:t>
            </a:r>
            <a:r>
              <a:rPr dirty="0" sz="1450" spc="-12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450" spc="-22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the</a:t>
            </a:r>
            <a:r>
              <a:rPr dirty="0" sz="1450" spc="-12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450" spc="-21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International</a:t>
            </a:r>
            <a:r>
              <a:rPr dirty="0" sz="1450" spc="-12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450" spc="-245" b="1">
                <a:solidFill>
                  <a:srgbClr val="C77DB5"/>
                </a:solidFill>
                <a:latin typeface="A-OTF Gothic MB101 Pro B"/>
                <a:cs typeface="A-OTF Gothic MB101 Pro B"/>
              </a:rPr>
              <a:t>Year</a:t>
            </a:r>
            <a:r>
              <a:rPr dirty="0" sz="1450" spc="-12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450" spc="-21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of</a:t>
            </a:r>
            <a:r>
              <a:rPr dirty="0" sz="1450" spc="-12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450" spc="-235" b="1">
                <a:solidFill>
                  <a:srgbClr val="C77DB5"/>
                </a:solidFill>
                <a:latin typeface="A-OTF Gothic MB101 Pro B"/>
                <a:cs typeface="A-OTF Gothic MB101 Pro B"/>
              </a:rPr>
              <a:t>Cooperatives</a:t>
            </a:r>
            <a:r>
              <a:rPr dirty="0" sz="1450" spc="-12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450" spc="-180" b="1">
                <a:solidFill>
                  <a:srgbClr val="C77DB5"/>
                </a:solidFill>
                <a:latin typeface="A-OTF Gothic MB101 Pro B"/>
                <a:cs typeface="A-OTF Gothic MB101 Pro B"/>
              </a:rPr>
              <a:t>in</a:t>
            </a:r>
            <a:r>
              <a:rPr dirty="0" sz="1450" spc="-125" b="1">
                <a:solidFill>
                  <a:srgbClr val="C77DB5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450" spc="-295" b="1">
                <a:solidFill>
                  <a:srgbClr val="C77DB5"/>
                </a:solidFill>
                <a:latin typeface="A-OTF Gothic MB101 Pro B"/>
                <a:cs typeface="A-OTF Gothic MB101 Pro B"/>
              </a:rPr>
              <a:t>2025</a:t>
            </a:r>
            <a:endParaRPr sz="1450">
              <a:latin typeface="A-OTF Gothic MB101 Pro B"/>
              <a:cs typeface="A-OTF Gothic MB101 Pro B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258273" y="7916512"/>
            <a:ext cx="587375" cy="1771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000" spc="-5">
                <a:solidFill>
                  <a:srgbClr val="00456D"/>
                </a:solidFill>
                <a:latin typeface="A-OTF Shin Go Pro R"/>
                <a:cs typeface="A-OTF Shin Go Pro R"/>
              </a:rPr>
              <a:t>大橋 正明</a:t>
            </a:r>
            <a:endParaRPr sz="1000">
              <a:latin typeface="A-OTF Shin Go Pro R"/>
              <a:cs typeface="A-OTF Shin Go Pro R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937539" y="2858348"/>
            <a:ext cx="4217035" cy="5560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240" marR="30480" indent="1270">
              <a:lnSpc>
                <a:spcPct val="106800"/>
              </a:lnSpc>
              <a:spcBef>
                <a:spcPts val="100"/>
              </a:spcBef>
              <a:tabLst>
                <a:tab pos="1563370" algn="l"/>
                <a:tab pos="2386965" algn="l"/>
                <a:tab pos="2467610" algn="l"/>
                <a:tab pos="3290570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一般社団法人</a:t>
            </a:r>
            <a:r>
              <a:rPr dirty="0" sz="1000" spc="17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全国農業協同組合中央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代表理事会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山野 </a:t>
            </a:r>
            <a:r>
              <a:rPr dirty="0" sz="1000" spc="-484">
                <a:solidFill>
                  <a:srgbClr val="00456D"/>
                </a:solidFill>
                <a:latin typeface="A-OTF Shin Go Pro R"/>
                <a:cs typeface="A-OTF Shin Go Pro R"/>
              </a:rPr>
              <a:t>徹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【代表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】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日本生活協同組合連合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代表理事会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	土屋</a:t>
            </a:r>
            <a:r>
              <a:rPr dirty="0" sz="1000" spc="13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敏</a:t>
            </a:r>
            <a:r>
              <a:rPr dirty="0" sz="1000" spc="-484">
                <a:solidFill>
                  <a:srgbClr val="00456D"/>
                </a:solidFill>
                <a:latin typeface="A-OTF Shin Go Pro R"/>
                <a:cs typeface="A-OTF Shin Go Pro R"/>
              </a:rPr>
              <a:t>夫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【副代表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】</a:t>
            </a:r>
            <a:endParaRPr sz="1000">
              <a:latin typeface="A-OTF Shin Go Pro R"/>
              <a:cs typeface="A-OTF Shin Go Pro R"/>
            </a:endParaRPr>
          </a:p>
          <a:p>
            <a:pPr marL="17145" marR="1176020">
              <a:lnSpc>
                <a:spcPct val="106800"/>
              </a:lnSpc>
              <a:tabLst>
                <a:tab pos="1308735" algn="l"/>
                <a:tab pos="1566545" algn="l"/>
                <a:tab pos="2212340" algn="l"/>
                <a:tab pos="2470785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全国漁業協同組合連合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代表理事会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坂本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雅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信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全国森林組合連合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代表理事会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中崎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和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久</a:t>
            </a:r>
            <a:endParaRPr sz="1000">
              <a:latin typeface="A-OTF Shin Go Pro R"/>
              <a:cs typeface="A-OTF Shin Go Pro R"/>
            </a:endParaRPr>
          </a:p>
          <a:p>
            <a:pPr marL="15240">
              <a:lnSpc>
                <a:spcPct val="100000"/>
              </a:lnSpc>
              <a:spcBef>
                <a:spcPts val="80"/>
              </a:spcBef>
              <a:tabLst>
                <a:tab pos="1692275" algn="l"/>
                <a:tab pos="2209165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日本労働者協同組合連合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理事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古村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伸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宏</a:t>
            </a:r>
            <a:endParaRPr sz="1000">
              <a:latin typeface="A-OTF Shin Go Pro R"/>
              <a:cs typeface="A-OTF Shin Go Pro R"/>
            </a:endParaRPr>
          </a:p>
          <a:p>
            <a:pPr marL="17145" marR="401320">
              <a:lnSpc>
                <a:spcPct val="106800"/>
              </a:lnSpc>
              <a:spcBef>
                <a:spcPts val="5"/>
              </a:spcBef>
              <a:tabLst>
                <a:tab pos="1999614" algn="l"/>
                <a:tab pos="2212340" algn="l"/>
                <a:tab pos="2515870" algn="l"/>
                <a:tab pos="3245485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全国労働者共済生活協同組合連合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代表理事理事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打越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秋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一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一般社団法人</a:t>
            </a:r>
            <a:r>
              <a:rPr dirty="0" sz="1000" spc="1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全国労働金庫協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理事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西田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安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範</a:t>
            </a:r>
            <a:endParaRPr sz="1000">
              <a:latin typeface="A-OTF Shin Go Pro R"/>
              <a:cs typeface="A-OTF Shin Go Pro R"/>
            </a:endParaRPr>
          </a:p>
          <a:p>
            <a:pPr marL="17145">
              <a:lnSpc>
                <a:spcPct val="100000"/>
              </a:lnSpc>
              <a:spcBef>
                <a:spcPts val="80"/>
              </a:spcBef>
              <a:tabLst>
                <a:tab pos="1566545" algn="l"/>
                <a:tab pos="2858135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全国農業協同組合連合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経営管理委員会会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折原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敬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一</a:t>
            </a:r>
            <a:endParaRPr sz="1000">
              <a:latin typeface="A-OTF Shin Go Pro R"/>
              <a:cs typeface="A-OTF Shin Go Pro R"/>
            </a:endParaRPr>
          </a:p>
          <a:p>
            <a:pPr marL="17145" marR="530225">
              <a:lnSpc>
                <a:spcPct val="106800"/>
              </a:lnSpc>
              <a:tabLst>
                <a:tab pos="920750" algn="l"/>
                <a:tab pos="1824989" algn="l"/>
                <a:tab pos="2599690" algn="l"/>
                <a:tab pos="3116580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全国共済農業協同組合連合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経営管理委員会会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青江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伯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夫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農林中央金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庫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代表理事理事長兼執行役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員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奥</a:t>
            </a:r>
            <a:r>
              <a:rPr dirty="0" sz="1000" spc="3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和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登</a:t>
            </a:r>
            <a:endParaRPr sz="1000">
              <a:latin typeface="A-OTF Shin Go Pro R"/>
              <a:cs typeface="A-OTF Shin Go Pro R"/>
            </a:endParaRPr>
          </a:p>
          <a:p>
            <a:pPr marL="17145" marR="1130935">
              <a:lnSpc>
                <a:spcPct val="106800"/>
              </a:lnSpc>
              <a:tabLst>
                <a:tab pos="1478915" algn="l"/>
                <a:tab pos="1611630" algn="l"/>
                <a:tab pos="2512695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一般社団法人</a:t>
            </a:r>
            <a:r>
              <a:rPr dirty="0" sz="1000" spc="114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家の光協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代表理事会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</a:t>
            </a:r>
            <a:r>
              <a:rPr dirty="0" sz="1000" spc="-31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栗原</a:t>
            </a:r>
            <a:r>
              <a:rPr dirty="0" sz="1000" spc="-8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隆</a:t>
            </a:r>
            <a:r>
              <a:rPr dirty="0" sz="1000" spc="-35">
                <a:solidFill>
                  <a:srgbClr val="00456D"/>
                </a:solidFill>
                <a:latin typeface="A-OTF Shin Go Pro R"/>
                <a:cs typeface="A-OTF Shin Go Pro R"/>
              </a:rPr>
              <a:t>政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株式会社</a:t>
            </a:r>
            <a:r>
              <a:rPr dirty="0" sz="1000" spc="8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日本農業新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聞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代表取締役会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港</a:t>
            </a:r>
            <a:r>
              <a:rPr dirty="0" sz="1000" spc="3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義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弘</a:t>
            </a:r>
            <a:endParaRPr sz="1000">
              <a:latin typeface="A-OTF Shin Go Pro R"/>
              <a:cs typeface="A-OTF Shin Go Pro R"/>
            </a:endParaRPr>
          </a:p>
          <a:p>
            <a:pPr marL="17145" marR="788670">
              <a:lnSpc>
                <a:spcPct val="106800"/>
              </a:lnSpc>
              <a:tabLst>
                <a:tab pos="1224280" algn="l"/>
                <a:tab pos="1824989" algn="l"/>
                <a:tab pos="2257425" algn="l"/>
                <a:tab pos="2729230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全国厚生農業協同組合連合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代表理事会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長谷川</a:t>
            </a:r>
            <a:r>
              <a:rPr dirty="0" sz="1000" spc="-3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浩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敏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株式会社</a:t>
            </a:r>
            <a:r>
              <a:rPr dirty="0" sz="1000" spc="8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農協観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光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代表取締役会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篠原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末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治</a:t>
            </a:r>
            <a:endParaRPr sz="1000">
              <a:latin typeface="A-OTF Shin Go Pro R"/>
              <a:cs typeface="A-OTF Shin Go Pro R"/>
            </a:endParaRPr>
          </a:p>
          <a:p>
            <a:pPr marL="17145" marR="619125">
              <a:lnSpc>
                <a:spcPct val="106800"/>
              </a:lnSpc>
              <a:tabLst>
                <a:tab pos="1824989" algn="l"/>
                <a:tab pos="2386965" algn="l"/>
                <a:tab pos="3027680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一般財団法人</a:t>
            </a:r>
            <a:r>
              <a:rPr dirty="0" sz="1000" spc="17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全国農林漁業団体共済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会長理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事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</a:t>
            </a:r>
            <a:r>
              <a:rPr dirty="0" sz="1000" spc="-31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櫻井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 spc="-20">
                <a:solidFill>
                  <a:srgbClr val="00456D"/>
                </a:solidFill>
                <a:latin typeface="A-OTF Shin Go Pro R"/>
                <a:cs typeface="A-OTF Shin Go Pro R"/>
              </a:rPr>
              <a:t>宏</a:t>
            </a:r>
            <a:r>
              <a:rPr dirty="0" sz="1000" spc="-2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全国大学生活協同組合連合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代表理</a:t>
            </a:r>
            <a:r>
              <a:rPr dirty="0" sz="1000" spc="-335">
                <a:solidFill>
                  <a:srgbClr val="00456D"/>
                </a:solidFill>
                <a:latin typeface="A-OTF Shin Go Pro R"/>
                <a:cs typeface="A-OTF Shin Go Pro R"/>
              </a:rPr>
              <a:t>事・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会長理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事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武川</a:t>
            </a:r>
            <a:r>
              <a:rPr dirty="0" sz="1000" spc="5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正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吾</a:t>
            </a:r>
            <a:endParaRPr sz="1000">
              <a:latin typeface="A-OTF Shin Go Pro R"/>
              <a:cs typeface="A-OTF Shin Go Pro R"/>
            </a:endParaRPr>
          </a:p>
          <a:p>
            <a:pPr marL="15240" marR="537210" indent="1809750">
              <a:lnSpc>
                <a:spcPct val="106800"/>
              </a:lnSpc>
              <a:tabLst>
                <a:tab pos="2079625" algn="l"/>
                <a:tab pos="2858135" algn="l"/>
                <a:tab pos="3242310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全国学生委員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加藤</a:t>
            </a:r>
            <a:r>
              <a:rPr dirty="0" sz="1000" spc="5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有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希</a:t>
            </a:r>
            <a:r>
              <a:rPr dirty="0" sz="1000" spc="500">
                <a:solidFill>
                  <a:srgbClr val="00456D"/>
                </a:solidFill>
                <a:latin typeface="A-OTF Shin Go Pro R"/>
                <a:cs typeface="A-OTF Shin Go Pro R"/>
              </a:rPr>
              <a:t> 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日本医療福祉生活協同組合連合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代表理事会長理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事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髙橋</a:t>
            </a:r>
            <a:r>
              <a:rPr dirty="0" sz="1000" spc="3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淳</a:t>
            </a:r>
            <a:endParaRPr sz="1000">
              <a:latin typeface="A-OTF Shin Go Pro R"/>
              <a:cs typeface="A-OTF Shin Go Pro R"/>
            </a:endParaRPr>
          </a:p>
          <a:p>
            <a:pPr marL="15240" marR="278765">
              <a:lnSpc>
                <a:spcPct val="106800"/>
              </a:lnSpc>
              <a:tabLst>
                <a:tab pos="1997710" algn="l"/>
                <a:tab pos="2079625" algn="l"/>
                <a:tab pos="2193290" algn="l"/>
                <a:tab pos="2385060" algn="l"/>
                <a:tab pos="3226435" algn="l"/>
                <a:tab pos="3371215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日</a:t>
            </a:r>
            <a:r>
              <a:rPr dirty="0" sz="1000" spc="-30">
                <a:solidFill>
                  <a:srgbClr val="00456D"/>
                </a:solidFill>
                <a:latin typeface="A-OTF Shin Go Pro R"/>
                <a:cs typeface="A-OTF Shin Go Pro R"/>
              </a:rPr>
              <a:t>本</a:t>
            </a:r>
            <a:r>
              <a:rPr dirty="0" sz="1000" spc="-20">
                <a:solidFill>
                  <a:srgbClr val="00456D"/>
                </a:solidFill>
                <a:latin typeface="A-OTF Shin Go Pro R"/>
                <a:cs typeface="A-OTF Shin Go Pro R"/>
              </a:rPr>
              <a:t>コー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プ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共済生活協同組合連合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	代表理事理事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和田</a:t>
            </a:r>
            <a:r>
              <a:rPr dirty="0" sz="1000" spc="5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寿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昭</a:t>
            </a:r>
            <a:r>
              <a:rPr dirty="0" sz="1000" spc="50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日本文化厚生農業協同組合連合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	経営管理委員会会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	八木岡</a:t>
            </a:r>
            <a:r>
              <a:rPr dirty="0" sz="1000" spc="-7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努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一般社団法人</a:t>
            </a:r>
            <a:r>
              <a:rPr dirty="0" sz="1000" spc="1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全国信用金庫協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平松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廣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司</a:t>
            </a:r>
            <a:endParaRPr sz="1000">
              <a:latin typeface="A-OTF Shin Go Pro R"/>
              <a:cs typeface="A-OTF Shin Go Pro R"/>
            </a:endParaRPr>
          </a:p>
          <a:p>
            <a:pPr marL="17145" marR="1002030">
              <a:lnSpc>
                <a:spcPct val="106800"/>
              </a:lnSpc>
              <a:tabLst>
                <a:tab pos="1737360" algn="l"/>
                <a:tab pos="2257425" algn="l"/>
                <a:tab pos="2383155" algn="l"/>
                <a:tab pos="2645410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一般社団法人</a:t>
            </a:r>
            <a:r>
              <a:rPr dirty="0" sz="1000" spc="16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全国信用組合中央協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柳沢</a:t>
            </a:r>
            <a:r>
              <a:rPr dirty="0" sz="1000" spc="-5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祥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二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一般社団法人</a:t>
            </a:r>
            <a:r>
              <a:rPr dirty="0" sz="1000" spc="10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日本共済協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専務理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事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	清</a:t>
            </a:r>
            <a:r>
              <a:rPr dirty="0" sz="1000" spc="3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桂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司</a:t>
            </a:r>
            <a:endParaRPr sz="1000">
              <a:latin typeface="A-OTF Shin Go Pro R"/>
              <a:cs typeface="A-OTF Shin Go Pro R"/>
            </a:endParaRPr>
          </a:p>
          <a:p>
            <a:pPr marL="17145">
              <a:lnSpc>
                <a:spcPct val="100000"/>
              </a:lnSpc>
              <a:spcBef>
                <a:spcPts val="85"/>
              </a:spcBef>
              <a:tabLst>
                <a:tab pos="1437640" algn="l"/>
                <a:tab pos="1824989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労働者福祉中央協議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芳野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友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子</a:t>
            </a:r>
            <a:endParaRPr sz="1000">
              <a:latin typeface="A-OTF Shin Go Pro R"/>
              <a:cs typeface="A-OTF Shin Go Pro R"/>
            </a:endParaRPr>
          </a:p>
          <a:p>
            <a:pPr marL="17145" marR="814069">
              <a:lnSpc>
                <a:spcPct val="106800"/>
              </a:lnSpc>
              <a:tabLst>
                <a:tab pos="1566545" algn="l"/>
                <a:tab pos="1954530" algn="l"/>
                <a:tab pos="2445385" algn="l"/>
                <a:tab pos="2832735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生</a:t>
            </a:r>
            <a:r>
              <a:rPr dirty="0" sz="1000" spc="-35">
                <a:solidFill>
                  <a:srgbClr val="00456D"/>
                </a:solidFill>
                <a:latin typeface="A-OTF Shin Go Pro R"/>
                <a:cs typeface="A-OTF Shin Go Pro R"/>
              </a:rPr>
              <a:t>活</a:t>
            </a:r>
            <a:r>
              <a:rPr dirty="0" sz="1000" spc="-60">
                <a:solidFill>
                  <a:srgbClr val="00456D"/>
                </a:solidFill>
                <a:latin typeface="A-OTF Shin Go Pro R"/>
                <a:cs typeface="A-OTF Shin Go Pro R"/>
              </a:rPr>
              <a:t>ク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ラ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ブ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事業連合生活協同組合連合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村上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彰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一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全国中小企業団体中央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森</a:t>
            </a:r>
            <a:r>
              <a:rPr dirty="0" sz="1000" spc="2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洋</a:t>
            </a:r>
            <a:endParaRPr sz="1000">
              <a:latin typeface="A-OTF Shin Go Pro R"/>
              <a:cs typeface="A-OTF Shin Go Pro R"/>
            </a:endParaRPr>
          </a:p>
          <a:p>
            <a:pPr marL="12700" marR="226695" indent="4445">
              <a:lnSpc>
                <a:spcPct val="106800"/>
              </a:lnSpc>
              <a:tabLst>
                <a:tab pos="1696085" algn="l"/>
                <a:tab pos="2662555" algn="l"/>
                <a:tab pos="3050540" algn="l"/>
                <a:tab pos="3290570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共栄火災海上保険株式会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社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取締役社長</a:t>
            </a:r>
            <a:r>
              <a:rPr dirty="0" sz="1000" spc="114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社長執行役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員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石戸谷</a:t>
            </a:r>
            <a:r>
              <a:rPr dirty="0" sz="1000" spc="-3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浩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徳</a:t>
            </a:r>
            <a:r>
              <a:rPr dirty="0" sz="1000" spc="-25">
                <a:solidFill>
                  <a:srgbClr val="00456D"/>
                </a:solidFill>
                <a:latin typeface="A-OTF Shin Go Pro R"/>
                <a:cs typeface="A-OTF Shin Go Pro R"/>
              </a:rPr>
              <a:t>ワーカ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ー</a:t>
            </a:r>
            <a:r>
              <a:rPr dirty="0" sz="1000" spc="-345">
                <a:solidFill>
                  <a:srgbClr val="00456D"/>
                </a:solidFill>
                <a:latin typeface="A-OTF Shin Go Pro R"/>
                <a:cs typeface="A-OTF Shin Go Pro R"/>
              </a:rPr>
              <a:t>ズ</a:t>
            </a:r>
            <a:r>
              <a:rPr dirty="0" sz="1000" spc="-375">
                <a:solidFill>
                  <a:srgbClr val="00456D"/>
                </a:solidFill>
                <a:latin typeface="A-OTF Shin Go Pro R"/>
                <a:cs typeface="A-OTF Shin Go Pro R"/>
              </a:rPr>
              <a:t>・</a:t>
            </a:r>
            <a:r>
              <a:rPr dirty="0" sz="1000" spc="-90">
                <a:solidFill>
                  <a:srgbClr val="00456D"/>
                </a:solidFill>
                <a:latin typeface="A-OTF Shin Go Pro R"/>
                <a:cs typeface="A-OTF Shin Go Pro R"/>
              </a:rPr>
              <a:t>コ</a:t>
            </a:r>
            <a:r>
              <a:rPr dirty="0" sz="1000" spc="-70">
                <a:solidFill>
                  <a:srgbClr val="00456D"/>
                </a:solidFill>
                <a:latin typeface="A-OTF Shin Go Pro R"/>
                <a:cs typeface="A-OTF Shin Go Pro R"/>
              </a:rPr>
              <a:t>レ</a:t>
            </a:r>
            <a:r>
              <a:rPr dirty="0" sz="1000" spc="-60">
                <a:solidFill>
                  <a:srgbClr val="00456D"/>
                </a:solidFill>
                <a:latin typeface="A-OTF Shin Go Pro R"/>
                <a:cs typeface="A-OTF Shin Go Pro R"/>
              </a:rPr>
              <a:t>ク</a:t>
            </a:r>
            <a:r>
              <a:rPr dirty="0" sz="1000" spc="-135">
                <a:solidFill>
                  <a:srgbClr val="00456D"/>
                </a:solidFill>
                <a:latin typeface="A-OTF Shin Go Pro R"/>
                <a:cs typeface="A-OTF Shin Go Pro R"/>
              </a:rPr>
              <a:t>テ</a:t>
            </a:r>
            <a:r>
              <a:rPr dirty="0" sz="1000" spc="-140">
                <a:solidFill>
                  <a:srgbClr val="00456D"/>
                </a:solidFill>
                <a:latin typeface="A-OTF Shin Go Pro R"/>
                <a:cs typeface="A-OTF Shin Go Pro R"/>
              </a:rPr>
              <a:t>ィ</a:t>
            </a:r>
            <a:r>
              <a:rPr dirty="0" sz="1000" spc="-25">
                <a:solidFill>
                  <a:srgbClr val="00456D"/>
                </a:solidFill>
                <a:latin typeface="A-OTF Shin Go Pro R"/>
                <a:cs typeface="A-OTF Shin Go Pro R"/>
              </a:rPr>
              <a:t>ブ</a:t>
            </a:r>
            <a:r>
              <a:rPr dirty="0" sz="1000" spc="-135">
                <a:solidFill>
                  <a:srgbClr val="00456D"/>
                </a:solidFill>
                <a:latin typeface="A-OTF Shin Go Pro R"/>
                <a:cs typeface="A-OTF Shin Go Pro R"/>
              </a:rPr>
              <a:t>ネ</a:t>
            </a:r>
            <a:r>
              <a:rPr dirty="0" sz="1000" spc="-315">
                <a:solidFill>
                  <a:srgbClr val="00456D"/>
                </a:solidFill>
                <a:latin typeface="A-OTF Shin Go Pro R"/>
                <a:cs typeface="A-OTF Shin Go Pro R"/>
              </a:rPr>
              <a:t>ッ</a:t>
            </a:r>
            <a:r>
              <a:rPr dirty="0" sz="1000" spc="-65">
                <a:solidFill>
                  <a:srgbClr val="00456D"/>
                </a:solidFill>
                <a:latin typeface="A-OTF Shin Go Pro R"/>
                <a:cs typeface="A-OTF Shin Go Pro R"/>
              </a:rPr>
              <a:t>ト</a:t>
            </a:r>
            <a:r>
              <a:rPr dirty="0" sz="1000" spc="-25">
                <a:solidFill>
                  <a:srgbClr val="00456D"/>
                </a:solidFill>
                <a:latin typeface="A-OTF Shin Go Pro R"/>
                <a:cs typeface="A-OTF Shin Go Pro R"/>
              </a:rPr>
              <a:t>ワ</a:t>
            </a:r>
            <a:r>
              <a:rPr dirty="0" sz="1000" spc="-35">
                <a:solidFill>
                  <a:srgbClr val="00456D"/>
                </a:solidFill>
                <a:latin typeface="A-OTF Shin Go Pro R"/>
                <a:cs typeface="A-OTF Shin Go Pro R"/>
              </a:rPr>
              <a:t>ー</a:t>
            </a:r>
            <a:r>
              <a:rPr dirty="0" sz="1000" spc="-75">
                <a:solidFill>
                  <a:srgbClr val="00456D"/>
                </a:solidFill>
                <a:latin typeface="A-OTF Shin Go Pro R"/>
                <a:cs typeface="A-OTF Shin Go Pro R"/>
              </a:rPr>
              <a:t>ク</a:t>
            </a:r>
            <a:r>
              <a:rPr dirty="0" sz="1000" spc="-120">
                <a:solidFill>
                  <a:srgbClr val="00456D"/>
                </a:solidFill>
                <a:latin typeface="A-OTF Shin Go Pro R"/>
                <a:cs typeface="A-OTF Shin Go Pro R"/>
              </a:rPr>
              <a:t>ジ</a:t>
            </a:r>
            <a:r>
              <a:rPr dirty="0" sz="1000" spc="-90">
                <a:solidFill>
                  <a:srgbClr val="00456D"/>
                </a:solidFill>
                <a:latin typeface="A-OTF Shin Go Pro R"/>
                <a:cs typeface="A-OTF Shin Go Pro R"/>
              </a:rPr>
              <a:t>ャ</a:t>
            </a:r>
            <a:r>
              <a:rPr dirty="0" sz="1000" spc="-35">
                <a:solidFill>
                  <a:srgbClr val="00456D"/>
                </a:solidFill>
                <a:latin typeface="A-OTF Shin Go Pro R"/>
                <a:cs typeface="A-OTF Shin Go Pro R"/>
              </a:rPr>
              <a:t>パ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ン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表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藤井</a:t>
            </a:r>
            <a:r>
              <a:rPr dirty="0" sz="1000" spc="5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恵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里</a:t>
            </a:r>
            <a:endParaRPr sz="1000">
              <a:latin typeface="A-OTF Shin Go Pro R"/>
              <a:cs typeface="A-OTF Shin Go Pro R"/>
            </a:endParaRPr>
          </a:p>
          <a:p>
            <a:pPr marL="17145" marR="1005205">
              <a:lnSpc>
                <a:spcPct val="106800"/>
              </a:lnSpc>
              <a:tabLst>
                <a:tab pos="1995805" algn="l"/>
                <a:tab pos="2128520" algn="l"/>
                <a:tab pos="2515870" algn="l"/>
                <a:tab pos="2641600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社会福祉法人</a:t>
            </a:r>
            <a:r>
              <a:rPr dirty="0" sz="1000" spc="15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全国社会福祉協議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村木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子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 一般社団法人</a:t>
            </a:r>
            <a:r>
              <a:rPr dirty="0" sz="1000" spc="12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日本農福連携協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会長理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事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	皆川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芳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嗣</a:t>
            </a:r>
            <a:endParaRPr sz="1000">
              <a:latin typeface="A-OTF Shin Go Pro R"/>
              <a:cs typeface="A-OTF Shin Go Pro R"/>
            </a:endParaRPr>
          </a:p>
          <a:p>
            <a:pPr marL="17145" marR="5080">
              <a:lnSpc>
                <a:spcPct val="106800"/>
              </a:lnSpc>
              <a:tabLst>
                <a:tab pos="1999614" algn="l"/>
                <a:tab pos="2515870" algn="l"/>
                <a:tab pos="3714115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一般財団法人</a:t>
            </a:r>
            <a:r>
              <a:rPr dirty="0" sz="1000" spc="11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ア</a:t>
            </a:r>
            <a:r>
              <a:rPr dirty="0" sz="1000" spc="-30">
                <a:solidFill>
                  <a:srgbClr val="00456D"/>
                </a:solidFill>
                <a:latin typeface="A-OTF Shin Go Pro R"/>
                <a:cs typeface="A-OTF Shin Go Pro R"/>
              </a:rPr>
              <a:t>ジ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ア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農業協同組合振興機</a:t>
            </a:r>
            <a:r>
              <a:rPr dirty="0" sz="1000" spc="-484">
                <a:solidFill>
                  <a:srgbClr val="00456D"/>
                </a:solidFill>
                <a:latin typeface="A-OTF Shin Go Pro R"/>
                <a:cs typeface="A-OTF Shin Go Pro R"/>
              </a:rPr>
              <a:t>関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（IDACA）</a:t>
            </a:r>
            <a:r>
              <a:rPr dirty="0" sz="1000" spc="3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理事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山野 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徹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一般社団法人 SDGs市民社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 spc="-135">
                <a:solidFill>
                  <a:srgbClr val="00456D"/>
                </a:solidFill>
                <a:latin typeface="A-OTF Shin Go Pro R"/>
                <a:cs typeface="A-OTF Shin Go Pro R"/>
              </a:rPr>
              <a:t>ネ</a:t>
            </a:r>
            <a:r>
              <a:rPr dirty="0" sz="1000" spc="-315">
                <a:solidFill>
                  <a:srgbClr val="00456D"/>
                </a:solidFill>
                <a:latin typeface="A-OTF Shin Go Pro R"/>
                <a:cs typeface="A-OTF Shin Go Pro R"/>
              </a:rPr>
              <a:t>ッ</a:t>
            </a:r>
            <a:r>
              <a:rPr dirty="0" sz="1000" spc="-65">
                <a:solidFill>
                  <a:srgbClr val="00456D"/>
                </a:solidFill>
                <a:latin typeface="A-OTF Shin Go Pro R"/>
                <a:cs typeface="A-OTF Shin Go Pro R"/>
              </a:rPr>
              <a:t>ト</a:t>
            </a:r>
            <a:r>
              <a:rPr dirty="0" sz="1000" spc="-25">
                <a:solidFill>
                  <a:srgbClr val="00456D"/>
                </a:solidFill>
                <a:latin typeface="A-OTF Shin Go Pro R"/>
                <a:cs typeface="A-OTF Shin Go Pro R"/>
              </a:rPr>
              <a:t>ワ</a:t>
            </a:r>
            <a:r>
              <a:rPr dirty="0" sz="1000" spc="-35">
                <a:solidFill>
                  <a:srgbClr val="00456D"/>
                </a:solidFill>
                <a:latin typeface="A-OTF Shin Go Pro R"/>
                <a:cs typeface="A-OTF Shin Go Pro R"/>
              </a:rPr>
              <a:t>ー</a:t>
            </a:r>
            <a:r>
              <a:rPr dirty="0" sz="1000" spc="-530">
                <a:solidFill>
                  <a:srgbClr val="00456D"/>
                </a:solidFill>
                <a:latin typeface="A-OTF Shin Go Pro R"/>
                <a:cs typeface="A-OTF Shin Go Pro R"/>
              </a:rPr>
              <a:t>ク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（SDGs</a:t>
            </a:r>
            <a:r>
              <a:rPr dirty="0" sz="1000" spc="-120">
                <a:solidFill>
                  <a:srgbClr val="00456D"/>
                </a:solidFill>
                <a:latin typeface="A-OTF Shin Go Pro R"/>
                <a:cs typeface="A-OTF Shin Go Pro R"/>
              </a:rPr>
              <a:t>ジ</a:t>
            </a:r>
            <a:r>
              <a:rPr dirty="0" sz="1000" spc="-90">
                <a:solidFill>
                  <a:srgbClr val="00456D"/>
                </a:solidFill>
                <a:latin typeface="A-OTF Shin Go Pro R"/>
                <a:cs typeface="A-OTF Shin Go Pro R"/>
              </a:rPr>
              <a:t>ャ</a:t>
            </a:r>
            <a:r>
              <a:rPr dirty="0" sz="1000" spc="-35">
                <a:solidFill>
                  <a:srgbClr val="00456D"/>
                </a:solidFill>
                <a:latin typeface="A-OTF Shin Go Pro R"/>
                <a:cs typeface="A-OTF Shin Go Pro R"/>
              </a:rPr>
              <a:t>パ</a:t>
            </a:r>
            <a:r>
              <a:rPr dirty="0" sz="1000" spc="-20">
                <a:solidFill>
                  <a:srgbClr val="00456D"/>
                </a:solidFill>
                <a:latin typeface="A-OTF Shin Go Pro R"/>
                <a:cs typeface="A-OTF Shin Go Pro R"/>
              </a:rPr>
              <a:t>ン</a:t>
            </a:r>
            <a:r>
              <a:rPr dirty="0" sz="1000" spc="-484">
                <a:solidFill>
                  <a:srgbClr val="00456D"/>
                </a:solidFill>
                <a:latin typeface="A-OTF Shin Go Pro R"/>
                <a:cs typeface="A-OTF Shin Go Pro R"/>
              </a:rPr>
              <a:t>）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共同代表理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事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公益財団法人</a:t>
            </a:r>
            <a:r>
              <a:rPr dirty="0" sz="1000" spc="1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賀川事業団雲柱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社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理事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石部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公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男</a:t>
            </a:r>
            <a:endParaRPr sz="1000">
              <a:latin typeface="A-OTF Shin Go Pro R"/>
              <a:cs typeface="A-OTF Shin Go Pro R"/>
            </a:endParaRPr>
          </a:p>
          <a:p>
            <a:pPr marL="17145">
              <a:lnSpc>
                <a:spcPct val="100000"/>
              </a:lnSpc>
              <a:spcBef>
                <a:spcPts val="80"/>
              </a:spcBef>
              <a:tabLst>
                <a:tab pos="1980564" algn="l"/>
                <a:tab pos="2497455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公益財団法人</a:t>
            </a:r>
            <a:r>
              <a:rPr dirty="0" sz="1000" spc="8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 spc="-35">
                <a:solidFill>
                  <a:srgbClr val="00456D"/>
                </a:solidFill>
                <a:latin typeface="A-OTF Shin Go Pro R"/>
                <a:cs typeface="A-OTF Shin Go Pro R"/>
              </a:rPr>
              <a:t>さ</a:t>
            </a:r>
            <a:r>
              <a:rPr dirty="0" sz="1000" spc="-30">
                <a:solidFill>
                  <a:srgbClr val="00456D"/>
                </a:solidFill>
                <a:latin typeface="A-OTF Shin Go Pro R"/>
                <a:cs typeface="A-OTF Shin Go Pro R"/>
              </a:rPr>
              <a:t>わ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や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か福祉財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団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理事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清水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肇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子</a:t>
            </a:r>
            <a:endParaRPr sz="1000">
              <a:latin typeface="A-OTF Shin Go Pro R"/>
              <a:cs typeface="A-OTF Shin Go Pro R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940437" y="8393298"/>
            <a:ext cx="5543550" cy="67691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3970">
              <a:lnSpc>
                <a:spcPct val="100000"/>
              </a:lnSpc>
              <a:spcBef>
                <a:spcPts val="180"/>
              </a:spcBef>
              <a:tabLst>
                <a:tab pos="3777615" algn="l"/>
                <a:tab pos="4293870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認定特定非営利活動法人</a:t>
            </a:r>
            <a:r>
              <a:rPr dirty="0" sz="1000" spc="17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</a:t>
            </a:r>
            <a:r>
              <a:rPr dirty="0" sz="1000" spc="-35">
                <a:solidFill>
                  <a:srgbClr val="00456D"/>
                </a:solidFill>
                <a:latin typeface="A-OTF Shin Go Pro R"/>
                <a:cs typeface="A-OTF Shin Go Pro R"/>
              </a:rPr>
              <a:t>国</a:t>
            </a:r>
            <a:r>
              <a:rPr dirty="0" sz="1000" spc="-95">
                <a:solidFill>
                  <a:srgbClr val="00456D"/>
                </a:solidFill>
                <a:latin typeface="A-OTF Shin Go Pro R"/>
                <a:cs typeface="A-OTF Shin Go Pro R"/>
              </a:rPr>
              <a:t>こ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ど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も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食堂支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援</a:t>
            </a:r>
            <a:r>
              <a:rPr dirty="0" sz="1000" spc="-45">
                <a:solidFill>
                  <a:srgbClr val="00456D"/>
                </a:solidFill>
                <a:latin typeface="A-OTF Shin Go Pro R"/>
                <a:cs typeface="A-OTF Shin Go Pro R"/>
              </a:rPr>
              <a:t>セ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ン</a:t>
            </a:r>
            <a:r>
              <a:rPr dirty="0" sz="1000" spc="-15">
                <a:solidFill>
                  <a:srgbClr val="00456D"/>
                </a:solidFill>
                <a:latin typeface="A-OTF Shin Go Pro R"/>
                <a:cs typeface="A-OTF Shin Go Pro R"/>
              </a:rPr>
              <a:t>タ</a:t>
            </a:r>
            <a:r>
              <a:rPr dirty="0" sz="1000" spc="-335">
                <a:solidFill>
                  <a:srgbClr val="00456D"/>
                </a:solidFill>
                <a:latin typeface="A-OTF Shin Go Pro R"/>
                <a:cs typeface="A-OTF Shin Go Pro R"/>
              </a:rPr>
              <a:t>ー</a:t>
            </a:r>
            <a:r>
              <a:rPr dirty="0" sz="1000" spc="-340">
                <a:solidFill>
                  <a:srgbClr val="00456D"/>
                </a:solidFill>
                <a:latin typeface="A-OTF Shin Go Pro R"/>
                <a:cs typeface="A-OTF Shin Go Pro R"/>
              </a:rPr>
              <a:t>・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むす</a:t>
            </a:r>
            <a:r>
              <a:rPr dirty="0" sz="1000" spc="-30">
                <a:solidFill>
                  <a:srgbClr val="00456D"/>
                </a:solidFill>
                <a:latin typeface="A-OTF Shin Go Pro R"/>
                <a:cs typeface="A-OTF Shin Go Pro R"/>
              </a:rPr>
              <a:t>び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え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理事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湯浅</a:t>
            </a:r>
            <a:r>
              <a:rPr dirty="0" sz="1000" spc="3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誠</a:t>
            </a:r>
            <a:endParaRPr sz="1000">
              <a:latin typeface="A-OTF Shin Go Pro R"/>
              <a:cs typeface="A-OTF Shin Go Pro R"/>
            </a:endParaRPr>
          </a:p>
          <a:p>
            <a:pPr marL="13970" marR="5080">
              <a:lnSpc>
                <a:spcPct val="106800"/>
              </a:lnSpc>
              <a:tabLst>
                <a:tab pos="3584575" algn="l"/>
                <a:tab pos="4968240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認定特定非営利活動法人</a:t>
            </a:r>
            <a:r>
              <a:rPr dirty="0" sz="1000" spc="11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日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本</a:t>
            </a:r>
            <a:r>
              <a:rPr dirty="0" sz="1000" spc="-35">
                <a:solidFill>
                  <a:srgbClr val="00456D"/>
                </a:solidFill>
                <a:latin typeface="A-OTF Shin Go Pro R"/>
                <a:cs typeface="A-OTF Shin Go Pro R"/>
              </a:rPr>
              <a:t>ボ</a:t>
            </a:r>
            <a:r>
              <a:rPr dirty="0" sz="1000" spc="-55">
                <a:solidFill>
                  <a:srgbClr val="00456D"/>
                </a:solidFill>
                <a:latin typeface="A-OTF Shin Go Pro R"/>
                <a:cs typeface="A-OTF Shin Go Pro R"/>
              </a:rPr>
              <a:t>ラ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ン</a:t>
            </a:r>
            <a:r>
              <a:rPr dirty="0" sz="1000" spc="-135">
                <a:solidFill>
                  <a:srgbClr val="00456D"/>
                </a:solidFill>
                <a:latin typeface="A-OTF Shin Go Pro R"/>
                <a:cs typeface="A-OTF Shin Go Pro R"/>
              </a:rPr>
              <a:t>テ</a:t>
            </a:r>
            <a:r>
              <a:rPr dirty="0" sz="1000" spc="-125">
                <a:solidFill>
                  <a:srgbClr val="00456D"/>
                </a:solidFill>
                <a:latin typeface="A-OTF Shin Go Pro R"/>
                <a:cs typeface="A-OTF Shin Go Pro R"/>
              </a:rPr>
              <a:t>ィ</a:t>
            </a:r>
            <a:r>
              <a:rPr dirty="0" sz="1000" spc="-45">
                <a:solidFill>
                  <a:srgbClr val="00456D"/>
                </a:solidFill>
                <a:latin typeface="A-OTF Shin Go Pro R"/>
                <a:cs typeface="A-OTF Shin Go Pro R"/>
              </a:rPr>
              <a:t>ア</a:t>
            </a:r>
            <a:r>
              <a:rPr dirty="0" sz="1000" spc="-20">
                <a:solidFill>
                  <a:srgbClr val="00456D"/>
                </a:solidFill>
                <a:latin typeface="A-OTF Shin Go Pro R"/>
                <a:cs typeface="A-OTF Shin Go Pro R"/>
              </a:rPr>
              <a:t>コ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ー</a:t>
            </a:r>
            <a:r>
              <a:rPr dirty="0" sz="1000" spc="-120">
                <a:solidFill>
                  <a:srgbClr val="00456D"/>
                </a:solidFill>
                <a:latin typeface="A-OTF Shin Go Pro R"/>
                <a:cs typeface="A-OTF Shin Go Pro R"/>
              </a:rPr>
              <a:t>デ</a:t>
            </a:r>
            <a:r>
              <a:rPr dirty="0" sz="1000" spc="-125">
                <a:solidFill>
                  <a:srgbClr val="00456D"/>
                </a:solidFill>
                <a:latin typeface="A-OTF Shin Go Pro R"/>
                <a:cs typeface="A-OTF Shin Go Pro R"/>
              </a:rPr>
              <a:t>ィ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ネ</a:t>
            </a:r>
            <a:r>
              <a:rPr dirty="0" sz="1000" spc="-15">
                <a:solidFill>
                  <a:srgbClr val="00456D"/>
                </a:solidFill>
                <a:latin typeface="A-OTF Shin Go Pro R"/>
                <a:cs typeface="A-OTF Shin Go Pro R"/>
              </a:rPr>
              <a:t>ータ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ー協</a:t>
            </a:r>
            <a:r>
              <a:rPr dirty="0" sz="1000" spc="-484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（JVCA）</a:t>
            </a:r>
            <a:r>
              <a:rPr dirty="0" sz="1000" spc="33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代表理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事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栗木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梨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衣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一般社団法人</a:t>
            </a:r>
            <a:r>
              <a:rPr dirty="0" sz="1000" spc="20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生活困窮者自立支援全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国</a:t>
            </a:r>
            <a:r>
              <a:rPr dirty="0" sz="1000" spc="-135">
                <a:solidFill>
                  <a:srgbClr val="00456D"/>
                </a:solidFill>
                <a:latin typeface="A-OTF Shin Go Pro R"/>
                <a:cs typeface="A-OTF Shin Go Pro R"/>
              </a:rPr>
              <a:t>ネ</a:t>
            </a:r>
            <a:r>
              <a:rPr dirty="0" sz="1000" spc="-315">
                <a:solidFill>
                  <a:srgbClr val="00456D"/>
                </a:solidFill>
                <a:latin typeface="A-OTF Shin Go Pro R"/>
                <a:cs typeface="A-OTF Shin Go Pro R"/>
              </a:rPr>
              <a:t>ッ</a:t>
            </a:r>
            <a:r>
              <a:rPr dirty="0" sz="1000" spc="-65">
                <a:solidFill>
                  <a:srgbClr val="00456D"/>
                </a:solidFill>
                <a:latin typeface="A-OTF Shin Go Pro R"/>
                <a:cs typeface="A-OTF Shin Go Pro R"/>
              </a:rPr>
              <a:t>ト</a:t>
            </a:r>
            <a:r>
              <a:rPr dirty="0" sz="1000" spc="-25">
                <a:solidFill>
                  <a:srgbClr val="00456D"/>
                </a:solidFill>
                <a:latin typeface="A-OTF Shin Go Pro R"/>
                <a:cs typeface="A-OTF Shin Go Pro R"/>
              </a:rPr>
              <a:t>ワ</a:t>
            </a:r>
            <a:r>
              <a:rPr dirty="0" sz="1000" spc="-35">
                <a:solidFill>
                  <a:srgbClr val="00456D"/>
                </a:solidFill>
                <a:latin typeface="A-OTF Shin Go Pro R"/>
                <a:cs typeface="A-OTF Shin Go Pro R"/>
              </a:rPr>
              <a:t>ーク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代表理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事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奥田</a:t>
            </a:r>
            <a:r>
              <a:rPr dirty="0" sz="1000" spc="5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知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志</a:t>
            </a:r>
            <a:endParaRPr sz="1000">
              <a:latin typeface="A-OTF Shin Go Pro R"/>
              <a:cs typeface="A-OTF Shin Go Pro R"/>
            </a:endParaRPr>
          </a:p>
          <a:p>
            <a:pPr marL="12700">
              <a:lnSpc>
                <a:spcPct val="100000"/>
              </a:lnSpc>
              <a:spcBef>
                <a:spcPts val="85"/>
              </a:spcBef>
              <a:tabLst>
                <a:tab pos="1172845" algn="l"/>
                <a:tab pos="1560195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日本協同組合学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会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杉本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貴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志</a:t>
            </a:r>
            <a:endParaRPr sz="1000">
              <a:latin typeface="A-OTF Shin Go Pro R"/>
              <a:cs typeface="A-OTF Shin Go Pro R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942201" y="9370180"/>
            <a:ext cx="3598545" cy="35115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80"/>
              </a:spcBef>
              <a:tabLst>
                <a:tab pos="1607185" algn="l"/>
                <a:tab pos="2511425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一般社団法人</a:t>
            </a:r>
            <a:r>
              <a:rPr dirty="0" sz="1000" spc="114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家の光協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代表理事専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務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木下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春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雄</a:t>
            </a:r>
            <a:endParaRPr sz="1000">
              <a:latin typeface="A-OTF Shin Go Pro R"/>
              <a:cs typeface="A-OTF Shin Go Pro R"/>
            </a:endParaRPr>
          </a:p>
          <a:p>
            <a:pPr marL="12700">
              <a:lnSpc>
                <a:spcPct val="100000"/>
              </a:lnSpc>
              <a:spcBef>
                <a:spcPts val="85"/>
              </a:spcBef>
              <a:tabLst>
                <a:tab pos="1820545" algn="l"/>
                <a:tab pos="3023235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全国大学生活協同組合連合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会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代表理</a:t>
            </a:r>
            <a:r>
              <a:rPr dirty="0" sz="1000" spc="-335">
                <a:solidFill>
                  <a:srgbClr val="00456D"/>
                </a:solidFill>
                <a:latin typeface="A-OTF Shin Go Pro R"/>
                <a:cs typeface="A-OTF Shin Go Pro R"/>
              </a:rPr>
              <a:t>事・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専務理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事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中森</a:t>
            </a:r>
            <a:r>
              <a:rPr dirty="0" sz="1000" spc="5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一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朗</a:t>
            </a:r>
            <a:endParaRPr sz="1000">
              <a:latin typeface="A-OTF Shin Go Pro R"/>
              <a:cs typeface="A-OTF Shin Go Pro R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942201" y="10021477"/>
            <a:ext cx="3247390" cy="3511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800"/>
              </a:lnSpc>
              <a:spcBef>
                <a:spcPts val="100"/>
              </a:spcBef>
              <a:tabLst>
                <a:tab pos="1960245" algn="l"/>
                <a:tab pos="2284730" algn="l"/>
                <a:tab pos="2602230" algn="l"/>
                <a:tab pos="2672080" algn="l"/>
              </a:tabLst>
            </a:pP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国際連合地域開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発</a:t>
            </a:r>
            <a:r>
              <a:rPr dirty="0" sz="1000" spc="-45">
                <a:solidFill>
                  <a:srgbClr val="00456D"/>
                </a:solidFill>
                <a:latin typeface="A-OTF Shin Go Pro R"/>
                <a:cs typeface="A-OTF Shin Go Pro R"/>
              </a:rPr>
              <a:t>セ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ン</a:t>
            </a:r>
            <a:r>
              <a:rPr dirty="0" sz="1000" spc="-15">
                <a:solidFill>
                  <a:srgbClr val="00456D"/>
                </a:solidFill>
                <a:latin typeface="A-OTF Shin Go Pro R"/>
                <a:cs typeface="A-OTF Shin Go Pro R"/>
              </a:rPr>
              <a:t>タ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ー</a:t>
            </a:r>
            <a:r>
              <a:rPr dirty="0" sz="1000" spc="-10">
                <a:solidFill>
                  <a:srgbClr val="00456D"/>
                </a:solidFill>
                <a:latin typeface="A-OTF Shin Go Pro R"/>
                <a:cs typeface="A-OTF Shin Go Pro R"/>
              </a:rPr>
              <a:t>(UNCRD)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所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長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	遠藤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和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重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国際労働機</a:t>
            </a:r>
            <a:r>
              <a:rPr dirty="0" sz="1000" spc="-484">
                <a:solidFill>
                  <a:srgbClr val="00456D"/>
                </a:solidFill>
                <a:latin typeface="A-OTF Shin Go Pro R"/>
                <a:cs typeface="A-OTF Shin Go Pro R"/>
              </a:rPr>
              <a:t>関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（ILO</a:t>
            </a:r>
            <a:r>
              <a:rPr dirty="0" sz="1000" spc="1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 spc="-484">
                <a:solidFill>
                  <a:srgbClr val="00456D"/>
                </a:solidFill>
                <a:latin typeface="A-OTF Shin Go Pro R"/>
                <a:cs typeface="A-OTF Shin Go Pro R"/>
              </a:rPr>
              <a:t>）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駐日事務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所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駐日代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表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	高﨑</a:t>
            </a:r>
            <a:r>
              <a:rPr dirty="0" sz="1000" spc="45">
                <a:solidFill>
                  <a:srgbClr val="00456D"/>
                </a:solidFill>
                <a:latin typeface="A-OTF Shin Go Pro R"/>
                <a:cs typeface="A-OTF Shin Go Pro R"/>
              </a:rPr>
              <a:t> </a:t>
            </a:r>
            <a:r>
              <a:rPr dirty="0" sz="1000">
                <a:solidFill>
                  <a:srgbClr val="00456D"/>
                </a:solidFill>
                <a:latin typeface="A-OTF Shin Go Pro R"/>
                <a:cs typeface="A-OTF Shin Go Pro R"/>
              </a:rPr>
              <a:t>真</a:t>
            </a:r>
            <a:r>
              <a:rPr dirty="0" sz="1000" spc="-50">
                <a:solidFill>
                  <a:srgbClr val="00456D"/>
                </a:solidFill>
                <a:latin typeface="A-OTF Shin Go Pro R"/>
                <a:cs typeface="A-OTF Shin Go Pro R"/>
              </a:rPr>
              <a:t>一</a:t>
            </a:r>
            <a:endParaRPr sz="1000">
              <a:latin typeface="A-OTF Shin Go Pro R"/>
              <a:cs typeface="A-OTF Shin Go Pro R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2938007" y="10490533"/>
            <a:ext cx="5465445" cy="0"/>
          </a:xfrm>
          <a:custGeom>
            <a:avLst/>
            <a:gdLst/>
            <a:ahLst/>
            <a:cxnLst/>
            <a:rect l="l" t="t" r="r" b="b"/>
            <a:pathLst>
              <a:path w="5465445" h="0">
                <a:moveTo>
                  <a:pt x="0" y="0"/>
                </a:moveTo>
                <a:lnTo>
                  <a:pt x="5464911" y="0"/>
                </a:lnTo>
              </a:path>
            </a:pathLst>
          </a:custGeom>
          <a:ln w="9004">
            <a:solidFill>
              <a:srgbClr val="00456D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2938007" y="2039976"/>
            <a:ext cx="5485130" cy="516255"/>
            <a:chOff x="2938007" y="2039976"/>
            <a:chExt cx="5485130" cy="516255"/>
          </a:xfrm>
        </p:grpSpPr>
        <p:sp>
          <p:nvSpPr>
            <p:cNvPr id="10" name="object 10" descr=""/>
            <p:cNvSpPr/>
            <p:nvPr/>
          </p:nvSpPr>
          <p:spPr>
            <a:xfrm>
              <a:off x="2938007" y="2551461"/>
              <a:ext cx="5465445" cy="0"/>
            </a:xfrm>
            <a:custGeom>
              <a:avLst/>
              <a:gdLst/>
              <a:ahLst/>
              <a:cxnLst/>
              <a:rect l="l" t="t" r="r" b="b"/>
              <a:pathLst>
                <a:path w="5465445" h="0">
                  <a:moveTo>
                    <a:pt x="0" y="0"/>
                  </a:moveTo>
                  <a:lnTo>
                    <a:pt x="5464911" y="0"/>
                  </a:lnTo>
                </a:path>
              </a:pathLst>
            </a:custGeom>
            <a:ln w="9004">
              <a:solidFill>
                <a:srgbClr val="00456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78075" y="2039976"/>
              <a:ext cx="444996" cy="473646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2899624" y="10921821"/>
            <a:ext cx="4331335" cy="1809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000" spc="-270">
                <a:solidFill>
                  <a:srgbClr val="00456D"/>
                </a:solidFill>
                <a:latin typeface="A-OTF Gothic BBB Pro"/>
                <a:cs typeface="A-OTF Gothic BBB Pro"/>
              </a:rPr>
              <a:t>〒１６２</a:t>
            </a:r>
            <a:r>
              <a:rPr dirty="0" baseline="8333" sz="1500" spc="-405">
                <a:solidFill>
                  <a:srgbClr val="00456D"/>
                </a:solidFill>
                <a:latin typeface="A-OTF Gothic BBB Pro"/>
                <a:cs typeface="A-OTF Gothic BBB Pro"/>
              </a:rPr>
              <a:t>-</a:t>
            </a:r>
            <a:r>
              <a:rPr dirty="0" sz="1000" spc="-125">
                <a:solidFill>
                  <a:srgbClr val="00456D"/>
                </a:solidFill>
                <a:latin typeface="A-OTF Gothic BBB Pro"/>
                <a:cs typeface="A-OTF Gothic BBB Pro"/>
              </a:rPr>
              <a:t>０８２６  東京都新宿区市谷船河原町１１番地 飯田橋レインボービル５階</a:t>
            </a:r>
            <a:endParaRPr sz="1000">
              <a:latin typeface="A-OTF Gothic BBB Pro"/>
              <a:cs typeface="A-OTF Gothic BBB Pro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935262" y="11092881"/>
            <a:ext cx="4525010" cy="1809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000" spc="5">
                <a:solidFill>
                  <a:srgbClr val="00456D"/>
                </a:solidFill>
                <a:latin typeface="A-OTF Gothic BBB Pro"/>
                <a:cs typeface="A-OTF Gothic BBB Pro"/>
              </a:rPr>
              <a:t>TE</a:t>
            </a:r>
            <a:r>
              <a:rPr dirty="0" sz="1000" spc="-365">
                <a:solidFill>
                  <a:srgbClr val="00456D"/>
                </a:solidFill>
                <a:latin typeface="A-OTF Gothic BBB Pro"/>
                <a:cs typeface="A-OTF Gothic BBB Pro"/>
              </a:rPr>
              <a:t>L</a:t>
            </a:r>
            <a:r>
              <a:rPr dirty="0" sz="1000" spc="-250">
                <a:solidFill>
                  <a:srgbClr val="00456D"/>
                </a:solidFill>
                <a:latin typeface="A-OTF Gothic BBB Pro"/>
                <a:cs typeface="A-OTF Gothic BBB Pro"/>
              </a:rPr>
              <a:t>：</a:t>
            </a:r>
            <a:r>
              <a:rPr dirty="0" sz="1000" spc="5">
                <a:solidFill>
                  <a:srgbClr val="00456D"/>
                </a:solidFill>
                <a:latin typeface="A-OTF Gothic BBB Pro"/>
                <a:cs typeface="A-OTF Gothic BBB Pro"/>
              </a:rPr>
              <a:t>0</a:t>
            </a:r>
            <a:r>
              <a:rPr dirty="0" sz="1000" spc="-315">
                <a:solidFill>
                  <a:srgbClr val="00456D"/>
                </a:solidFill>
                <a:latin typeface="A-OTF Gothic BBB Pro"/>
                <a:cs typeface="A-OTF Gothic BBB Pro"/>
              </a:rPr>
              <a:t>3</a:t>
            </a:r>
            <a:r>
              <a:rPr dirty="0" sz="1000" spc="-295">
                <a:solidFill>
                  <a:srgbClr val="00456D"/>
                </a:solidFill>
                <a:latin typeface="A-OTF Gothic BBB Pro"/>
                <a:cs typeface="A-OTF Gothic BBB Pro"/>
              </a:rPr>
              <a:t>‐</a:t>
            </a:r>
            <a:r>
              <a:rPr dirty="0" sz="1000" spc="5">
                <a:solidFill>
                  <a:srgbClr val="00456D"/>
                </a:solidFill>
                <a:latin typeface="A-OTF Gothic BBB Pro"/>
                <a:cs typeface="A-OTF Gothic BBB Pro"/>
              </a:rPr>
              <a:t>628</a:t>
            </a:r>
            <a:r>
              <a:rPr dirty="0" sz="1000" spc="-295">
                <a:solidFill>
                  <a:srgbClr val="00456D"/>
                </a:solidFill>
                <a:latin typeface="A-OTF Gothic BBB Pro"/>
                <a:cs typeface="A-OTF Gothic BBB Pro"/>
              </a:rPr>
              <a:t>0</a:t>
            </a:r>
            <a:r>
              <a:rPr dirty="0" sz="1000" spc="-375">
                <a:solidFill>
                  <a:srgbClr val="00456D"/>
                </a:solidFill>
                <a:latin typeface="A-OTF Gothic BBB Pro"/>
                <a:cs typeface="A-OTF Gothic BBB Pro"/>
              </a:rPr>
              <a:t>‐</a:t>
            </a:r>
            <a:r>
              <a:rPr dirty="0" sz="1000" spc="5">
                <a:solidFill>
                  <a:srgbClr val="00456D"/>
                </a:solidFill>
                <a:latin typeface="A-OTF Gothic BBB Pro"/>
                <a:cs typeface="A-OTF Gothic BBB Pro"/>
              </a:rPr>
              <a:t>720</a:t>
            </a:r>
            <a:r>
              <a:rPr dirty="0" sz="1000" spc="-525">
                <a:solidFill>
                  <a:srgbClr val="00456D"/>
                </a:solidFill>
                <a:latin typeface="A-OTF Gothic BBB Pro"/>
                <a:cs typeface="A-OTF Gothic BBB Pro"/>
              </a:rPr>
              <a:t>0</a:t>
            </a:r>
            <a:r>
              <a:rPr dirty="0" sz="1000" spc="5">
                <a:solidFill>
                  <a:srgbClr val="00456D"/>
                </a:solidFill>
                <a:latin typeface="A-OTF Gothic BBB Pro"/>
                <a:cs typeface="A-OTF Gothic BBB Pro"/>
              </a:rPr>
              <a:t>（</a:t>
            </a:r>
            <a:r>
              <a:rPr dirty="0" sz="1000">
                <a:solidFill>
                  <a:srgbClr val="00456D"/>
                </a:solidFill>
                <a:latin typeface="A-OTF Gothic BBB Pro"/>
                <a:cs typeface="A-OTF Gothic BBB Pro"/>
              </a:rPr>
              <a:t>代表）</a:t>
            </a:r>
            <a:r>
              <a:rPr dirty="0" sz="1000" spc="165">
                <a:solidFill>
                  <a:srgbClr val="00456D"/>
                </a:solidFill>
                <a:latin typeface="A-OTF Gothic BBB Pro"/>
                <a:cs typeface="A-OTF Gothic BBB Pro"/>
              </a:rPr>
              <a:t> </a:t>
            </a:r>
            <a:r>
              <a:rPr dirty="0" sz="1000" spc="-95">
                <a:solidFill>
                  <a:srgbClr val="00456D"/>
                </a:solidFill>
                <a:latin typeface="A-OTF Gothic BBB Pro"/>
                <a:cs typeface="A-OTF Gothic BBB Pro"/>
              </a:rPr>
              <a:t>FAX：03‐3268‐8761</a:t>
            </a:r>
            <a:r>
              <a:rPr dirty="0" sz="1000" spc="434">
                <a:solidFill>
                  <a:srgbClr val="00456D"/>
                </a:solidFill>
                <a:latin typeface="A-OTF Gothic BBB Pro"/>
                <a:cs typeface="A-OTF Gothic BBB Pro"/>
              </a:rPr>
              <a:t> </a:t>
            </a:r>
            <a:r>
              <a:rPr dirty="0" sz="1000" spc="-10">
                <a:solidFill>
                  <a:srgbClr val="00456D"/>
                </a:solidFill>
                <a:latin typeface="A-OTF Gothic BBB Pro"/>
                <a:cs typeface="A-OTF Gothic BBB Pro"/>
              </a:rPr>
              <a:t>https:/</a:t>
            </a:r>
            <a:r>
              <a:rPr dirty="0" sz="1000" spc="-10">
                <a:solidFill>
                  <a:srgbClr val="00456D"/>
                </a:solidFill>
                <a:latin typeface="A-OTF Gothic BBB Pro"/>
                <a:cs typeface="A-OTF Gothic BBB Pro"/>
                <a:hlinkClick r:id="rId3"/>
              </a:rPr>
              <a:t>/www.japan.coop/</a:t>
            </a:r>
            <a:endParaRPr sz="1000">
              <a:latin typeface="A-OTF Gothic BBB Pro"/>
              <a:cs typeface="A-OTF Gothic BBB Pro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584624" y="10609882"/>
            <a:ext cx="4033520" cy="2908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9259" sz="1800" spc="37">
                <a:solidFill>
                  <a:srgbClr val="00456D"/>
                </a:solidFill>
                <a:latin typeface="A-OTF Shin Go Pro M"/>
                <a:cs typeface="A-OTF Shin Go Pro M"/>
              </a:rPr>
              <a:t>一般社団法人 </a:t>
            </a:r>
            <a:r>
              <a:rPr dirty="0" sz="1700" spc="-110">
                <a:solidFill>
                  <a:srgbClr val="00456D"/>
                </a:solidFill>
                <a:latin typeface="A-OTF Shin Go Pro M"/>
                <a:cs typeface="A-OTF Shin Go Pro M"/>
              </a:rPr>
              <a:t>日本協同組合連携機構</a:t>
            </a:r>
            <a:r>
              <a:rPr dirty="0" sz="1700" spc="-10">
                <a:solidFill>
                  <a:srgbClr val="00456D"/>
                </a:solidFill>
                <a:latin typeface="A-OTF Shin Go Pro M"/>
                <a:cs typeface="A-OTF Shin Go Pro M"/>
              </a:rPr>
              <a:t>（JCA）</a:t>
            </a:r>
            <a:endParaRPr sz="1700">
              <a:latin typeface="A-OTF Shin Go Pro M"/>
              <a:cs typeface="A-OTF Shin Go Pro M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952612" y="10642225"/>
            <a:ext cx="401169" cy="398129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69803" y="11363738"/>
            <a:ext cx="225120" cy="225132"/>
          </a:xfrm>
          <a:prstGeom prst="rect">
            <a:avLst/>
          </a:prstGeom>
        </p:spPr>
      </p:pic>
      <p:sp>
        <p:nvSpPr>
          <p:cNvPr id="17" name="object 17" descr=""/>
          <p:cNvSpPr txBox="1"/>
          <p:nvPr/>
        </p:nvSpPr>
        <p:spPr>
          <a:xfrm>
            <a:off x="2181597" y="11343289"/>
            <a:ext cx="197485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495" b="1">
                <a:solidFill>
                  <a:srgbClr val="231F20"/>
                </a:solidFill>
                <a:latin typeface="A-OTF Gothic MB101 Pro B"/>
                <a:cs typeface="A-OTF Gothic MB101 Pro B"/>
              </a:rPr>
              <a:t>11</a:t>
            </a:r>
            <a:endParaRPr sz="1500">
              <a:latin typeface="A-OTF Gothic MB101 Pro B"/>
              <a:cs typeface="A-OTF Gothic MB101 Pro B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920113" y="2033901"/>
            <a:ext cx="4964430" cy="47752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750" spc="-235" b="1">
                <a:solidFill>
                  <a:srgbClr val="00456D"/>
                </a:solidFill>
                <a:latin typeface="A-OTF Gothic MB101 Pro B"/>
                <a:cs typeface="A-OTF Gothic MB101 Pro B"/>
              </a:rPr>
              <a:t>2025</a:t>
            </a:r>
            <a:r>
              <a:rPr dirty="0" sz="1750" spc="-150" b="1">
                <a:solidFill>
                  <a:srgbClr val="00456D"/>
                </a:solidFill>
                <a:latin typeface="A-OTF Gothic MB101 Pro B"/>
                <a:cs typeface="A-OTF Gothic MB101 Pro B"/>
              </a:rPr>
              <a:t>国際協同組合年</a:t>
            </a:r>
            <a:r>
              <a:rPr dirty="0" sz="1750" spc="-130">
                <a:solidFill>
                  <a:srgbClr val="00456D"/>
                </a:solidFill>
                <a:latin typeface="A-OTF Gothic MB101 Pro R"/>
                <a:cs typeface="A-OTF Gothic MB101 Pro R"/>
              </a:rPr>
              <a:t>（</a:t>
            </a:r>
            <a:r>
              <a:rPr dirty="0" sz="1750" spc="-130" b="1">
                <a:solidFill>
                  <a:srgbClr val="00456D"/>
                </a:solidFill>
                <a:latin typeface="A-OTF Gothic MB101 Pro B"/>
                <a:cs typeface="A-OTF Gothic MB101 Pro B"/>
              </a:rPr>
              <a:t>I</a:t>
            </a:r>
            <a:r>
              <a:rPr dirty="0" sz="1750" spc="-204" b="1">
                <a:solidFill>
                  <a:srgbClr val="00456D"/>
                </a:solidFill>
                <a:latin typeface="A-OTF Gothic MB101 Pro B"/>
                <a:cs typeface="A-OTF Gothic MB101 Pro B"/>
              </a:rPr>
              <a:t>Y</a:t>
            </a:r>
            <a:r>
              <a:rPr dirty="0" sz="1750" spc="-130" b="1">
                <a:solidFill>
                  <a:srgbClr val="00456D"/>
                </a:solidFill>
                <a:latin typeface="A-OTF Gothic MB101 Pro B"/>
                <a:cs typeface="A-OTF Gothic MB101 Pro B"/>
              </a:rPr>
              <a:t>C</a:t>
            </a:r>
            <a:r>
              <a:rPr dirty="0" sz="1750" spc="-135" b="1">
                <a:solidFill>
                  <a:srgbClr val="00456D"/>
                </a:solidFill>
                <a:latin typeface="A-OTF Gothic MB101 Pro B"/>
                <a:cs typeface="A-OTF Gothic MB101 Pro B"/>
              </a:rPr>
              <a:t>2025</a:t>
            </a:r>
            <a:r>
              <a:rPr dirty="0" sz="1750" spc="-910">
                <a:solidFill>
                  <a:srgbClr val="00456D"/>
                </a:solidFill>
                <a:latin typeface="A-OTF Gothic MB101 Pro R"/>
                <a:cs typeface="A-OTF Gothic MB101 Pro R"/>
              </a:rPr>
              <a:t>）</a:t>
            </a:r>
            <a:r>
              <a:rPr dirty="0" sz="1750" spc="-40" b="1">
                <a:solidFill>
                  <a:srgbClr val="00456D"/>
                </a:solidFill>
                <a:latin typeface="A-OTF Gothic MB101 Pro B"/>
                <a:cs typeface="A-OTF Gothic MB101 Pro B"/>
              </a:rPr>
              <a:t>全国実行委員会</a:t>
            </a:r>
            <a:endParaRPr sz="1750">
              <a:latin typeface="A-OTF Gothic MB101 Pro B"/>
              <a:cs typeface="A-OTF Gothic MB101 Pro B"/>
            </a:endParaRPr>
          </a:p>
          <a:p>
            <a:pPr algn="r" marR="5080">
              <a:lnSpc>
                <a:spcPct val="100000"/>
              </a:lnSpc>
              <a:spcBef>
                <a:spcPts val="55"/>
              </a:spcBef>
            </a:pPr>
            <a:r>
              <a:rPr dirty="0" sz="1150" spc="-45" b="1">
                <a:solidFill>
                  <a:srgbClr val="00456D"/>
                </a:solidFill>
                <a:latin typeface="A-OTF Gothic MB101 Pro DB"/>
                <a:cs typeface="A-OTF Gothic MB101 Pro DB"/>
              </a:rPr>
              <a:t>（2024</a:t>
            </a:r>
            <a:r>
              <a:rPr dirty="0" sz="1150" spc="-50" b="1">
                <a:solidFill>
                  <a:srgbClr val="00456D"/>
                </a:solidFill>
                <a:latin typeface="A-OTF Gothic MB101 Pro DB"/>
                <a:cs typeface="A-OTF Gothic MB101 Pro DB"/>
              </a:rPr>
              <a:t>年</a:t>
            </a:r>
            <a:r>
              <a:rPr dirty="0" sz="1150" spc="-45" b="1">
                <a:solidFill>
                  <a:srgbClr val="00456D"/>
                </a:solidFill>
                <a:latin typeface="A-OTF Gothic MB101 Pro DB"/>
                <a:cs typeface="A-OTF Gothic MB101 Pro DB"/>
              </a:rPr>
              <a:t>7</a:t>
            </a:r>
            <a:r>
              <a:rPr dirty="0" sz="1150" spc="-50" b="1">
                <a:solidFill>
                  <a:srgbClr val="00456D"/>
                </a:solidFill>
                <a:latin typeface="A-OTF Gothic MB101 Pro DB"/>
                <a:cs typeface="A-OTF Gothic MB101 Pro DB"/>
              </a:rPr>
              <a:t>月発足）</a:t>
            </a:r>
            <a:endParaRPr sz="1150">
              <a:latin typeface="A-OTF Gothic MB101 Pro DB"/>
              <a:cs typeface="A-OTF Gothic MB101 Pro DB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7903132" y="11627376"/>
            <a:ext cx="690245" cy="1879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50" spc="-30">
                <a:solidFill>
                  <a:srgbClr val="006180"/>
                </a:solidFill>
                <a:latin typeface="A-OTF Gothic MB101 Pro M"/>
                <a:cs typeface="A-OTF Gothic MB101 Pro M"/>
              </a:rPr>
              <a:t>2024.8.1</a:t>
            </a:r>
            <a:endParaRPr sz="1050">
              <a:latin typeface="A-OTF Gothic MB101 Pro M"/>
              <a:cs typeface="A-OTF Gothic MB101 Pro M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960458" y="10661460"/>
            <a:ext cx="577215" cy="192405"/>
          </a:xfrm>
          <a:prstGeom prst="rect">
            <a:avLst/>
          </a:prstGeom>
          <a:solidFill>
            <a:srgbClr val="00456D"/>
          </a:solidFill>
        </p:spPr>
        <p:txBody>
          <a:bodyPr wrap="square" lIns="0" tIns="12065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95"/>
              </a:spcBef>
            </a:pPr>
            <a:r>
              <a:rPr dirty="0" sz="1100" spc="100">
                <a:solidFill>
                  <a:srgbClr val="FFFFFF"/>
                </a:solidFill>
                <a:latin typeface="A-OTF Shin Go Pro M"/>
                <a:cs typeface="A-OTF Shin Go Pro M"/>
              </a:rPr>
              <a:t>事務局</a:t>
            </a:r>
            <a:endParaRPr sz="1100">
              <a:latin typeface="A-OTF Shin Go Pro M"/>
              <a:cs typeface="A-OTF Shin Go Pro M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957766" y="2664067"/>
            <a:ext cx="812800" cy="172085"/>
          </a:xfrm>
          <a:prstGeom prst="rect">
            <a:avLst/>
          </a:prstGeom>
          <a:ln w="4445">
            <a:solidFill>
              <a:srgbClr val="00456D"/>
            </a:solidFill>
          </a:ln>
        </p:spPr>
        <p:txBody>
          <a:bodyPr wrap="square" lIns="0" tIns="8890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70"/>
              </a:spcBef>
            </a:pPr>
            <a:r>
              <a:rPr dirty="0" sz="1000" spc="-170">
                <a:solidFill>
                  <a:srgbClr val="00456D"/>
                </a:solidFill>
                <a:latin typeface="A-OTF Shin Go Pro M"/>
                <a:cs typeface="A-OTF Shin Go Pro M"/>
              </a:rPr>
              <a:t>委員</a:t>
            </a:r>
            <a:r>
              <a:rPr dirty="0" baseline="7407" sz="1125" spc="82">
                <a:solidFill>
                  <a:srgbClr val="00456D"/>
                </a:solidFill>
                <a:latin typeface="A-OTF Shin Go Pro M"/>
                <a:cs typeface="A-OTF Shin Go Pro M"/>
              </a:rPr>
              <a:t>（敬称略</a:t>
            </a:r>
            <a:r>
              <a:rPr dirty="0" baseline="7407" sz="1125" spc="7">
                <a:solidFill>
                  <a:srgbClr val="00456D"/>
                </a:solidFill>
                <a:latin typeface="A-OTF Shin Go Pro M"/>
                <a:cs typeface="A-OTF Shin Go Pro M"/>
              </a:rPr>
              <a:t>）</a:t>
            </a:r>
            <a:endParaRPr baseline="7407" sz="1125">
              <a:latin typeface="A-OTF Shin Go Pro M"/>
              <a:cs typeface="A-OTF Shin Go Pro M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953296" y="9184806"/>
            <a:ext cx="812800" cy="172085"/>
          </a:xfrm>
          <a:prstGeom prst="rect">
            <a:avLst/>
          </a:prstGeom>
          <a:ln w="4445">
            <a:solidFill>
              <a:srgbClr val="00456D"/>
            </a:solidFill>
          </a:ln>
        </p:spPr>
        <p:txBody>
          <a:bodyPr wrap="square" lIns="0" tIns="8255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65"/>
              </a:spcBef>
            </a:pPr>
            <a:r>
              <a:rPr dirty="0" sz="1000" spc="-170">
                <a:solidFill>
                  <a:srgbClr val="00456D"/>
                </a:solidFill>
                <a:latin typeface="A-OTF Shin Go Pro M"/>
                <a:cs typeface="A-OTF Shin Go Pro M"/>
              </a:rPr>
              <a:t>監事</a:t>
            </a:r>
            <a:r>
              <a:rPr dirty="0" baseline="7407" sz="1125" spc="82">
                <a:solidFill>
                  <a:srgbClr val="00456D"/>
                </a:solidFill>
                <a:latin typeface="A-OTF Shin Go Pro M"/>
                <a:cs typeface="A-OTF Shin Go Pro M"/>
              </a:rPr>
              <a:t>（敬称略</a:t>
            </a:r>
            <a:r>
              <a:rPr dirty="0" baseline="7407" sz="1125" spc="7">
                <a:solidFill>
                  <a:srgbClr val="00456D"/>
                </a:solidFill>
                <a:latin typeface="A-OTF Shin Go Pro M"/>
                <a:cs typeface="A-OTF Shin Go Pro M"/>
              </a:rPr>
              <a:t>）</a:t>
            </a:r>
            <a:endParaRPr baseline="7407" sz="1125">
              <a:latin typeface="A-OTF Shin Go Pro M"/>
              <a:cs typeface="A-OTF Shin Go Pro M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2953296" y="9818294"/>
            <a:ext cx="1069975" cy="172085"/>
          </a:xfrm>
          <a:prstGeom prst="rect">
            <a:avLst/>
          </a:prstGeom>
          <a:ln w="4445">
            <a:solidFill>
              <a:srgbClr val="00456D"/>
            </a:solidFill>
          </a:ln>
        </p:spPr>
        <p:txBody>
          <a:bodyPr wrap="square" lIns="0" tIns="8255" rIns="0" bIns="0" rtlCol="0" vert="horz">
            <a:spAutoFit/>
          </a:bodyPr>
          <a:lstStyle/>
          <a:p>
            <a:pPr marL="67310">
              <a:lnSpc>
                <a:spcPct val="100000"/>
              </a:lnSpc>
              <a:spcBef>
                <a:spcPts val="65"/>
              </a:spcBef>
            </a:pPr>
            <a:r>
              <a:rPr dirty="0" sz="1000" spc="-85">
                <a:solidFill>
                  <a:srgbClr val="00456D"/>
                </a:solidFill>
                <a:latin typeface="A-OTF Shin Go Pro M"/>
                <a:cs typeface="A-OTF Shin Go Pro M"/>
              </a:rPr>
              <a:t>賛助会員</a:t>
            </a:r>
            <a:r>
              <a:rPr dirty="0" baseline="7407" sz="1125" spc="82">
                <a:solidFill>
                  <a:srgbClr val="00456D"/>
                </a:solidFill>
                <a:latin typeface="A-OTF Shin Go Pro M"/>
                <a:cs typeface="A-OTF Shin Go Pro M"/>
              </a:rPr>
              <a:t>（敬称略</a:t>
            </a:r>
            <a:r>
              <a:rPr dirty="0" baseline="7407" sz="1125" spc="7">
                <a:solidFill>
                  <a:srgbClr val="00456D"/>
                </a:solidFill>
                <a:latin typeface="A-OTF Shin Go Pro M"/>
                <a:cs typeface="A-OTF Shin Go Pro M"/>
              </a:rPr>
              <a:t>）</a:t>
            </a:r>
            <a:endParaRPr baseline="7407" sz="1125">
              <a:latin typeface="A-OTF Shin Go Pro M"/>
              <a:cs typeface="A-OTF Shin Go Pro 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456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IYC2025パンフレット表1-4new</dc:title>
  <dcterms:created xsi:type="dcterms:W3CDTF">2024-07-26T04:22:56Z</dcterms:created>
  <dcterms:modified xsi:type="dcterms:W3CDTF">2024-07-26T04:22:56Z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2024-07-26T00:00:00Z</vt:filetime>
  </property>
  <property fmtid="{D5CDD505-2E9C-101B-9397-08002B2CF9AE}" pid="3" name="Creator">
    <vt:lpwstr>Adobe Illustrator 28.6 (Macintosh)</vt:lpwstr>
  </property>
  <property fmtid="{D5CDD505-2E9C-101B-9397-08002B2CF9AE}" pid="4" name="LastSaved">
    <vt:filetime>2024-07-26T00:00:00Z</vt:filetime>
  </property>
  <property fmtid="{D5CDD505-2E9C-101B-9397-08002B2CF9AE}" pid="5" name="Producer">
    <vt:lpwstr>Adobe PDF library 17.00</vt:lpwstr>
  </property>
</Properties>
</file>