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8542000" cy="13106400"/>
  <p:notesSz cx="18542000" cy="13106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90650" y="4062984"/>
            <a:ext cx="15760700" cy="2752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81300" y="7339584"/>
            <a:ext cx="12979400" cy="3276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927100" y="3014472"/>
            <a:ext cx="8065770" cy="86502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549130" y="3014472"/>
            <a:ext cx="8065770" cy="86502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375878" y="11947296"/>
            <a:ext cx="324485" cy="432434"/>
          </a:xfrm>
          <a:custGeom>
            <a:avLst/>
            <a:gdLst/>
            <a:ahLst/>
            <a:cxnLst/>
            <a:rect l="l" t="t" r="r" b="b"/>
            <a:pathLst>
              <a:path w="324485" h="432434">
                <a:moveTo>
                  <a:pt x="0" y="0"/>
                </a:moveTo>
                <a:lnTo>
                  <a:pt x="324002" y="0"/>
                </a:lnTo>
                <a:lnTo>
                  <a:pt x="324002" y="432003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1375873" y="12055291"/>
            <a:ext cx="432434" cy="324485"/>
          </a:xfrm>
          <a:custGeom>
            <a:avLst/>
            <a:gdLst/>
            <a:ahLst/>
            <a:cxnLst/>
            <a:rect l="l" t="t" r="r" b="b"/>
            <a:pathLst>
              <a:path w="432435" h="324484">
                <a:moveTo>
                  <a:pt x="432003" y="324002"/>
                </a:moveTo>
                <a:lnTo>
                  <a:pt x="432003" y="0"/>
                </a:ln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1375878" y="823288"/>
            <a:ext cx="324485" cy="432434"/>
          </a:xfrm>
          <a:custGeom>
            <a:avLst/>
            <a:gdLst/>
            <a:ahLst/>
            <a:cxnLst/>
            <a:rect l="l" t="t" r="r" b="b"/>
            <a:pathLst>
              <a:path w="324485" h="432434">
                <a:moveTo>
                  <a:pt x="0" y="432003"/>
                </a:moveTo>
                <a:lnTo>
                  <a:pt x="324002" y="432003"/>
                </a:lnTo>
                <a:lnTo>
                  <a:pt x="324002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1375873" y="823293"/>
            <a:ext cx="432434" cy="324485"/>
          </a:xfrm>
          <a:custGeom>
            <a:avLst/>
            <a:gdLst/>
            <a:ahLst/>
            <a:cxnLst/>
            <a:rect l="l" t="t" r="r" b="b"/>
            <a:pathLst>
              <a:path w="432435" h="324484">
                <a:moveTo>
                  <a:pt x="432003" y="0"/>
                </a:moveTo>
                <a:lnTo>
                  <a:pt x="432003" y="324002"/>
                </a:lnTo>
                <a:lnTo>
                  <a:pt x="0" y="324002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7035867" y="823288"/>
            <a:ext cx="324485" cy="432434"/>
          </a:xfrm>
          <a:custGeom>
            <a:avLst/>
            <a:gdLst/>
            <a:ahLst/>
            <a:cxnLst/>
            <a:rect l="l" t="t" r="r" b="b"/>
            <a:pathLst>
              <a:path w="324484" h="432434">
                <a:moveTo>
                  <a:pt x="324002" y="432003"/>
                </a:moveTo>
                <a:lnTo>
                  <a:pt x="0" y="432003"/>
                </a:ln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16927871" y="823293"/>
            <a:ext cx="432434" cy="324485"/>
          </a:xfrm>
          <a:custGeom>
            <a:avLst/>
            <a:gdLst/>
            <a:ahLst/>
            <a:cxnLst/>
            <a:rect l="l" t="t" r="r" b="b"/>
            <a:pathLst>
              <a:path w="432434" h="324484">
                <a:moveTo>
                  <a:pt x="0" y="0"/>
                </a:moveTo>
                <a:lnTo>
                  <a:pt x="0" y="324002"/>
                </a:lnTo>
                <a:lnTo>
                  <a:pt x="432003" y="324002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17035867" y="11947296"/>
            <a:ext cx="324485" cy="432434"/>
          </a:xfrm>
          <a:custGeom>
            <a:avLst/>
            <a:gdLst/>
            <a:ahLst/>
            <a:cxnLst/>
            <a:rect l="l" t="t" r="r" b="b"/>
            <a:pathLst>
              <a:path w="324484" h="432434">
                <a:moveTo>
                  <a:pt x="324002" y="0"/>
                </a:moveTo>
                <a:lnTo>
                  <a:pt x="0" y="0"/>
                </a:lnTo>
                <a:lnTo>
                  <a:pt x="0" y="432003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16927871" y="12055291"/>
            <a:ext cx="432434" cy="324485"/>
          </a:xfrm>
          <a:custGeom>
            <a:avLst/>
            <a:gdLst/>
            <a:ahLst/>
            <a:cxnLst/>
            <a:rect l="l" t="t" r="r" b="b"/>
            <a:pathLst>
              <a:path w="432434" h="324484">
                <a:moveTo>
                  <a:pt x="0" y="324002"/>
                </a:moveTo>
                <a:lnTo>
                  <a:pt x="0" y="0"/>
                </a:lnTo>
                <a:lnTo>
                  <a:pt x="432003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1350676" y="6601290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 h="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1579276" y="6144090"/>
            <a:ext cx="0" cy="914400"/>
          </a:xfrm>
          <a:custGeom>
            <a:avLst/>
            <a:gdLst/>
            <a:ahLst/>
            <a:cxnLst/>
            <a:rect l="l" t="t" r="r" b="b"/>
            <a:pathLst>
              <a:path w="0" h="914400">
                <a:moveTo>
                  <a:pt x="0" y="0"/>
                </a:moveTo>
                <a:lnTo>
                  <a:pt x="0" y="91440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17080272" y="6601290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 h="0">
                <a:moveTo>
                  <a:pt x="304800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17156472" y="6144090"/>
            <a:ext cx="0" cy="914400"/>
          </a:xfrm>
          <a:custGeom>
            <a:avLst/>
            <a:gdLst/>
            <a:ahLst/>
            <a:cxnLst/>
            <a:rect l="l" t="t" r="r" b="b"/>
            <a:pathLst>
              <a:path w="0" h="914400">
                <a:moveTo>
                  <a:pt x="0" y="91440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8910674" y="1026691"/>
            <a:ext cx="914400" cy="0"/>
          </a:xfrm>
          <a:custGeom>
            <a:avLst/>
            <a:gdLst/>
            <a:ahLst/>
            <a:cxnLst/>
            <a:rect l="l" t="t" r="r" b="b"/>
            <a:pathLst>
              <a:path w="914400" h="0">
                <a:moveTo>
                  <a:pt x="0" y="0"/>
                </a:moveTo>
                <a:lnTo>
                  <a:pt x="91440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9367874" y="798091"/>
            <a:ext cx="0" cy="304800"/>
          </a:xfrm>
          <a:custGeom>
            <a:avLst/>
            <a:gdLst/>
            <a:ahLst/>
            <a:cxnLst/>
            <a:rect l="l" t="t" r="r" b="b"/>
            <a:pathLst>
              <a:path w="0" h="304800">
                <a:moveTo>
                  <a:pt x="0" y="0"/>
                </a:moveTo>
                <a:lnTo>
                  <a:pt x="0" y="30480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8910674" y="12175895"/>
            <a:ext cx="914400" cy="0"/>
          </a:xfrm>
          <a:custGeom>
            <a:avLst/>
            <a:gdLst/>
            <a:ahLst/>
            <a:cxnLst/>
            <a:rect l="l" t="t" r="r" b="b"/>
            <a:pathLst>
              <a:path w="914400" h="0">
                <a:moveTo>
                  <a:pt x="914400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9367874" y="12099695"/>
            <a:ext cx="0" cy="304800"/>
          </a:xfrm>
          <a:custGeom>
            <a:avLst/>
            <a:gdLst/>
            <a:ahLst/>
            <a:cxnLst/>
            <a:rect l="l" t="t" r="r" b="b"/>
            <a:pathLst>
              <a:path w="0" h="304800">
                <a:moveTo>
                  <a:pt x="0" y="304799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32" name="bg object 3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171183" y="11365671"/>
            <a:ext cx="225120" cy="22513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27100" y="524256"/>
            <a:ext cx="16687800" cy="20970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27100" y="3014472"/>
            <a:ext cx="16687800" cy="86502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304280" y="12188952"/>
            <a:ext cx="5933440" cy="655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27100" y="12188952"/>
            <a:ext cx="4264660" cy="655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3350241" y="12188952"/>
            <a:ext cx="4264660" cy="655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205379" y="11345211"/>
            <a:ext cx="158750" cy="25971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500" spc="-50" b="1">
                <a:solidFill>
                  <a:srgbClr val="231F20"/>
                </a:solidFill>
                <a:latin typeface="A-OTF Gothic MB101 Pro B"/>
                <a:cs typeface="A-OTF Gothic MB101 Pro B"/>
              </a:rPr>
              <a:t>9</a:t>
            </a:r>
            <a:endParaRPr sz="1500">
              <a:latin typeface="A-OTF Gothic MB101 Pro B"/>
              <a:cs typeface="A-OTF Gothic MB101 Pro B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636343" y="1614937"/>
            <a:ext cx="6930406" cy="9990277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16345179" y="11342805"/>
            <a:ext cx="203200" cy="25971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500" spc="-475" b="1">
                <a:solidFill>
                  <a:srgbClr val="231F20"/>
                </a:solidFill>
                <a:latin typeface="A-OTF Gothic MB101 Pro B"/>
                <a:cs typeface="A-OTF Gothic MB101 Pro B"/>
              </a:rPr>
              <a:t>10</a:t>
            </a:r>
            <a:endParaRPr sz="1500">
              <a:latin typeface="A-OTF Gothic MB101 Pro B"/>
              <a:cs typeface="A-OTF Gothic MB101 Pro B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868559" y="6082363"/>
            <a:ext cx="5908675" cy="179197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715770">
              <a:lnSpc>
                <a:spcPts val="2460"/>
              </a:lnSpc>
              <a:spcBef>
                <a:spcPts val="125"/>
              </a:spcBef>
            </a:pPr>
            <a:r>
              <a:rPr dirty="0" sz="2100" spc="-70" b="1">
                <a:solidFill>
                  <a:srgbClr val="008977"/>
                </a:solidFill>
                <a:latin typeface="A-OTF Gothic MB101 Pro B"/>
                <a:cs typeface="A-OTF Gothic MB101 Pro B"/>
              </a:rPr>
              <a:t>万が一を助け合う共済の協同組合</a:t>
            </a:r>
            <a:endParaRPr sz="2100">
              <a:latin typeface="A-OTF Gothic MB101 Pro B"/>
              <a:cs typeface="A-OTF Gothic MB101 Pro B"/>
            </a:endParaRPr>
          </a:p>
          <a:p>
            <a:pPr marL="1611630">
              <a:lnSpc>
                <a:spcPts val="2160"/>
              </a:lnSpc>
            </a:pPr>
            <a:r>
              <a:rPr dirty="0" sz="1850" spc="-75" b="1">
                <a:solidFill>
                  <a:srgbClr val="008977"/>
                </a:solidFill>
                <a:latin typeface="A-OTF Gothic MB101 Pro B"/>
                <a:cs typeface="A-OTF Gothic MB101 Pro B"/>
              </a:rPr>
              <a:t>（</a:t>
            </a:r>
            <a:r>
              <a:rPr dirty="0" sz="1850" spc="-235" b="1">
                <a:solidFill>
                  <a:srgbClr val="008977"/>
                </a:solidFill>
                <a:latin typeface="A-OTF Gothic MB101 Pro B"/>
                <a:cs typeface="A-OTF Gothic MB101 Pro B"/>
              </a:rPr>
              <a:t>農協、生協、漁協、中小企業組合など</a:t>
            </a:r>
            <a:r>
              <a:rPr dirty="0" sz="1850" spc="-50" b="1">
                <a:solidFill>
                  <a:srgbClr val="008977"/>
                </a:solidFill>
                <a:latin typeface="A-OTF Gothic MB101 Pro B"/>
                <a:cs typeface="A-OTF Gothic MB101 Pro B"/>
              </a:rPr>
              <a:t>）</a:t>
            </a:r>
            <a:endParaRPr sz="1850">
              <a:latin typeface="A-OTF Gothic MB101 Pro B"/>
              <a:cs typeface="A-OTF Gothic MB101 Pro B"/>
            </a:endParaRPr>
          </a:p>
          <a:p>
            <a:pPr algn="just" marL="12700" marR="5080" indent="158750">
              <a:lnSpc>
                <a:spcPct val="128800"/>
              </a:lnSpc>
              <a:spcBef>
                <a:spcPts val="755"/>
              </a:spcBef>
            </a:pPr>
            <a:r>
              <a:rPr dirty="0" sz="1100" spc="-130" b="1">
                <a:solidFill>
                  <a:srgbClr val="008977"/>
                </a:solidFill>
                <a:latin typeface="Kozuka Gothic Pr6N B"/>
                <a:cs typeface="Kozuka Gothic Pr6N B"/>
              </a:rPr>
              <a:t>共済とは、わたしたちの生活を脅かすさまざまな危険</a:t>
            </a:r>
            <a:r>
              <a:rPr dirty="0" sz="1100" spc="-10" b="1">
                <a:solidFill>
                  <a:srgbClr val="008977"/>
                </a:solidFill>
                <a:latin typeface="Kozuka Gothic Pr6N B"/>
                <a:cs typeface="Kozuka Gothic Pr6N B"/>
              </a:rPr>
              <a:t>（</a:t>
            </a:r>
            <a:r>
              <a:rPr dirty="0" sz="1100" spc="-65" b="1">
                <a:solidFill>
                  <a:srgbClr val="008977"/>
                </a:solidFill>
                <a:latin typeface="Kozuka Gothic Pr6N B"/>
                <a:cs typeface="Kozuka Gothic Pr6N B"/>
              </a:rPr>
              <a:t>生命の危険や住宅災害、交通事故など</a:t>
            </a:r>
            <a:r>
              <a:rPr dirty="0" sz="1100" spc="-555" b="1">
                <a:solidFill>
                  <a:srgbClr val="008977"/>
                </a:solidFill>
                <a:latin typeface="Kozuka Gothic Pr6N B"/>
                <a:cs typeface="Kozuka Gothic Pr6N B"/>
              </a:rPr>
              <a:t>）</a:t>
            </a:r>
            <a:r>
              <a:rPr dirty="0" sz="1100" spc="-50" b="1">
                <a:solidFill>
                  <a:srgbClr val="008977"/>
                </a:solidFill>
                <a:latin typeface="Kozuka Gothic Pr6N B"/>
                <a:cs typeface="Kozuka Gothic Pr6N B"/>
              </a:rPr>
              <a:t>に</a:t>
            </a:r>
            <a:r>
              <a:rPr dirty="0" sz="1100" spc="-145" b="1">
                <a:solidFill>
                  <a:srgbClr val="008977"/>
                </a:solidFill>
                <a:latin typeface="Kozuka Gothic Pr6N B"/>
                <a:cs typeface="Kozuka Gothic Pr6N B"/>
              </a:rPr>
              <a:t>対し、組合員どうしで助け合う相互扶助を具現化した保障事業です。組合員があらかじめ一定の掛金</a:t>
            </a:r>
            <a:r>
              <a:rPr dirty="0" sz="1100" spc="-135" b="1">
                <a:solidFill>
                  <a:srgbClr val="008977"/>
                </a:solidFill>
                <a:latin typeface="Kozuka Gothic Pr6N B"/>
                <a:cs typeface="Kozuka Gothic Pr6N B"/>
              </a:rPr>
              <a:t>を拠出して、協同の財産を準備し、死亡や災害など不測の事故が生じた場合に、組合員や遺族に生</a:t>
            </a:r>
            <a:r>
              <a:rPr dirty="0" sz="1100" spc="-150" b="1">
                <a:solidFill>
                  <a:srgbClr val="008977"/>
                </a:solidFill>
                <a:latin typeface="Kozuka Gothic Pr6N B"/>
                <a:cs typeface="Kozuka Gothic Pr6N B"/>
              </a:rPr>
              <a:t>じる経済的な損失を補い、生活上の安定を図るため、そこから共済金を支払います。つまり、組合員</a:t>
            </a:r>
            <a:r>
              <a:rPr dirty="0" sz="1100" spc="-105" b="1">
                <a:solidFill>
                  <a:srgbClr val="008977"/>
                </a:solidFill>
                <a:latin typeface="Kozuka Gothic Pr6N B"/>
                <a:cs typeface="Kozuka Gothic Pr6N B"/>
              </a:rPr>
              <a:t>の誰かが困ったときに、ほかの組合員全体が助ける仕組みです。</a:t>
            </a:r>
            <a:endParaRPr sz="1100">
              <a:latin typeface="Kozuka Gothic Pr6N B"/>
              <a:cs typeface="Kozuka Gothic Pr6N B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9841258" y="8954262"/>
            <a:ext cx="5956935" cy="199390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760220">
              <a:lnSpc>
                <a:spcPts val="2460"/>
              </a:lnSpc>
              <a:spcBef>
                <a:spcPts val="125"/>
              </a:spcBef>
            </a:pPr>
            <a:r>
              <a:rPr dirty="0" sz="2100" spc="-25" b="1">
                <a:solidFill>
                  <a:srgbClr val="008977"/>
                </a:solidFill>
                <a:latin typeface="A-OTF Gothic MB101 Pro B"/>
                <a:cs typeface="A-OTF Gothic MB101 Pro B"/>
              </a:rPr>
              <a:t>中小企業の協同組合</a:t>
            </a:r>
            <a:endParaRPr sz="2100">
              <a:latin typeface="A-OTF Gothic MB101 Pro B"/>
              <a:cs typeface="A-OTF Gothic MB101 Pro B"/>
            </a:endParaRPr>
          </a:p>
          <a:p>
            <a:pPr marL="1656080">
              <a:lnSpc>
                <a:spcPts val="2160"/>
              </a:lnSpc>
            </a:pPr>
            <a:r>
              <a:rPr dirty="0" sz="1850" spc="-75" b="1">
                <a:solidFill>
                  <a:srgbClr val="008977"/>
                </a:solidFill>
                <a:latin typeface="A-OTF Gothic MB101 Pro B"/>
                <a:cs typeface="A-OTF Gothic MB101 Pro B"/>
              </a:rPr>
              <a:t>（</a:t>
            </a:r>
            <a:r>
              <a:rPr dirty="0" sz="1850" spc="-160" b="1">
                <a:solidFill>
                  <a:srgbClr val="008977"/>
                </a:solidFill>
                <a:latin typeface="A-OTF Gothic MB101 Pro B"/>
                <a:cs typeface="A-OTF Gothic MB101 Pro B"/>
              </a:rPr>
              <a:t>事業協同組合、企業組合など</a:t>
            </a:r>
            <a:r>
              <a:rPr dirty="0" sz="1850" spc="-50" b="1">
                <a:solidFill>
                  <a:srgbClr val="008977"/>
                </a:solidFill>
                <a:latin typeface="A-OTF Gothic MB101 Pro B"/>
                <a:cs typeface="A-OTF Gothic MB101 Pro B"/>
              </a:rPr>
              <a:t>）</a:t>
            </a:r>
            <a:endParaRPr sz="1850">
              <a:latin typeface="A-OTF Gothic MB101 Pro B"/>
              <a:cs typeface="A-OTF Gothic MB101 Pro B"/>
            </a:endParaRPr>
          </a:p>
          <a:p>
            <a:pPr algn="just" marL="12700" marR="5080" indent="150495">
              <a:lnSpc>
                <a:spcPct val="128800"/>
              </a:lnSpc>
              <a:spcBef>
                <a:spcPts val="645"/>
              </a:spcBef>
            </a:pPr>
            <a:r>
              <a:rPr dirty="0" sz="1100" spc="-110" b="1">
                <a:solidFill>
                  <a:srgbClr val="008977"/>
                </a:solidFill>
                <a:latin typeface="Kozuka Gothic Pr6N B"/>
                <a:cs typeface="Kozuka Gothic Pr6N B"/>
              </a:rPr>
              <a:t>経営資源の限られた中小企業は個々の企業努力だけでは、経営の近代化・合理化など、さまざま</a:t>
            </a:r>
            <a:r>
              <a:rPr dirty="0" sz="1100" spc="-140" b="1">
                <a:solidFill>
                  <a:srgbClr val="008977"/>
                </a:solidFill>
                <a:latin typeface="Kozuka Gothic Pr6N B"/>
                <a:cs typeface="Kozuka Gothic Pr6N B"/>
              </a:rPr>
              <a:t>な課題を解決することは困難です。そこで、中小企業組合制度の活用によって企業同士が連携し、そ</a:t>
            </a:r>
            <a:r>
              <a:rPr dirty="0" sz="1100" spc="-145" b="1">
                <a:solidFill>
                  <a:srgbClr val="008977"/>
                </a:solidFill>
                <a:latin typeface="Kozuka Gothic Pr6N B"/>
                <a:cs typeface="Kozuka Gothic Pr6N B"/>
              </a:rPr>
              <a:t>れぞれが保有するノウハウや経営資源を補完し合い、共同購入、共同受注、共同生産、共同販売、販</a:t>
            </a:r>
            <a:r>
              <a:rPr dirty="0" sz="1100" spc="-140" b="1">
                <a:solidFill>
                  <a:srgbClr val="008977"/>
                </a:solidFill>
                <a:latin typeface="Kozuka Gothic Pr6N B"/>
                <a:cs typeface="Kozuka Gothic Pr6N B"/>
              </a:rPr>
              <a:t>路開拓、新技術の開発、人材育成、福利厚生等、さまざまな取り組みを通じて経営基盤の強化を図っています。代表的な中小企業組合としては、中小企業を組合員とする事業協同組合、個人を組合員と</a:t>
            </a:r>
            <a:r>
              <a:rPr dirty="0" sz="1100" spc="-105" b="1">
                <a:solidFill>
                  <a:srgbClr val="008977"/>
                </a:solidFill>
                <a:latin typeface="Kozuka Gothic Pr6N B"/>
                <a:cs typeface="Kozuka Gothic Pr6N B"/>
              </a:rPr>
              <a:t>する企業組合などがあります。</a:t>
            </a:r>
            <a:endParaRPr sz="1100">
              <a:latin typeface="Kozuka Gothic Pr6N B"/>
              <a:cs typeface="Kozuka Gothic Pr6N B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9841144" y="2787693"/>
            <a:ext cx="6156960" cy="226568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algn="ctr" marR="572770">
              <a:lnSpc>
                <a:spcPts val="2460"/>
              </a:lnSpc>
              <a:spcBef>
                <a:spcPts val="125"/>
              </a:spcBef>
            </a:pPr>
            <a:r>
              <a:rPr dirty="0" sz="2100" spc="-25" b="1">
                <a:solidFill>
                  <a:srgbClr val="008977"/>
                </a:solidFill>
                <a:latin typeface="A-OTF Gothic MB101 Pro B"/>
                <a:cs typeface="A-OTF Gothic MB101 Pro B"/>
              </a:rPr>
              <a:t>協同組織金融機関</a:t>
            </a:r>
            <a:endParaRPr sz="2100">
              <a:latin typeface="A-OTF Gothic MB101 Pro B"/>
              <a:cs typeface="A-OTF Gothic MB101 Pro B"/>
            </a:endParaRPr>
          </a:p>
          <a:p>
            <a:pPr algn="ctr" marL="1483995">
              <a:lnSpc>
                <a:spcPts val="2160"/>
              </a:lnSpc>
            </a:pPr>
            <a:r>
              <a:rPr dirty="0" sz="1850" spc="-75" b="1">
                <a:solidFill>
                  <a:srgbClr val="008977"/>
                </a:solidFill>
                <a:latin typeface="A-OTF Gothic MB101 Pro B"/>
                <a:cs typeface="A-OTF Gothic MB101 Pro B"/>
              </a:rPr>
              <a:t>（</a:t>
            </a:r>
            <a:r>
              <a:rPr dirty="0" sz="1850" spc="-250" b="1">
                <a:solidFill>
                  <a:srgbClr val="008977"/>
                </a:solidFill>
                <a:latin typeface="A-OTF Gothic MB101 Pro B"/>
                <a:cs typeface="A-OTF Gothic MB101 Pro B"/>
              </a:rPr>
              <a:t>信用組合、信用金庫、労働金庫、農協、漁協</a:t>
            </a:r>
            <a:r>
              <a:rPr dirty="0" sz="1850" spc="-50" b="1">
                <a:solidFill>
                  <a:srgbClr val="008977"/>
                </a:solidFill>
                <a:latin typeface="A-OTF Gothic MB101 Pro B"/>
                <a:cs typeface="A-OTF Gothic MB101 Pro B"/>
              </a:rPr>
              <a:t>）</a:t>
            </a:r>
            <a:endParaRPr sz="1850">
              <a:latin typeface="A-OTF Gothic MB101 Pro B"/>
              <a:cs typeface="A-OTF Gothic MB101 Pro B"/>
            </a:endParaRPr>
          </a:p>
          <a:p>
            <a:pPr marL="20955" marR="96520" indent="154940">
              <a:lnSpc>
                <a:spcPct val="128800"/>
              </a:lnSpc>
              <a:spcBef>
                <a:spcPts val="1085"/>
              </a:spcBef>
            </a:pPr>
            <a:r>
              <a:rPr dirty="0" sz="1100" spc="-60" b="1">
                <a:solidFill>
                  <a:srgbClr val="008977"/>
                </a:solidFill>
                <a:latin typeface="Kozuka Gothic Pr6N B"/>
                <a:cs typeface="Kozuka Gothic Pr6N B"/>
              </a:rPr>
              <a:t>協同組織金融機関とは、出資者でもある組合員</a:t>
            </a:r>
            <a:r>
              <a:rPr dirty="0" sz="1100" spc="25" b="1">
                <a:solidFill>
                  <a:srgbClr val="008977"/>
                </a:solidFill>
                <a:latin typeface="Kozuka Gothic Pr6N B"/>
                <a:cs typeface="Kozuka Gothic Pr6N B"/>
              </a:rPr>
              <a:t>（</a:t>
            </a:r>
            <a:r>
              <a:rPr dirty="0" sz="1100" spc="15" b="1">
                <a:solidFill>
                  <a:srgbClr val="008977"/>
                </a:solidFill>
                <a:latin typeface="Kozuka Gothic Pr6N B"/>
                <a:cs typeface="Kozuka Gothic Pr6N B"/>
              </a:rPr>
              <a:t>会員</a:t>
            </a:r>
            <a:r>
              <a:rPr dirty="0" sz="1100" spc="-495" b="1">
                <a:solidFill>
                  <a:srgbClr val="008977"/>
                </a:solidFill>
                <a:latin typeface="Kozuka Gothic Pr6N B"/>
                <a:cs typeface="Kozuka Gothic Pr6N B"/>
              </a:rPr>
              <a:t>）</a:t>
            </a:r>
            <a:r>
              <a:rPr dirty="0" sz="1100" spc="-55" b="1">
                <a:solidFill>
                  <a:srgbClr val="008977"/>
                </a:solidFill>
                <a:latin typeface="Kozuka Gothic Pr6N B"/>
                <a:cs typeface="Kozuka Gothic Pr6N B"/>
              </a:rPr>
              <a:t>が預貯金しあい、集まったお金を必要な</a:t>
            </a:r>
            <a:r>
              <a:rPr dirty="0" sz="1100" spc="-50" b="1">
                <a:solidFill>
                  <a:srgbClr val="008977"/>
                </a:solidFill>
                <a:latin typeface="Kozuka Gothic Pr6N B"/>
                <a:cs typeface="Kozuka Gothic Pr6N B"/>
              </a:rPr>
              <a:t>時に適切な審査のもとに組合員</a:t>
            </a:r>
            <a:r>
              <a:rPr dirty="0" sz="1100" spc="25" b="1">
                <a:solidFill>
                  <a:srgbClr val="008977"/>
                </a:solidFill>
                <a:latin typeface="Kozuka Gothic Pr6N B"/>
                <a:cs typeface="Kozuka Gothic Pr6N B"/>
              </a:rPr>
              <a:t>（</a:t>
            </a:r>
            <a:r>
              <a:rPr dirty="0" sz="1100" spc="10" b="1">
                <a:solidFill>
                  <a:srgbClr val="008977"/>
                </a:solidFill>
                <a:latin typeface="Kozuka Gothic Pr6N B"/>
                <a:cs typeface="Kozuka Gothic Pr6N B"/>
              </a:rPr>
              <a:t>会員</a:t>
            </a:r>
            <a:r>
              <a:rPr dirty="0" sz="1100" spc="-520" b="1">
                <a:solidFill>
                  <a:srgbClr val="008977"/>
                </a:solidFill>
                <a:latin typeface="Kozuka Gothic Pr6N B"/>
                <a:cs typeface="Kozuka Gothic Pr6N B"/>
              </a:rPr>
              <a:t>）</a:t>
            </a:r>
            <a:r>
              <a:rPr dirty="0" sz="1100" spc="-50" b="1">
                <a:solidFill>
                  <a:srgbClr val="008977"/>
                </a:solidFill>
                <a:latin typeface="Kozuka Gothic Pr6N B"/>
                <a:cs typeface="Kozuka Gothic Pr6N B"/>
              </a:rPr>
              <a:t>に融資する協同組合組織の金融機関です。地域に根ざし、</a:t>
            </a:r>
            <a:r>
              <a:rPr dirty="0" sz="1100" spc="-100" b="1">
                <a:solidFill>
                  <a:srgbClr val="008977"/>
                </a:solidFill>
                <a:latin typeface="Kozuka Gothic Pr6N B"/>
                <a:cs typeface="Kozuka Gothic Pr6N B"/>
              </a:rPr>
              <a:t>地場の農業者、漁業者、勤労者、中小企業等の経営安定や改善、住民の暮らしの向上など、さまざ</a:t>
            </a:r>
            <a:r>
              <a:rPr dirty="0" sz="1100" spc="-70" b="1">
                <a:solidFill>
                  <a:srgbClr val="008977"/>
                </a:solidFill>
                <a:latin typeface="Kozuka Gothic Pr6N B"/>
                <a:cs typeface="Kozuka Gothic Pr6N B"/>
              </a:rPr>
              <a:t>まな問題解決や価値創造をお手伝いし、地域経済の発展に貢献します。</a:t>
            </a:r>
            <a:endParaRPr sz="1100">
              <a:latin typeface="Kozuka Gothic Pr6N B"/>
              <a:cs typeface="Kozuka Gothic Pr6N B"/>
            </a:endParaRPr>
          </a:p>
          <a:p>
            <a:pPr marL="12700" marR="97155" indent="161925">
              <a:lnSpc>
                <a:spcPct val="128800"/>
              </a:lnSpc>
            </a:pPr>
            <a:r>
              <a:rPr dirty="0" sz="1100" spc="-105" b="1">
                <a:solidFill>
                  <a:srgbClr val="008977"/>
                </a:solidFill>
                <a:latin typeface="Kozuka Gothic Pr6N B"/>
                <a:cs typeface="Kozuka Gothic Pr6N B"/>
              </a:rPr>
              <a:t>信用組合、信用金庫は、中小企業・小規模事業者等や地域・業域・職域の個人がサービスを利用</a:t>
            </a:r>
            <a:r>
              <a:rPr dirty="0" sz="1100" spc="-85" b="1">
                <a:solidFill>
                  <a:srgbClr val="008977"/>
                </a:solidFill>
                <a:latin typeface="Kozuka Gothic Pr6N B"/>
                <a:cs typeface="Kozuka Gothic Pr6N B"/>
              </a:rPr>
              <a:t>します。労働金庫は労働組合や生協が母体となり、その組合員が金融サービスを利用しています。</a:t>
            </a:r>
            <a:r>
              <a:rPr dirty="0" sz="1100" spc="-75" b="1">
                <a:solidFill>
                  <a:srgbClr val="008977"/>
                </a:solidFill>
                <a:latin typeface="Kozuka Gothic Pr6N B"/>
                <a:cs typeface="Kozuka Gothic Pr6N B"/>
              </a:rPr>
              <a:t>農協、漁協は組合員である農業者や漁業者が金融サービスを利用しています。</a:t>
            </a:r>
            <a:endParaRPr sz="1100">
              <a:latin typeface="Kozuka Gothic Pr6N B"/>
              <a:cs typeface="Kozuka Gothic Pr6N B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2157824" y="1905465"/>
            <a:ext cx="996315" cy="10024745"/>
          </a:xfrm>
          <a:prstGeom prst="rect">
            <a:avLst/>
          </a:prstGeom>
        </p:spPr>
        <p:txBody>
          <a:bodyPr wrap="square" lIns="0" tIns="0" rIns="0" bIns="0" rtlCol="0" vert="eaVert">
            <a:spAutoFit/>
          </a:bodyPr>
          <a:lstStyle/>
          <a:p>
            <a:pPr marL="12700">
              <a:lnSpc>
                <a:spcPct val="55000"/>
              </a:lnSpc>
            </a:pPr>
            <a:r>
              <a:rPr dirty="0" sz="3550" spc="-180" b="1">
                <a:solidFill>
                  <a:srgbClr val="42A960"/>
                </a:solidFill>
                <a:latin typeface="A-OTF Gothic MB101 Pro B"/>
                <a:cs typeface="A-OTF Gothic MB101 Pro B"/>
              </a:rPr>
              <a:t>さ</a:t>
            </a:r>
            <a:r>
              <a:rPr dirty="0" sz="3550" spc="-215" b="1">
                <a:solidFill>
                  <a:srgbClr val="42A960"/>
                </a:solidFill>
                <a:latin typeface="A-OTF Gothic MB101 Pro B"/>
                <a:cs typeface="A-OTF Gothic MB101 Pro B"/>
              </a:rPr>
              <a:t>ま</a:t>
            </a:r>
            <a:r>
              <a:rPr dirty="0" sz="3550" spc="-145" b="1">
                <a:solidFill>
                  <a:srgbClr val="42A960"/>
                </a:solidFill>
                <a:latin typeface="A-OTF Gothic MB101 Pro B"/>
                <a:cs typeface="A-OTF Gothic MB101 Pro B"/>
              </a:rPr>
              <a:t>ざ</a:t>
            </a:r>
            <a:r>
              <a:rPr dirty="0" sz="3550" spc="-180" b="1">
                <a:solidFill>
                  <a:srgbClr val="42A960"/>
                </a:solidFill>
                <a:latin typeface="A-OTF Gothic MB101 Pro B"/>
                <a:cs typeface="A-OTF Gothic MB101 Pro B"/>
              </a:rPr>
              <a:t>まな協同組合が</a:t>
            </a:r>
            <a:r>
              <a:rPr dirty="0" sz="3550" spc="-1950" b="1">
                <a:solidFill>
                  <a:srgbClr val="42A960"/>
                </a:solidFill>
                <a:latin typeface="A-OTF Gothic MB101 Pro B"/>
                <a:cs typeface="A-OTF Gothic MB101 Pro B"/>
              </a:rPr>
              <a:t>、</a:t>
            </a:r>
            <a:r>
              <a:rPr dirty="0" sz="3550" spc="-180" b="1">
                <a:solidFill>
                  <a:srgbClr val="42A960"/>
                </a:solidFill>
                <a:latin typeface="A-OTF Gothic MB101 Pro B"/>
                <a:cs typeface="A-OTF Gothic MB101 Pro B"/>
              </a:rPr>
              <a:t>地域で助け</a:t>
            </a:r>
            <a:r>
              <a:rPr dirty="0" sz="3550" spc="-310" b="1">
                <a:solidFill>
                  <a:srgbClr val="42A960"/>
                </a:solidFill>
                <a:latin typeface="A-OTF Gothic MB101 Pro B"/>
                <a:cs typeface="A-OTF Gothic MB101 Pro B"/>
              </a:rPr>
              <a:t>合</a:t>
            </a:r>
            <a:r>
              <a:rPr dirty="0" sz="3550" spc="-409" b="1">
                <a:solidFill>
                  <a:srgbClr val="42A960"/>
                </a:solidFill>
                <a:latin typeface="A-OTF Gothic MB101 Pro B"/>
                <a:cs typeface="A-OTF Gothic MB101 Pro B"/>
              </a:rPr>
              <a:t>い</a:t>
            </a:r>
            <a:r>
              <a:rPr dirty="0" sz="3550" spc="-280" b="1">
                <a:solidFill>
                  <a:srgbClr val="42A960"/>
                </a:solidFill>
                <a:latin typeface="A-OTF Gothic MB101 Pro B"/>
                <a:cs typeface="A-OTF Gothic MB101 Pro B"/>
              </a:rPr>
              <a:t>の</a:t>
            </a:r>
            <a:r>
              <a:rPr dirty="0" sz="3550" spc="-180" b="1">
                <a:solidFill>
                  <a:srgbClr val="42A960"/>
                </a:solidFill>
                <a:latin typeface="A-OTF Gothic MB101 Pro B"/>
                <a:cs typeface="A-OTF Gothic MB101 Pro B"/>
              </a:rPr>
              <a:t>輪を広げ</a:t>
            </a:r>
            <a:r>
              <a:rPr dirty="0" sz="3550" b="1">
                <a:solidFill>
                  <a:srgbClr val="42A960"/>
                </a:solidFill>
                <a:latin typeface="A-OTF Gothic MB101 Pro B"/>
                <a:cs typeface="A-OTF Gothic MB101 Pro B"/>
              </a:rPr>
              <a:t>、</a:t>
            </a:r>
            <a:endParaRPr sz="3550">
              <a:latin typeface="A-OTF Gothic MB101 Pro B"/>
              <a:cs typeface="A-OTF Gothic MB101 Pro B"/>
            </a:endParaRPr>
          </a:p>
          <a:p>
            <a:pPr marL="12700">
              <a:lnSpc>
                <a:spcPct val="100000"/>
              </a:lnSpc>
            </a:pPr>
            <a:r>
              <a:rPr dirty="0" sz="3550" spc="-180" b="1">
                <a:solidFill>
                  <a:srgbClr val="42A960"/>
                </a:solidFill>
                <a:latin typeface="A-OTF Gothic MB101 Pro B"/>
                <a:cs typeface="A-OTF Gothic MB101 Pro B"/>
              </a:rPr>
              <a:t>持続可能な開発目</a:t>
            </a:r>
            <a:r>
              <a:rPr dirty="0" sz="3550" spc="-280" b="1">
                <a:solidFill>
                  <a:srgbClr val="42A960"/>
                </a:solidFill>
                <a:latin typeface="A-OTF Gothic MB101 Pro B"/>
                <a:cs typeface="A-OTF Gothic MB101 Pro B"/>
              </a:rPr>
              <a:t>標の</a:t>
            </a:r>
            <a:r>
              <a:rPr dirty="0" sz="3550" spc="-180" b="1">
                <a:solidFill>
                  <a:srgbClr val="42A960"/>
                </a:solidFill>
                <a:latin typeface="A-OTF Gothic MB101 Pro B"/>
                <a:cs typeface="A-OTF Gothic MB101 Pro B"/>
              </a:rPr>
              <a:t>実</a:t>
            </a:r>
            <a:r>
              <a:rPr dirty="0" sz="3550" spc="-210" b="1">
                <a:solidFill>
                  <a:srgbClr val="42A960"/>
                </a:solidFill>
                <a:latin typeface="A-OTF Gothic MB101 Pro B"/>
                <a:cs typeface="A-OTF Gothic MB101 Pro B"/>
              </a:rPr>
              <a:t>現に</a:t>
            </a:r>
            <a:r>
              <a:rPr dirty="0" sz="3550" spc="-180" b="1">
                <a:solidFill>
                  <a:srgbClr val="42A960"/>
                </a:solidFill>
                <a:latin typeface="A-OTF Gothic MB101 Pro B"/>
                <a:cs typeface="A-OTF Gothic MB101 Pro B"/>
              </a:rPr>
              <a:t>貢献し</a:t>
            </a:r>
            <a:r>
              <a:rPr dirty="0" sz="3550" spc="-310" b="1">
                <a:solidFill>
                  <a:srgbClr val="42A960"/>
                </a:solidFill>
                <a:latin typeface="A-OTF Gothic MB101 Pro B"/>
                <a:cs typeface="A-OTF Gothic MB101 Pro B"/>
              </a:rPr>
              <a:t>てい</a:t>
            </a:r>
            <a:r>
              <a:rPr dirty="0" sz="3550" spc="-210" b="1">
                <a:solidFill>
                  <a:srgbClr val="42A960"/>
                </a:solidFill>
                <a:latin typeface="A-OTF Gothic MB101 Pro B"/>
                <a:cs typeface="A-OTF Gothic MB101 Pro B"/>
              </a:rPr>
              <a:t>ま</a:t>
            </a:r>
            <a:r>
              <a:rPr dirty="0" sz="3550" spc="-150" b="1">
                <a:solidFill>
                  <a:srgbClr val="42A960"/>
                </a:solidFill>
                <a:latin typeface="A-OTF Gothic MB101 Pro B"/>
                <a:cs typeface="A-OTF Gothic MB101 Pro B"/>
              </a:rPr>
              <a:t>す</a:t>
            </a:r>
            <a:r>
              <a:rPr dirty="0" sz="3550" b="1">
                <a:solidFill>
                  <a:srgbClr val="42A960"/>
                </a:solidFill>
                <a:latin typeface="A-OTF Gothic MB101 Pro B"/>
                <a:cs typeface="A-OTF Gothic MB101 Pro B"/>
              </a:rPr>
              <a:t>。</a:t>
            </a:r>
            <a:endParaRPr sz="3550">
              <a:latin typeface="A-OTF Gothic MB101 Pro B"/>
              <a:cs typeface="A-OTF Gothic MB101 Pro B"/>
            </a:endParaRPr>
          </a:p>
        </p:txBody>
      </p:sp>
      <p:pic>
        <p:nvPicPr>
          <p:cNvPr id="9" name="object 9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76653" y="1614079"/>
            <a:ext cx="5820194" cy="9993350"/>
          </a:xfrm>
          <a:prstGeom prst="rect">
            <a:avLst/>
          </a:prstGeom>
        </p:spPr>
      </p:pic>
      <p:sp>
        <p:nvSpPr>
          <p:cNvPr id="10" name="object 10" descr=""/>
          <p:cNvSpPr txBox="1"/>
          <p:nvPr/>
        </p:nvSpPr>
        <p:spPr>
          <a:xfrm>
            <a:off x="3737402" y="2401646"/>
            <a:ext cx="5260975" cy="17621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646555">
              <a:lnSpc>
                <a:spcPts val="2460"/>
              </a:lnSpc>
              <a:spcBef>
                <a:spcPts val="125"/>
              </a:spcBef>
            </a:pPr>
            <a:r>
              <a:rPr dirty="0" sz="2100" spc="-150" b="1">
                <a:solidFill>
                  <a:srgbClr val="008977"/>
                </a:solidFill>
                <a:latin typeface="A-OTF Gothic MB101 Pro B"/>
                <a:cs typeface="A-OTF Gothic MB101 Pro B"/>
              </a:rPr>
              <a:t>第</a:t>
            </a:r>
            <a:r>
              <a:rPr dirty="0" sz="2100" spc="-165" b="1">
                <a:solidFill>
                  <a:srgbClr val="008977"/>
                </a:solidFill>
                <a:latin typeface="A-OTF Gothic MB101 Pro B"/>
                <a:cs typeface="A-OTF Gothic MB101 Pro B"/>
              </a:rPr>
              <a:t>1</a:t>
            </a:r>
            <a:r>
              <a:rPr dirty="0" sz="2100" spc="-25" b="1">
                <a:solidFill>
                  <a:srgbClr val="008977"/>
                </a:solidFill>
                <a:latin typeface="A-OTF Gothic MB101 Pro B"/>
                <a:cs typeface="A-OTF Gothic MB101 Pro B"/>
              </a:rPr>
              <a:t>次産業生産者の協同組合</a:t>
            </a:r>
            <a:endParaRPr sz="2100">
              <a:latin typeface="A-OTF Gothic MB101 Pro B"/>
              <a:cs typeface="A-OTF Gothic MB101 Pro B"/>
            </a:endParaRPr>
          </a:p>
          <a:p>
            <a:pPr marL="1543050">
              <a:lnSpc>
                <a:spcPts val="2160"/>
              </a:lnSpc>
            </a:pPr>
            <a:r>
              <a:rPr dirty="0" sz="1850" spc="-75" b="1">
                <a:solidFill>
                  <a:srgbClr val="008977"/>
                </a:solidFill>
                <a:latin typeface="A-OTF Gothic MB101 Pro B"/>
                <a:cs typeface="A-OTF Gothic MB101 Pro B"/>
              </a:rPr>
              <a:t>（</a:t>
            </a:r>
            <a:r>
              <a:rPr dirty="0" sz="1850" spc="-229" b="1">
                <a:solidFill>
                  <a:srgbClr val="008977"/>
                </a:solidFill>
                <a:latin typeface="A-OTF Gothic MB101 Pro B"/>
                <a:cs typeface="A-OTF Gothic MB101 Pro B"/>
              </a:rPr>
              <a:t>農協、漁協、森林組合</a:t>
            </a:r>
            <a:r>
              <a:rPr dirty="0" sz="1850" spc="-50" b="1">
                <a:solidFill>
                  <a:srgbClr val="008977"/>
                </a:solidFill>
                <a:latin typeface="A-OTF Gothic MB101 Pro B"/>
                <a:cs typeface="A-OTF Gothic MB101 Pro B"/>
              </a:rPr>
              <a:t>）</a:t>
            </a:r>
            <a:endParaRPr sz="1850">
              <a:latin typeface="A-OTF Gothic MB101 Pro B"/>
              <a:cs typeface="A-OTF Gothic MB101 Pro B"/>
            </a:endParaRPr>
          </a:p>
          <a:p>
            <a:pPr algn="just" marL="12700" marR="5080" indent="140335">
              <a:lnSpc>
                <a:spcPct val="128800"/>
              </a:lnSpc>
              <a:spcBef>
                <a:spcPts val="520"/>
              </a:spcBef>
            </a:pPr>
            <a:r>
              <a:rPr dirty="0" sz="1100" spc="-110" b="1">
                <a:solidFill>
                  <a:srgbClr val="008977"/>
                </a:solidFill>
                <a:latin typeface="Kozuka Gothic Pr6N B"/>
                <a:cs typeface="Kozuka Gothic Pr6N B"/>
              </a:rPr>
              <a:t>第一次産業</a:t>
            </a:r>
            <a:r>
              <a:rPr dirty="0" sz="1100" spc="-25" b="1">
                <a:solidFill>
                  <a:srgbClr val="008977"/>
                </a:solidFill>
                <a:latin typeface="Kozuka Gothic Pr6N B"/>
                <a:cs typeface="Kozuka Gothic Pr6N B"/>
              </a:rPr>
              <a:t>（</a:t>
            </a:r>
            <a:r>
              <a:rPr dirty="0" sz="1100" spc="-155" b="1">
                <a:solidFill>
                  <a:srgbClr val="008977"/>
                </a:solidFill>
                <a:latin typeface="Kozuka Gothic Pr6N B"/>
                <a:cs typeface="Kozuka Gothic Pr6N B"/>
              </a:rPr>
              <a:t>農業・林業・漁業</a:t>
            </a:r>
            <a:r>
              <a:rPr dirty="0" sz="1100" spc="-565" b="1">
                <a:solidFill>
                  <a:srgbClr val="008977"/>
                </a:solidFill>
                <a:latin typeface="Kozuka Gothic Pr6N B"/>
                <a:cs typeface="Kozuka Gothic Pr6N B"/>
              </a:rPr>
              <a:t>）</a:t>
            </a:r>
            <a:r>
              <a:rPr dirty="0" sz="1100" spc="-110" b="1">
                <a:solidFill>
                  <a:srgbClr val="008977"/>
                </a:solidFill>
                <a:latin typeface="Kozuka Gothic Pr6N B"/>
                <a:cs typeface="Kozuka Gothic Pr6N B"/>
              </a:rPr>
              <a:t>に携わる地域の組合員のニーズに対応し、経営・技術指</a:t>
            </a:r>
            <a:r>
              <a:rPr dirty="0" sz="1100" spc="-120" b="1">
                <a:solidFill>
                  <a:srgbClr val="008977"/>
                </a:solidFill>
                <a:latin typeface="Kozuka Gothic Pr6N B"/>
                <a:cs typeface="Kozuka Gothic Pr6N B"/>
              </a:rPr>
              <a:t>導、低コスト資材の供給、共同販売、事業資金や生活資金の貸付け等により組合員の農</a:t>
            </a:r>
            <a:r>
              <a:rPr dirty="0" sz="1100" spc="-105" b="1">
                <a:solidFill>
                  <a:srgbClr val="008977"/>
                </a:solidFill>
                <a:latin typeface="Kozuka Gothic Pr6N B"/>
                <a:cs typeface="Kozuka Gothic Pr6N B"/>
              </a:rPr>
              <a:t>林水産業経営と生活を守ることを通じ、消費者への安全で新鮮な農林水産物の生産・販</a:t>
            </a:r>
            <a:r>
              <a:rPr dirty="0" sz="1100" spc="-165" b="1">
                <a:solidFill>
                  <a:srgbClr val="008977"/>
                </a:solidFill>
                <a:latin typeface="Kozuka Gothic Pr6N B"/>
                <a:cs typeface="Kozuka Gothic Pr6N B"/>
              </a:rPr>
              <a:t>売と、農地、山林、海など美しい国土の保全に寄与しています。農・林・漁業別に協同組合</a:t>
            </a:r>
            <a:r>
              <a:rPr dirty="0" sz="1100" spc="-85" b="1">
                <a:solidFill>
                  <a:srgbClr val="008977"/>
                </a:solidFill>
                <a:latin typeface="Kozuka Gothic Pr6N B"/>
                <a:cs typeface="Kozuka Gothic Pr6N B"/>
              </a:rPr>
              <a:t>が組織されています。</a:t>
            </a:r>
            <a:endParaRPr sz="1100">
              <a:latin typeface="Kozuka Gothic Pr6N B"/>
              <a:cs typeface="Kozuka Gothic Pr6N B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747285" y="5026770"/>
            <a:ext cx="5252720" cy="1590675"/>
          </a:xfrm>
          <a:prstGeom prst="rect">
            <a:avLst/>
          </a:prstGeom>
        </p:spPr>
        <p:txBody>
          <a:bodyPr wrap="square" lIns="0" tIns="149225" rIns="0" bIns="0" rtlCol="0" vert="horz">
            <a:spAutoFit/>
          </a:bodyPr>
          <a:lstStyle/>
          <a:p>
            <a:pPr marL="1633220">
              <a:lnSpc>
                <a:spcPct val="100000"/>
              </a:lnSpc>
              <a:spcBef>
                <a:spcPts val="1175"/>
              </a:spcBef>
            </a:pPr>
            <a:r>
              <a:rPr dirty="0" sz="2100" spc="-125" b="1">
                <a:solidFill>
                  <a:srgbClr val="008977"/>
                </a:solidFill>
                <a:latin typeface="A-OTF Gothic MB101 Pro B"/>
                <a:cs typeface="A-OTF Gothic MB101 Pro B"/>
              </a:rPr>
              <a:t>消費者の協同組合</a:t>
            </a:r>
            <a:r>
              <a:rPr dirty="0" baseline="3003" sz="2775" spc="-112" b="1">
                <a:solidFill>
                  <a:srgbClr val="008977"/>
                </a:solidFill>
                <a:latin typeface="A-OTF Gothic MB101 Pro B"/>
                <a:cs typeface="A-OTF Gothic MB101 Pro B"/>
              </a:rPr>
              <a:t>（生協</a:t>
            </a:r>
            <a:r>
              <a:rPr dirty="0" baseline="3003" sz="2775" spc="-75" b="1">
                <a:solidFill>
                  <a:srgbClr val="008977"/>
                </a:solidFill>
                <a:latin typeface="A-OTF Gothic MB101 Pro B"/>
                <a:cs typeface="A-OTF Gothic MB101 Pro B"/>
              </a:rPr>
              <a:t>）</a:t>
            </a:r>
            <a:endParaRPr baseline="3003" sz="2775">
              <a:latin typeface="A-OTF Gothic MB101 Pro B"/>
              <a:cs typeface="A-OTF Gothic MB101 Pro B"/>
            </a:endParaRPr>
          </a:p>
          <a:p>
            <a:pPr algn="just" marL="12700" marR="5080" indent="144145">
              <a:lnSpc>
                <a:spcPct val="128800"/>
              </a:lnSpc>
              <a:spcBef>
                <a:spcPts val="220"/>
              </a:spcBef>
            </a:pPr>
            <a:r>
              <a:rPr dirty="0" sz="1100" spc="-135" b="1">
                <a:solidFill>
                  <a:srgbClr val="008977"/>
                </a:solidFill>
                <a:latin typeface="Kozuka Gothic Pr6N B"/>
                <a:cs typeface="Kozuka Gothic Pr6N B"/>
              </a:rPr>
              <a:t>地域や職域の消費者が組合員となり、よりよい暮らしの実現をめざし、店舗事業や宅配</a:t>
            </a:r>
            <a:r>
              <a:rPr dirty="0" sz="1100" spc="-150" b="1">
                <a:solidFill>
                  <a:srgbClr val="008977"/>
                </a:solidFill>
                <a:latin typeface="Kozuka Gothic Pr6N B"/>
                <a:cs typeface="Kozuka Gothic Pr6N B"/>
              </a:rPr>
              <a:t>事業を通じて、安全・安心な商品</a:t>
            </a:r>
            <a:r>
              <a:rPr dirty="0" sz="1100" b="1">
                <a:solidFill>
                  <a:srgbClr val="008977"/>
                </a:solidFill>
                <a:latin typeface="Kozuka Gothic Pr6N B"/>
                <a:cs typeface="Kozuka Gothic Pr6N B"/>
              </a:rPr>
              <a:t>（消費財</a:t>
            </a:r>
            <a:r>
              <a:rPr dirty="0" sz="1100" spc="-570" b="1">
                <a:solidFill>
                  <a:srgbClr val="008977"/>
                </a:solidFill>
                <a:latin typeface="Kozuka Gothic Pr6N B"/>
                <a:cs typeface="Kozuka Gothic Pr6N B"/>
              </a:rPr>
              <a:t>）</a:t>
            </a:r>
            <a:r>
              <a:rPr dirty="0" sz="1100" spc="-125" b="1">
                <a:solidFill>
                  <a:srgbClr val="008977"/>
                </a:solidFill>
                <a:latin typeface="Kozuka Gothic Pr6N B"/>
                <a:cs typeface="Kozuka Gothic Pr6N B"/>
              </a:rPr>
              <a:t>を共同購入しています。組合員の「こんな商品</a:t>
            </a:r>
            <a:r>
              <a:rPr dirty="0" sz="1100" spc="-135" b="1">
                <a:solidFill>
                  <a:srgbClr val="008977"/>
                </a:solidFill>
                <a:latin typeface="Kozuka Gothic Pr6N B"/>
                <a:cs typeface="Kozuka Gothic Pr6N B"/>
              </a:rPr>
              <a:t>があったら」という願いを具現化させたオリジナルのコープ商品や、生産者と組合員をつ</a:t>
            </a:r>
            <a:r>
              <a:rPr dirty="0" sz="1100" spc="-114" b="1">
                <a:solidFill>
                  <a:srgbClr val="008977"/>
                </a:solidFill>
                <a:latin typeface="Kozuka Gothic Pr6N B"/>
                <a:cs typeface="Kozuka Gothic Pr6N B"/>
              </a:rPr>
              <a:t>ないだ産直品などは、協同組合の特徴的な商品です。そのほか、組合員同士の助け合い</a:t>
            </a:r>
            <a:r>
              <a:rPr dirty="0" sz="1100" spc="-150" b="1">
                <a:solidFill>
                  <a:srgbClr val="008977"/>
                </a:solidFill>
                <a:latin typeface="Kozuka Gothic Pr6N B"/>
                <a:cs typeface="Kozuka Gothic Pr6N B"/>
              </a:rPr>
              <a:t>や子育て支援などの組合員活動を通じ、安心して暮らせる地域づくりを推進しています。</a:t>
            </a:r>
            <a:endParaRPr sz="1100">
              <a:latin typeface="Kozuka Gothic Pr6N B"/>
              <a:cs typeface="Kozuka Gothic Pr6N B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3713701" y="7316061"/>
            <a:ext cx="5285740" cy="133477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714500">
              <a:lnSpc>
                <a:spcPct val="100000"/>
              </a:lnSpc>
              <a:spcBef>
                <a:spcPts val="125"/>
              </a:spcBef>
            </a:pPr>
            <a:r>
              <a:rPr dirty="0" sz="2100" spc="-170" b="1">
                <a:solidFill>
                  <a:srgbClr val="008977"/>
                </a:solidFill>
                <a:latin typeface="A-OTF Gothic MB101 Pro B"/>
                <a:cs typeface="A-OTF Gothic MB101 Pro B"/>
              </a:rPr>
              <a:t>医療・福祉の協同組合</a:t>
            </a:r>
            <a:endParaRPr sz="2100">
              <a:latin typeface="A-OTF Gothic MB101 Pro B"/>
              <a:cs typeface="A-OTF Gothic MB101 Pro B"/>
            </a:endParaRPr>
          </a:p>
          <a:p>
            <a:pPr marL="1561465">
              <a:lnSpc>
                <a:spcPct val="100000"/>
              </a:lnSpc>
              <a:spcBef>
                <a:spcPts val="20"/>
              </a:spcBef>
            </a:pPr>
            <a:r>
              <a:rPr dirty="0" sz="1850" spc="-75" b="1">
                <a:solidFill>
                  <a:srgbClr val="008977"/>
                </a:solidFill>
                <a:latin typeface="A-OTF Gothic MB101 Pro B"/>
                <a:cs typeface="A-OTF Gothic MB101 Pro B"/>
              </a:rPr>
              <a:t>（</a:t>
            </a:r>
            <a:r>
              <a:rPr dirty="0" sz="1850" spc="-140" b="1">
                <a:solidFill>
                  <a:srgbClr val="008977"/>
                </a:solidFill>
                <a:latin typeface="A-OTF Gothic MB101 Pro B"/>
                <a:cs typeface="A-OTF Gothic MB101 Pro B"/>
              </a:rPr>
              <a:t>農協厚生事業、医療福祉生協</a:t>
            </a:r>
            <a:r>
              <a:rPr dirty="0" sz="1850" spc="-50" b="1">
                <a:solidFill>
                  <a:srgbClr val="008977"/>
                </a:solidFill>
                <a:latin typeface="A-OTF Gothic MB101 Pro B"/>
                <a:cs typeface="A-OTF Gothic MB101 Pro B"/>
              </a:rPr>
              <a:t>）</a:t>
            </a:r>
            <a:endParaRPr sz="1850">
              <a:latin typeface="A-OTF Gothic MB101 Pro B"/>
              <a:cs typeface="A-OTF Gothic MB101 Pro B"/>
            </a:endParaRPr>
          </a:p>
          <a:p>
            <a:pPr algn="just" marL="12700" marR="5080" indent="154940">
              <a:lnSpc>
                <a:spcPct val="128800"/>
              </a:lnSpc>
              <a:spcBef>
                <a:spcPts val="415"/>
              </a:spcBef>
            </a:pPr>
            <a:r>
              <a:rPr dirty="0" sz="1100" spc="-135" b="1">
                <a:solidFill>
                  <a:srgbClr val="008977"/>
                </a:solidFill>
                <a:latin typeface="Kozuka Gothic Pr6N B"/>
                <a:cs typeface="Kozuka Gothic Pr6N B"/>
              </a:rPr>
              <a:t>病院・診療所、介護老人保健施設、訪問看護ステーション等の幅広い事業を展開してい</a:t>
            </a:r>
            <a:r>
              <a:rPr dirty="0" sz="1100" spc="-155" b="1">
                <a:solidFill>
                  <a:srgbClr val="008977"/>
                </a:solidFill>
                <a:latin typeface="Kozuka Gothic Pr6N B"/>
                <a:cs typeface="Kozuka Gothic Pr6N B"/>
              </a:rPr>
              <a:t>ます。地域に密着した医療・福祉サービスの提供を通じ、安心して暮らし続けられる地域づ</a:t>
            </a:r>
            <a:r>
              <a:rPr dirty="0" sz="1100" spc="-140" b="1">
                <a:solidFill>
                  <a:srgbClr val="008977"/>
                </a:solidFill>
                <a:latin typeface="Kozuka Gothic Pr6N B"/>
                <a:cs typeface="Kozuka Gothic Pr6N B"/>
              </a:rPr>
              <a:t>くりに取り組んでいます。</a:t>
            </a:r>
            <a:endParaRPr sz="1100">
              <a:latin typeface="Kozuka Gothic Pr6N B"/>
              <a:cs typeface="Kozuka Gothic Pr6N B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3737619" y="9102500"/>
            <a:ext cx="5329555" cy="203708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623060">
              <a:lnSpc>
                <a:spcPts val="2460"/>
              </a:lnSpc>
              <a:spcBef>
                <a:spcPts val="125"/>
              </a:spcBef>
            </a:pPr>
            <a:r>
              <a:rPr dirty="0" sz="2100" spc="-30" b="1">
                <a:solidFill>
                  <a:srgbClr val="008977"/>
                </a:solidFill>
                <a:latin typeface="A-OTF Gothic MB101 Pro B"/>
                <a:cs typeface="A-OTF Gothic MB101 Pro B"/>
              </a:rPr>
              <a:t>協同労働で</a:t>
            </a:r>
            <a:endParaRPr sz="2100">
              <a:latin typeface="A-OTF Gothic MB101 Pro B"/>
              <a:cs typeface="A-OTF Gothic MB101 Pro B"/>
            </a:endParaRPr>
          </a:p>
          <a:p>
            <a:pPr marL="1623060">
              <a:lnSpc>
                <a:spcPts val="2400"/>
              </a:lnSpc>
            </a:pPr>
            <a:r>
              <a:rPr dirty="0" sz="2100" spc="-70" b="1">
                <a:solidFill>
                  <a:srgbClr val="008977"/>
                </a:solidFill>
                <a:latin typeface="A-OTF Gothic MB101 Pro B"/>
                <a:cs typeface="A-OTF Gothic MB101 Pro B"/>
              </a:rPr>
              <a:t>仕事をおこす協同組合</a:t>
            </a:r>
            <a:endParaRPr sz="2100">
              <a:latin typeface="A-OTF Gothic MB101 Pro B"/>
              <a:cs typeface="A-OTF Gothic MB101 Pro B"/>
            </a:endParaRPr>
          </a:p>
          <a:p>
            <a:pPr marL="1519555">
              <a:lnSpc>
                <a:spcPts val="2160"/>
              </a:lnSpc>
            </a:pPr>
            <a:r>
              <a:rPr dirty="0" sz="1850" spc="-75" b="1">
                <a:solidFill>
                  <a:srgbClr val="008977"/>
                </a:solidFill>
                <a:latin typeface="A-OTF Gothic MB101 Pro B"/>
                <a:cs typeface="A-OTF Gothic MB101 Pro B"/>
              </a:rPr>
              <a:t>（労働者協同組合</a:t>
            </a:r>
            <a:r>
              <a:rPr dirty="0" sz="1850" spc="-50" b="1">
                <a:solidFill>
                  <a:srgbClr val="008977"/>
                </a:solidFill>
                <a:latin typeface="A-OTF Gothic MB101 Pro B"/>
                <a:cs typeface="A-OTF Gothic MB101 Pro B"/>
              </a:rPr>
              <a:t>）</a:t>
            </a:r>
            <a:endParaRPr sz="1850">
              <a:latin typeface="A-OTF Gothic MB101 Pro B"/>
              <a:cs typeface="A-OTF Gothic MB101 Pro B"/>
            </a:endParaRPr>
          </a:p>
          <a:p>
            <a:pPr marL="12700" marR="5080" indent="153035">
              <a:lnSpc>
                <a:spcPct val="128800"/>
              </a:lnSpc>
              <a:spcBef>
                <a:spcPts val="284"/>
              </a:spcBef>
            </a:pPr>
            <a:r>
              <a:rPr dirty="0" sz="1100" spc="-20" b="1">
                <a:solidFill>
                  <a:srgbClr val="008977"/>
                </a:solidFill>
                <a:latin typeface="Kozuka Gothic Pr6N B"/>
                <a:cs typeface="Kozuka Gothic Pr6N B"/>
              </a:rPr>
              <a:t>労働者協同組合は</a:t>
            </a:r>
            <a:r>
              <a:rPr dirty="0" sz="1100" spc="-25" b="1">
                <a:solidFill>
                  <a:srgbClr val="008977"/>
                </a:solidFill>
                <a:latin typeface="Kozuka Gothic Pr6N B"/>
                <a:cs typeface="Kozuka Gothic Pr6N B"/>
              </a:rPr>
              <a:t>2022</a:t>
            </a:r>
            <a:r>
              <a:rPr dirty="0" sz="1100" spc="-150" b="1">
                <a:solidFill>
                  <a:srgbClr val="008977"/>
                </a:solidFill>
                <a:latin typeface="Kozuka Gothic Pr6N B"/>
                <a:cs typeface="Kozuka Gothic Pr6N B"/>
              </a:rPr>
              <a:t>年に制度化されました。人々が自ら出資して起業し、自ら労働者と</a:t>
            </a:r>
            <a:r>
              <a:rPr dirty="0" sz="1100" spc="-140" b="1">
                <a:solidFill>
                  <a:srgbClr val="008977"/>
                </a:solidFill>
                <a:latin typeface="Kozuka Gothic Pr6N B"/>
                <a:cs typeface="Kozuka Gothic Pr6N B"/>
              </a:rPr>
              <a:t>して共に働き、民主的に経営する「協同労働の協同組合」です。事業分野は、子育て支援、</a:t>
            </a:r>
            <a:r>
              <a:rPr dirty="0" sz="1100" spc="-145" b="1">
                <a:solidFill>
                  <a:srgbClr val="008977"/>
                </a:solidFill>
                <a:latin typeface="Kozuka Gothic Pr6N B"/>
                <a:cs typeface="Kozuka Gothic Pr6N B"/>
              </a:rPr>
              <a:t>介護・福祉、生活困窮者支援、ビルメンテナンス、</a:t>
            </a:r>
            <a:r>
              <a:rPr dirty="0" sz="1100" spc="-25" b="1">
                <a:solidFill>
                  <a:srgbClr val="008977"/>
                </a:solidFill>
                <a:latin typeface="Kozuka Gothic Pr6N B"/>
                <a:cs typeface="Kozuka Gothic Pr6N B"/>
              </a:rPr>
              <a:t>IT</a:t>
            </a:r>
            <a:r>
              <a:rPr dirty="0" sz="1100" spc="-165" b="1">
                <a:solidFill>
                  <a:srgbClr val="008977"/>
                </a:solidFill>
                <a:latin typeface="Kozuka Gothic Pr6N B"/>
                <a:cs typeface="Kozuka Gothic Pr6N B"/>
              </a:rPr>
              <a:t>エンジニア、デザイン、物流、造園、キャンプ場運営、食品加工などバラエティーに富んでいます。起業を通じて地域に働く場を創り、</a:t>
            </a:r>
            <a:r>
              <a:rPr dirty="0" sz="1100" spc="-125" b="1">
                <a:solidFill>
                  <a:srgbClr val="008977"/>
                </a:solidFill>
                <a:latin typeface="Kozuka Gothic Pr6N B"/>
                <a:cs typeface="Kozuka Gothic Pr6N B"/>
              </a:rPr>
              <a:t>社会の課題解決やニーズに応え、持続可能で活力ある地域社会づくりに貢献します。</a:t>
            </a:r>
            <a:endParaRPr sz="1100">
              <a:latin typeface="Kozuka Gothic Pr6N B"/>
              <a:cs typeface="Kozuka Gothic Pr6N B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YC2025パンフレットP9-10</dc:title>
  <dcterms:created xsi:type="dcterms:W3CDTF">2024-06-07T03:41:11Z</dcterms:created>
  <dcterms:modified xsi:type="dcterms:W3CDTF">2024-06-07T03:41:11Z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2024-06-07T00:00:00Z</vt:filetime>
  </property>
  <property fmtid="{D5CDD505-2E9C-101B-9397-08002B2CF9AE}" pid="3" name="Creator">
    <vt:lpwstr>Adobe Illustrator 28.5 (Macintosh)</vt:lpwstr>
  </property>
  <property fmtid="{D5CDD505-2E9C-101B-9397-08002B2CF9AE}" pid="4" name="LastSaved">
    <vt:filetime>2024-06-07T00:00:00Z</vt:filetime>
  </property>
  <property fmtid="{D5CDD505-2E9C-101B-9397-08002B2CF9AE}" pid="5" name="Producer">
    <vt:lpwstr>Adobe PDF library 17.00</vt:lpwstr>
  </property>
</Properties>
</file>