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6" r:id="rId1"/>
  </p:sldMasterIdLst>
  <p:notesMasterIdLst>
    <p:notesMasterId r:id="rId26"/>
  </p:notesMasterIdLst>
  <p:handoutMasterIdLst>
    <p:handoutMasterId r:id="rId27"/>
  </p:handoutMasterIdLst>
  <p:sldIdLst>
    <p:sldId id="1859" r:id="rId2"/>
    <p:sldId id="1867" r:id="rId3"/>
    <p:sldId id="1857" r:id="rId4"/>
    <p:sldId id="1881" r:id="rId5"/>
    <p:sldId id="1871" r:id="rId6"/>
    <p:sldId id="1872" r:id="rId7"/>
    <p:sldId id="1885" r:id="rId8"/>
    <p:sldId id="1617" r:id="rId9"/>
    <p:sldId id="1843" r:id="rId10"/>
    <p:sldId id="1573" r:id="rId11"/>
    <p:sldId id="1648" r:id="rId12"/>
    <p:sldId id="1883" r:id="rId13"/>
    <p:sldId id="1624" r:id="rId14"/>
    <p:sldId id="1649" r:id="rId15"/>
    <p:sldId id="1625" r:id="rId16"/>
    <p:sldId id="1626" r:id="rId17"/>
    <p:sldId id="1652" r:id="rId18"/>
    <p:sldId id="1653" r:id="rId19"/>
    <p:sldId id="1654" r:id="rId20"/>
    <p:sldId id="1880" r:id="rId21"/>
    <p:sldId id="1864" r:id="rId22"/>
    <p:sldId id="1866" r:id="rId23"/>
    <p:sldId id="1879" r:id="rId24"/>
    <p:sldId id="1858" r:id="rId25"/>
  </p:sldIdLst>
  <p:sldSz cx="12192000" cy="6858000"/>
  <p:notesSz cx="9866313" cy="67357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表題" id="{00A1631B-DA0D-42F2-9D9D-AE635C3DCB73}">
          <p14:sldIdLst>
            <p14:sldId id="1859"/>
            <p14:sldId id="1867"/>
            <p14:sldId id="1857"/>
            <p14:sldId id="1881"/>
            <p14:sldId id="1871"/>
            <p14:sldId id="1872"/>
            <p14:sldId id="1885"/>
            <p14:sldId id="1617"/>
            <p14:sldId id="1843"/>
            <p14:sldId id="1573"/>
            <p14:sldId id="1648"/>
            <p14:sldId id="1883"/>
            <p14:sldId id="1624"/>
            <p14:sldId id="1649"/>
            <p14:sldId id="1625"/>
            <p14:sldId id="1626"/>
            <p14:sldId id="1652"/>
            <p14:sldId id="1653"/>
            <p14:sldId id="1654"/>
            <p14:sldId id="1880"/>
            <p14:sldId id="1864"/>
            <p14:sldId id="1866"/>
            <p14:sldId id="1879"/>
            <p14:sldId id="1858"/>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99CC"/>
    <a:srgbClr val="FFFFCC"/>
    <a:srgbClr val="FFFF99"/>
    <a:srgbClr val="FF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189" autoAdjust="0"/>
    <p:restoredTop sz="75270" autoAdjust="0"/>
  </p:normalViewPr>
  <p:slideViewPr>
    <p:cSldViewPr>
      <p:cViewPr varScale="1">
        <p:scale>
          <a:sx n="84" d="100"/>
          <a:sy n="84" d="100"/>
        </p:scale>
        <p:origin x="1506" y="60"/>
      </p:cViewPr>
      <p:guideLst>
        <p:guide orient="horz" pos="2160"/>
        <p:guide pos="3840"/>
      </p:guideLst>
    </p:cSldViewPr>
  </p:slideViewPr>
  <p:outlineViewPr>
    <p:cViewPr>
      <p:scale>
        <a:sx n="33" d="100"/>
        <a:sy n="33" d="100"/>
      </p:scale>
      <p:origin x="0" y="-24948"/>
    </p:cViewPr>
  </p:outlineViewPr>
  <p:notesTextViewPr>
    <p:cViewPr>
      <p:scale>
        <a:sx n="3" d="2"/>
        <a:sy n="3" d="2"/>
      </p:scale>
      <p:origin x="0" y="0"/>
    </p:cViewPr>
  </p:notesTextViewPr>
  <p:sorterViewPr>
    <p:cViewPr>
      <p:scale>
        <a:sx n="100" d="100"/>
        <a:sy n="100" d="100"/>
      </p:scale>
      <p:origin x="0" y="-2480"/>
    </p:cViewPr>
  </p:sorterViewPr>
  <p:notesViewPr>
    <p:cSldViewPr>
      <p:cViewPr varScale="1">
        <p:scale>
          <a:sx n="79" d="100"/>
          <a:sy n="79" d="100"/>
        </p:scale>
        <p:origin x="4056"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7387214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275403" cy="336788"/>
          </a:xfrm>
          <a:prstGeom prst="rect">
            <a:avLst/>
          </a:prstGeom>
        </p:spPr>
        <p:txBody>
          <a:bodyPr vert="horz" lIns="91433" tIns="45716" rIns="91433"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5588627" y="0"/>
            <a:ext cx="4275403" cy="336788"/>
          </a:xfrm>
          <a:prstGeom prst="rect">
            <a:avLst/>
          </a:prstGeom>
        </p:spPr>
        <p:txBody>
          <a:bodyPr vert="horz" lIns="91433" tIns="45716" rIns="91433" bIns="45716" rtlCol="0"/>
          <a:lstStyle>
            <a:lvl1pPr algn="r">
              <a:defRPr sz="1200"/>
            </a:lvl1pPr>
          </a:lstStyle>
          <a:p>
            <a:fld id="{66AEC728-E76A-4FCF-ADFB-31A1C50B3858}" type="datetimeFigureOut">
              <a:rPr kumimoji="1" lang="ja-JP" altLang="en-US" smtClean="0"/>
              <a:t>2025/3/26</a:t>
            </a:fld>
            <a:endParaRPr kumimoji="1" lang="ja-JP" altLang="en-US"/>
          </a:p>
        </p:txBody>
      </p:sp>
      <p:sp>
        <p:nvSpPr>
          <p:cNvPr id="4" name="スライド イメージ プレースホルダー 3"/>
          <p:cNvSpPr>
            <a:spLocks noGrp="1" noRot="1" noChangeAspect="1"/>
          </p:cNvSpPr>
          <p:nvPr>
            <p:ph type="sldImg" idx="2"/>
          </p:nvPr>
        </p:nvSpPr>
        <p:spPr>
          <a:xfrm>
            <a:off x="2686050" y="504825"/>
            <a:ext cx="4494213" cy="2527300"/>
          </a:xfrm>
          <a:prstGeom prst="rect">
            <a:avLst/>
          </a:prstGeom>
          <a:noFill/>
          <a:ln w="12700">
            <a:solidFill>
              <a:prstClr val="black"/>
            </a:solidFill>
          </a:ln>
        </p:spPr>
        <p:txBody>
          <a:bodyPr vert="horz" lIns="91433" tIns="45716" rIns="91433" bIns="45716" rtlCol="0" anchor="ctr"/>
          <a:lstStyle/>
          <a:p>
            <a:endParaRPr lang="ja-JP" altLang="en-US"/>
          </a:p>
        </p:txBody>
      </p:sp>
      <p:sp>
        <p:nvSpPr>
          <p:cNvPr id="5" name="ノート プレースホルダー 4"/>
          <p:cNvSpPr>
            <a:spLocks noGrp="1"/>
          </p:cNvSpPr>
          <p:nvPr>
            <p:ph type="body" sz="quarter" idx="3"/>
          </p:nvPr>
        </p:nvSpPr>
        <p:spPr>
          <a:xfrm>
            <a:off x="986632" y="3199488"/>
            <a:ext cx="7893050" cy="3031093"/>
          </a:xfrm>
          <a:prstGeom prst="rect">
            <a:avLst/>
          </a:prstGeom>
        </p:spPr>
        <p:txBody>
          <a:bodyPr vert="horz" lIns="91433" tIns="45716" rIns="91433" bIns="4571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6397806"/>
            <a:ext cx="4275403" cy="336788"/>
          </a:xfrm>
          <a:prstGeom prst="rect">
            <a:avLst/>
          </a:prstGeom>
        </p:spPr>
        <p:txBody>
          <a:bodyPr vert="horz" lIns="91433" tIns="45716" rIns="91433"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588627" y="6397806"/>
            <a:ext cx="4275403" cy="336788"/>
          </a:xfrm>
          <a:prstGeom prst="rect">
            <a:avLst/>
          </a:prstGeom>
        </p:spPr>
        <p:txBody>
          <a:bodyPr vert="horz" lIns="91433" tIns="45716" rIns="91433" bIns="45716" rtlCol="0" anchor="b"/>
          <a:lstStyle>
            <a:lvl1pPr algn="r">
              <a:defRPr sz="1200"/>
            </a:lvl1pPr>
          </a:lstStyle>
          <a:p>
            <a:fld id="{B31B7AB0-0A97-4537-8311-BD9BF3637004}" type="slidenum">
              <a:rPr kumimoji="1" lang="ja-JP" altLang="en-US" smtClean="0"/>
              <a:t>‹#›</a:t>
            </a:fld>
            <a:endParaRPr kumimoji="1" lang="ja-JP" altLang="en-US"/>
          </a:p>
        </p:txBody>
      </p:sp>
    </p:spTree>
    <p:extLst>
      <p:ext uri="{BB962C8B-B14F-4D97-AF65-F5344CB8AC3E}">
        <p14:creationId xmlns:p14="http://schemas.microsoft.com/office/powerpoint/2010/main" val="1358833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686050" y="504825"/>
            <a:ext cx="4494213" cy="2527300"/>
          </a:xfrm>
        </p:spPr>
      </p:sp>
      <p:sp>
        <p:nvSpPr>
          <p:cNvPr id="3" name="ノート プレースホルダー 2"/>
          <p:cNvSpPr>
            <a:spLocks noGrp="1"/>
          </p:cNvSpPr>
          <p:nvPr>
            <p:ph type="body" idx="1"/>
          </p:nvPr>
        </p:nvSpPr>
        <p:spPr/>
        <p:txBody>
          <a:bodyPr/>
          <a:lstStyle/>
          <a:p>
            <a:r>
              <a:rPr kumimoji="1" lang="ja-JP" altLang="en-US" dirty="0"/>
              <a:t>今年は国連が定めた国際協同組合年・</a:t>
            </a:r>
            <a:r>
              <a:rPr kumimoji="1" lang="en-US" altLang="ja-JP" dirty="0"/>
              <a:t>IYC2025</a:t>
            </a:r>
            <a:r>
              <a:rPr kumimoji="1" lang="ja-JP" altLang="en-US" dirty="0"/>
              <a:t>です。</a:t>
            </a:r>
            <a:endParaRPr kumimoji="1" lang="en-US" altLang="ja-JP" dirty="0"/>
          </a:p>
          <a:p>
            <a:r>
              <a:rPr kumimoji="1" lang="ja-JP" altLang="en-US" dirty="0"/>
              <a:t>国連がなぜ</a:t>
            </a:r>
            <a:r>
              <a:rPr kumimoji="1" lang="en-US" altLang="ja-JP" dirty="0"/>
              <a:t>2012</a:t>
            </a:r>
            <a:r>
              <a:rPr kumimoji="1" lang="ja-JP" altLang="en-US" dirty="0"/>
              <a:t>年に続いて</a:t>
            </a:r>
            <a:r>
              <a:rPr kumimoji="1" lang="en-US" altLang="ja-JP" dirty="0"/>
              <a:t>2</a:t>
            </a:r>
            <a:r>
              <a:rPr kumimoji="1" lang="ja-JP" altLang="en-US" dirty="0"/>
              <a:t>回目の国際協同組合年と定めたのか、そして、</a:t>
            </a:r>
            <a:r>
              <a:rPr kumimoji="1" lang="en-US" altLang="ja-JP" dirty="0"/>
              <a:t>IYC</a:t>
            </a:r>
            <a:r>
              <a:rPr kumimoji="1" lang="ja-JP" altLang="en-US" dirty="0"/>
              <a:t>を契機に協同組合のことを多くの人に知っていただくために、今年私たちは何をしたらよいのかを「学び」、「実践」し、「発信」していきましょう。</a:t>
            </a:r>
            <a:endParaRPr kumimoji="1" lang="en-US" altLang="ja-JP" dirty="0"/>
          </a:p>
        </p:txBody>
      </p:sp>
      <p:sp>
        <p:nvSpPr>
          <p:cNvPr id="4" name="スライド番号プレースホルダー 3"/>
          <p:cNvSpPr>
            <a:spLocks noGrp="1"/>
          </p:cNvSpPr>
          <p:nvPr>
            <p:ph type="sldNum" sz="quarter" idx="5"/>
          </p:nvPr>
        </p:nvSpPr>
        <p:spPr/>
        <p:txBody>
          <a:bodyPr/>
          <a:lstStyle/>
          <a:p>
            <a:fld id="{B31B7AB0-0A97-4537-8311-BD9BF3637004}" type="slidenum">
              <a:rPr kumimoji="1" lang="ja-JP" altLang="en-US" smtClean="0"/>
              <a:t>1</a:t>
            </a:fld>
            <a:endParaRPr kumimoji="1" lang="ja-JP" altLang="en-US"/>
          </a:p>
        </p:txBody>
      </p:sp>
    </p:spTree>
    <p:extLst>
      <p:ext uri="{BB962C8B-B14F-4D97-AF65-F5344CB8AC3E}">
        <p14:creationId xmlns:p14="http://schemas.microsoft.com/office/powerpoint/2010/main" val="12431340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a:extLst>
              <a:ext uri="{FF2B5EF4-FFF2-40B4-BE49-F238E27FC236}">
                <a16:creationId xmlns:a16="http://schemas.microsoft.com/office/drawing/2014/main" id="{8A6863A0-EE00-41AA-9F45-FAFA5114DAE4}"/>
              </a:ext>
            </a:extLst>
          </p:cNvPr>
          <p:cNvSpPr>
            <a:spLocks noGrp="1" noChangeArrowheads="1"/>
          </p:cNvSpPr>
          <p:nvPr>
            <p:ph type="sldNum" sz="quarter" idx="5"/>
          </p:nvPr>
        </p:nvSpPr>
        <p:spPr>
          <a:noFill/>
        </p:spPr>
        <p:txBody>
          <a:bodyPr/>
          <a:lstStyle>
            <a:lvl1pPr eaLnBrk="0" hangingPunct="0">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34952" indent="-282552" eaLnBrk="0" hangingPunct="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31795" indent="-225406" eaLnBrk="0" hangingPunct="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585782" indent="-225406" eaLnBrk="0" hangingPunct="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38181" indent="-225406" eaLnBrk="0" hangingPunct="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495344" indent="-225406"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52506" indent="-225406"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09668" indent="-225406"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66830" indent="-225406"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eaLnBrk="1" hangingPunct="1">
              <a:spcBef>
                <a:spcPct val="0"/>
              </a:spcBef>
            </a:pPr>
            <a:fld id="{2BC679B3-4507-45D8-86C2-B073487D7E08}" type="slidenum">
              <a:rPr lang="ja-JP" altLang="en-US">
                <a:ea typeface="ＭＳ Ｐゴシック" panose="020B0600070205080204" pitchFamily="50" charset="-128"/>
              </a:rPr>
              <a:pPr eaLnBrk="1" hangingPunct="1">
                <a:spcBef>
                  <a:spcPct val="0"/>
                </a:spcBef>
              </a:pPr>
              <a:t>10</a:t>
            </a:fld>
            <a:endParaRPr lang="en-US" altLang="ja-JP">
              <a:ea typeface="ＭＳ Ｐゴシック" panose="020B0600070205080204" pitchFamily="50" charset="-128"/>
            </a:endParaRPr>
          </a:p>
        </p:txBody>
      </p:sp>
      <p:sp>
        <p:nvSpPr>
          <p:cNvPr id="79875" name="Rectangle 2">
            <a:extLst>
              <a:ext uri="{FF2B5EF4-FFF2-40B4-BE49-F238E27FC236}">
                <a16:creationId xmlns:a16="http://schemas.microsoft.com/office/drawing/2014/main" id="{CE63EAD4-A2FE-4F7D-910B-B8AD8A4EA94A}"/>
              </a:ext>
            </a:extLst>
          </p:cNvPr>
          <p:cNvSpPr>
            <a:spLocks noGrp="1" noRot="1" noChangeAspect="1" noChangeArrowheads="1" noTextEdit="1"/>
          </p:cNvSpPr>
          <p:nvPr>
            <p:ph type="sldImg"/>
          </p:nvPr>
        </p:nvSpPr>
        <p:spPr>
          <a:ln/>
        </p:spPr>
      </p:sp>
      <p:sp>
        <p:nvSpPr>
          <p:cNvPr id="79876" name="Rectangle 3">
            <a:extLst>
              <a:ext uri="{FF2B5EF4-FFF2-40B4-BE49-F238E27FC236}">
                <a16:creationId xmlns:a16="http://schemas.microsoft.com/office/drawing/2014/main" id="{B6BB72E8-F315-4261-86E7-D8D01871912F}"/>
              </a:ext>
            </a:extLst>
          </p:cNvPr>
          <p:cNvSpPr>
            <a:spLocks noGrp="1" noChangeArrowheads="1"/>
          </p:cNvSpPr>
          <p:nvPr>
            <p:ph type="body" idx="1"/>
          </p:nvPr>
        </p:nvSpPr>
        <p:spPr>
          <a:noFill/>
        </p:spPr>
        <p:txBody>
          <a:bodyPr/>
          <a:lstStyle/>
          <a:p>
            <a:pPr marL="171450" indent="-171450" eaLnBrk="1" hangingPunct="1">
              <a:buFont typeface="Wingdings" panose="05000000000000000000" pitchFamily="2" charset="2"/>
              <a:buChar char="l"/>
            </a:pPr>
            <a:r>
              <a:rPr lang="ja-JP" altLang="en-US" dirty="0"/>
              <a:t>「協同組合とは何か」の「定義」では、その性格と目的、手段を示し、株式会社、非営利組織、社会運動との違いを記しています。</a:t>
            </a:r>
            <a:endParaRPr lang="en-US" altLang="ja-JP" dirty="0"/>
          </a:p>
          <a:p>
            <a:pPr marL="171450" indent="-171450" eaLnBrk="1" hangingPunct="1">
              <a:buFont typeface="Wingdings" panose="05000000000000000000" pitchFamily="2" charset="2"/>
              <a:buChar char="l"/>
            </a:pPr>
            <a:r>
              <a:rPr lang="ja-JP" altLang="en-US" u="none" dirty="0"/>
              <a:t>協同組合は「自発的に手を結んだ人びと」の「自治的な組織」であり、「資本と資本の結合体」である株式会社とは異なることを明確にしています。ま</a:t>
            </a:r>
            <a:r>
              <a:rPr lang="ja-JP" altLang="en-US" dirty="0"/>
              <a:t>た、その目的は「経済的、社会的、文化的なニーズと願いをかなえること」と明示されており、これは株式会社が株主への利益配分を目的とするのとは異なる、協同組合の特徴です。</a:t>
            </a:r>
            <a:endParaRPr lang="en-US" altLang="ja-JP" dirty="0"/>
          </a:p>
          <a:p>
            <a:pPr marL="171450" indent="-171450" eaLnBrk="1" hangingPunct="1">
              <a:buFont typeface="Wingdings" panose="05000000000000000000" pitchFamily="2" charset="2"/>
              <a:buChar char="l"/>
            </a:pPr>
            <a:r>
              <a:rPr lang="en-US" altLang="ja-JP" dirty="0"/>
              <a:t>NPO</a:t>
            </a:r>
            <a:r>
              <a:rPr lang="ja-JP" altLang="en-US" dirty="0"/>
              <a:t>などの非営利組織が「不特定多数の人々への」サービス提供を目的とする公益組織であるのに対し、協同組合は「手を結んだ人びと」、すなわち組合員のニーズや願いを実現する共益目的の組織であるという特徴も示しています。</a:t>
            </a:r>
            <a:endParaRPr lang="en-US" altLang="ja-JP" dirty="0"/>
          </a:p>
          <a:p>
            <a:pPr marL="171450" indent="-171450" eaLnBrk="1" hangingPunct="1">
              <a:buFont typeface="Wingdings" panose="05000000000000000000" pitchFamily="2" charset="2"/>
              <a:buChar char="l"/>
            </a:pPr>
            <a:r>
              <a:rPr lang="ja-JP" altLang="en-US" dirty="0"/>
              <a:t>さらに、協同組合は事業活動を通じて組合員のニーズや願いをかなえます。これは、事業を伴わない消費者運動や環境運動、平和運動などの社会運動とは異なり、協同組合は事業活動なしには成り立ちません。</a:t>
            </a:r>
            <a:endParaRPr lang="en-US" altLang="ja-JP" dirty="0"/>
          </a:p>
          <a:p>
            <a:pPr marL="171450" indent="-171450" eaLnBrk="1" hangingPunct="1">
              <a:buFont typeface="Wingdings" panose="05000000000000000000" pitchFamily="2" charset="2"/>
              <a:buChar char="l"/>
            </a:pPr>
            <a:r>
              <a:rPr lang="ja-JP" altLang="en-US" dirty="0"/>
              <a:t>また、この事業体は「人びとが、共同で所有し民主的に管理」します。つまり、自らのニーズや願いをかなえるために結び付いた人々が出資して事業体をつくり、そのオーナーである組合員が民主的に管理・運営します。</a:t>
            </a:r>
            <a:endParaRPr lang="en-US" altLang="ja-JP" dirty="0"/>
          </a:p>
          <a:p>
            <a:pPr marL="171450" indent="-171450" eaLnBrk="1" hangingPunct="1">
              <a:buFont typeface="Wingdings" panose="05000000000000000000" pitchFamily="2" charset="2"/>
              <a:buChar char="l"/>
            </a:pPr>
            <a:r>
              <a:rPr lang="ja-JP" altLang="en-US" dirty="0"/>
              <a:t>皆様の協同組合においても、この定義で示された仕組みが確認できるはずです。</a:t>
            </a:r>
          </a:p>
        </p:txBody>
      </p:sp>
    </p:spTree>
    <p:extLst>
      <p:ext uri="{BB962C8B-B14F-4D97-AF65-F5344CB8AC3E}">
        <p14:creationId xmlns:p14="http://schemas.microsoft.com/office/powerpoint/2010/main" val="40090617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a:extLst>
              <a:ext uri="{FF2B5EF4-FFF2-40B4-BE49-F238E27FC236}">
                <a16:creationId xmlns:a16="http://schemas.microsoft.com/office/drawing/2014/main" id="{8A6863A0-EE00-41AA-9F45-FAFA5114DAE4}"/>
              </a:ext>
            </a:extLst>
          </p:cNvPr>
          <p:cNvSpPr>
            <a:spLocks noGrp="1" noChangeArrowheads="1"/>
          </p:cNvSpPr>
          <p:nvPr>
            <p:ph type="sldNum" sz="quarter" idx="5"/>
          </p:nvPr>
        </p:nvSpPr>
        <p:spPr>
          <a:noFill/>
        </p:spPr>
        <p:txBody>
          <a:bodyPr/>
          <a:lstStyle>
            <a:lvl1pPr eaLnBrk="0" hangingPunct="0">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34952" indent="-282552" eaLnBrk="0" hangingPunct="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31795" indent="-225406" eaLnBrk="0" hangingPunct="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585782" indent="-225406" eaLnBrk="0" hangingPunct="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38181" indent="-225406" eaLnBrk="0" hangingPunct="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495344" indent="-225406"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52506" indent="-225406"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09668" indent="-225406"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66830" indent="-225406"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eaLnBrk="1" hangingPunct="1">
              <a:spcBef>
                <a:spcPct val="0"/>
              </a:spcBef>
            </a:pPr>
            <a:fld id="{2BC679B3-4507-45D8-86C2-B073487D7E08}" type="slidenum">
              <a:rPr lang="ja-JP" altLang="en-US">
                <a:ea typeface="ＭＳ Ｐゴシック" panose="020B0600070205080204" pitchFamily="50" charset="-128"/>
              </a:rPr>
              <a:pPr eaLnBrk="1" hangingPunct="1">
                <a:spcBef>
                  <a:spcPct val="0"/>
                </a:spcBef>
              </a:pPr>
              <a:t>11</a:t>
            </a:fld>
            <a:endParaRPr lang="en-US" altLang="ja-JP">
              <a:ea typeface="ＭＳ Ｐゴシック" panose="020B0600070205080204" pitchFamily="50" charset="-128"/>
            </a:endParaRPr>
          </a:p>
        </p:txBody>
      </p:sp>
      <p:sp>
        <p:nvSpPr>
          <p:cNvPr id="79875" name="Rectangle 2">
            <a:extLst>
              <a:ext uri="{FF2B5EF4-FFF2-40B4-BE49-F238E27FC236}">
                <a16:creationId xmlns:a16="http://schemas.microsoft.com/office/drawing/2014/main" id="{CE63EAD4-A2FE-4F7D-910B-B8AD8A4EA94A}"/>
              </a:ext>
            </a:extLst>
          </p:cNvPr>
          <p:cNvSpPr>
            <a:spLocks noGrp="1" noRot="1" noChangeAspect="1" noChangeArrowheads="1" noTextEdit="1"/>
          </p:cNvSpPr>
          <p:nvPr>
            <p:ph type="sldImg"/>
          </p:nvPr>
        </p:nvSpPr>
        <p:spPr>
          <a:ln/>
        </p:spPr>
      </p:sp>
      <p:sp>
        <p:nvSpPr>
          <p:cNvPr id="79876" name="Rectangle 3">
            <a:extLst>
              <a:ext uri="{FF2B5EF4-FFF2-40B4-BE49-F238E27FC236}">
                <a16:creationId xmlns:a16="http://schemas.microsoft.com/office/drawing/2014/main" id="{B6BB72E8-F315-4261-86E7-D8D01871912F}"/>
              </a:ext>
            </a:extLst>
          </p:cNvPr>
          <p:cNvSpPr>
            <a:spLocks noGrp="1" noChangeArrowheads="1"/>
          </p:cNvSpPr>
          <p:nvPr>
            <p:ph type="body" idx="1"/>
          </p:nvPr>
        </p:nvSpPr>
        <p:spPr>
          <a:noFill/>
        </p:spPr>
        <p:txBody>
          <a:bodyPr/>
          <a:lstStyle/>
          <a:p>
            <a:pPr marL="171450" indent="-171450">
              <a:buFont typeface="Wingdings" panose="05000000000000000000" pitchFamily="2" charset="2"/>
              <a:buChar char="l"/>
            </a:pPr>
            <a:r>
              <a:rPr lang="ja-JP" altLang="en-US" sz="1200" u="none" dirty="0">
                <a:solidFill>
                  <a:schemeClr val="tx1"/>
                </a:solidFill>
                <a:latin typeface="Meiryo UI" panose="020B0604030504040204" pitchFamily="50" charset="-128"/>
                <a:ea typeface="Meiryo UI" panose="020B0604030504040204" pitchFamily="50" charset="-128"/>
              </a:rPr>
              <a:t>「価値」のパートでは、人類が築き上げてきた共通の価値の中から協同組合が特に重視すべき価値が列挙されています。　</a:t>
            </a:r>
            <a:endParaRPr lang="en-US" altLang="ja-JP" sz="1200" u="none" dirty="0">
              <a:solidFill>
                <a:schemeClr val="tx1"/>
              </a:solidFill>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l"/>
            </a:pPr>
            <a:r>
              <a:rPr lang="ja-JP" altLang="en-US" sz="1200" u="none" dirty="0">
                <a:solidFill>
                  <a:schemeClr val="tx1"/>
                </a:solidFill>
                <a:latin typeface="Meiryo UI" panose="020B0604030504040204" pitchFamily="50" charset="-128"/>
                <a:ea typeface="Meiryo UI" panose="020B0604030504040204" pitchFamily="50" charset="-128"/>
              </a:rPr>
              <a:t>「自助」と「自己責任」はドイツの信用協同組合の創始者ライファイゼンが示した原則にも含まれています。「自助」とは自分たちの運命を自ら切り開くこと、「自己責任」は、自分たちの協同組合の設立と運営に責任を持つこと</a:t>
            </a:r>
            <a:r>
              <a:rPr lang="ja-JP" altLang="en-US" dirty="0"/>
              <a:t>を意味します</a:t>
            </a:r>
            <a:r>
              <a:rPr lang="ja-JP" altLang="en-US" sz="1200" u="none" dirty="0">
                <a:solidFill>
                  <a:schemeClr val="tx1"/>
                </a:solidFill>
                <a:latin typeface="Meiryo UI" panose="020B0604030504040204" pitchFamily="50" charset="-128"/>
                <a:ea typeface="Meiryo UI" panose="020B0604030504040204" pitchFamily="50" charset="-128"/>
              </a:rPr>
              <a:t>。</a:t>
            </a:r>
            <a:endParaRPr lang="en-US" altLang="ja-JP" sz="1200" u="none" dirty="0">
              <a:solidFill>
                <a:schemeClr val="tx1"/>
              </a:solidFill>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l"/>
            </a:pPr>
            <a:r>
              <a:rPr lang="ja-JP" altLang="en-US" dirty="0"/>
              <a:t>また、協同組合には、組合員が参加し「民主主義」に基づいて運営され、各組合員が「平等」の権利を持ち、「公正」に扱われることが求められます。</a:t>
            </a:r>
            <a:endParaRPr lang="en-US" altLang="ja-JP" sz="1200" u="none" dirty="0">
              <a:solidFill>
                <a:schemeClr val="tx1"/>
              </a:solidFill>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l"/>
            </a:pPr>
            <a:r>
              <a:rPr lang="ja-JP" altLang="en-US" dirty="0"/>
              <a:t>さらに、協同組合はその利益を自分たちだけでなく、他者にも広げるために「連帯」を重視します。</a:t>
            </a:r>
            <a:endParaRPr lang="en-US" altLang="ja-JP" dirty="0"/>
          </a:p>
          <a:p>
            <a:pPr marL="171450" indent="-171450">
              <a:buFont typeface="Wingdings" panose="05000000000000000000" pitchFamily="2" charset="2"/>
              <a:buChar char="l"/>
            </a:pPr>
            <a:r>
              <a:rPr lang="ja-JP" altLang="en-US" sz="1200" u="none" dirty="0">
                <a:solidFill>
                  <a:schemeClr val="tx1"/>
                </a:solidFill>
                <a:latin typeface="Meiryo UI" panose="020B0604030504040204" pitchFamily="50" charset="-128"/>
                <a:ea typeface="Meiryo UI" panose="020B0604030504040204" pitchFamily="50" charset="-128"/>
              </a:rPr>
              <a:t>協同組合は量目、品質、価格などで「正直」を貫いてきました。</a:t>
            </a:r>
            <a:r>
              <a:rPr lang="ja-JP" altLang="en-US" dirty="0"/>
              <a:t>組合員との正直な取引は、組合員以外も含めた「公開」への姿勢につながります。</a:t>
            </a:r>
            <a:endParaRPr lang="en-US" altLang="ja-JP" sz="1200" u="none" dirty="0">
              <a:solidFill>
                <a:schemeClr val="tx1"/>
              </a:solidFill>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l"/>
            </a:pPr>
            <a:r>
              <a:rPr lang="ja-JP" altLang="en-US" dirty="0"/>
              <a:t>「公開」は、開かれた組合員制にも反映されています。また、協同組合は地域社会の一員として「社会的責任」を重視し、さらに「他人への配慮」をもって、国内外の他の協同組合を支援してきた伝統も誇りです。</a:t>
            </a:r>
            <a:endParaRPr lang="en-US" altLang="ja-JP" dirty="0"/>
          </a:p>
          <a:p>
            <a:pPr marL="171450" indent="-171450">
              <a:buFont typeface="Wingdings" panose="05000000000000000000" pitchFamily="2" charset="2"/>
              <a:buChar char="l"/>
            </a:pPr>
            <a:r>
              <a:rPr lang="ja-JP" altLang="en-US" sz="1200" u="none" dirty="0">
                <a:solidFill>
                  <a:schemeClr val="tx1"/>
                </a:solidFill>
                <a:latin typeface="Meiryo UI" panose="020B0604030504040204" pitchFamily="50" charset="-128"/>
                <a:ea typeface="Meiryo UI" panose="020B0604030504040204" pitchFamily="50" charset="-128"/>
              </a:rPr>
              <a:t>「創設者たち」には、イギリスのロッチデールの先駆者だけでなく、ドイツのライファイゼン、シュルツェ＝デーリッチ、カナダのデジャルダン、フランスのビュシェ、デンマークのグルントウィ司教なども含まれています。</a:t>
            </a:r>
          </a:p>
        </p:txBody>
      </p:sp>
    </p:spTree>
    <p:extLst>
      <p:ext uri="{BB962C8B-B14F-4D97-AF65-F5344CB8AC3E}">
        <p14:creationId xmlns:p14="http://schemas.microsoft.com/office/powerpoint/2010/main" val="33232923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0C8D65-93A2-3100-A26B-85D19B4D98B4}"/>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AD125723-6EDC-4D06-1159-B649F364DC22}"/>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9F6CF7D4-0D1C-33D6-884C-DAFEC4F4492F}"/>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協同組合が前に述べた「価値」を実践するための指針が、これから紹介する７つの原則です。起草者のマクファーソン教授によれば、第 </a:t>
            </a:r>
            <a:r>
              <a:rPr lang="en-US" altLang="ja-JP" dirty="0"/>
              <a:t>1</a:t>
            </a:r>
            <a:r>
              <a:rPr lang="ja-JP" altLang="en-US" dirty="0"/>
              <a:t>～</a:t>
            </a:r>
            <a:r>
              <a:rPr lang="en-US" altLang="ja-JP" dirty="0"/>
              <a:t>3 </a:t>
            </a:r>
            <a:r>
              <a:rPr lang="ja-JP" altLang="en-US" dirty="0"/>
              <a:t>原則は協同組合</a:t>
            </a:r>
            <a:r>
              <a:rPr lang="en-US" altLang="ja-JP" dirty="0"/>
              <a:t>『</a:t>
            </a:r>
            <a:r>
              <a:rPr lang="ja-JP" altLang="en-US" dirty="0"/>
              <a:t>内部</a:t>
            </a:r>
            <a:r>
              <a:rPr lang="en-US" altLang="ja-JP" dirty="0"/>
              <a:t>』</a:t>
            </a:r>
            <a:r>
              <a:rPr lang="ja-JP" altLang="en-US" dirty="0"/>
              <a:t>の動きを説明し、残りの </a:t>
            </a:r>
            <a:r>
              <a:rPr lang="en-US" altLang="ja-JP" dirty="0"/>
              <a:t>4 </a:t>
            </a:r>
            <a:r>
              <a:rPr lang="ja-JP" altLang="en-US" dirty="0"/>
              <a:t>つの原則は協同組合</a:t>
            </a:r>
            <a:r>
              <a:rPr lang="en-US" altLang="ja-JP" dirty="0"/>
              <a:t>『</a:t>
            </a:r>
            <a:r>
              <a:rPr lang="ja-JP" altLang="en-US" u="sng" dirty="0"/>
              <a:t>外部</a:t>
            </a:r>
            <a:r>
              <a:rPr lang="en-US" altLang="ja-JP" u="sng" dirty="0"/>
              <a:t>』</a:t>
            </a:r>
            <a:r>
              <a:rPr lang="ja-JP" altLang="en-US" u="sng" dirty="0"/>
              <a:t>の世界</a:t>
            </a:r>
            <a:r>
              <a:rPr lang="ja-JP" altLang="en-US" dirty="0"/>
              <a:t>との関係を扱っています。</a:t>
            </a:r>
          </a:p>
        </p:txBody>
      </p:sp>
      <p:sp>
        <p:nvSpPr>
          <p:cNvPr id="4" name="スライド番号プレースホルダー 3">
            <a:extLst>
              <a:ext uri="{FF2B5EF4-FFF2-40B4-BE49-F238E27FC236}">
                <a16:creationId xmlns:a16="http://schemas.microsoft.com/office/drawing/2014/main" id="{D10AD52E-577D-862E-0258-105199A68188}"/>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31B7AB0-0A97-4537-8311-BD9BF3637004}"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7833702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a:extLst>
              <a:ext uri="{FF2B5EF4-FFF2-40B4-BE49-F238E27FC236}">
                <a16:creationId xmlns:a16="http://schemas.microsoft.com/office/drawing/2014/main" id="{8A6863A0-EE00-41AA-9F45-FAFA5114DAE4}"/>
              </a:ext>
            </a:extLst>
          </p:cNvPr>
          <p:cNvSpPr>
            <a:spLocks noGrp="1" noChangeArrowheads="1"/>
          </p:cNvSpPr>
          <p:nvPr>
            <p:ph type="sldNum" sz="quarter" idx="5"/>
          </p:nvPr>
        </p:nvSpPr>
        <p:spPr>
          <a:noFill/>
        </p:spPr>
        <p:txBody>
          <a:bodyPr/>
          <a:lstStyle>
            <a:lvl1pPr eaLnBrk="0" hangingPunct="0">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34952" indent="-282552" eaLnBrk="0" hangingPunct="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31795" indent="-225406" eaLnBrk="0" hangingPunct="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585782" indent="-225406" eaLnBrk="0" hangingPunct="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38181" indent="-225406" eaLnBrk="0" hangingPunct="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495344" indent="-225406"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52506" indent="-225406"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09668" indent="-225406"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66830" indent="-225406"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eaLnBrk="1" hangingPunct="1">
              <a:spcBef>
                <a:spcPct val="0"/>
              </a:spcBef>
            </a:pPr>
            <a:fld id="{2BC679B3-4507-45D8-86C2-B073487D7E08}" type="slidenum">
              <a:rPr lang="ja-JP" altLang="en-US">
                <a:ea typeface="ＭＳ Ｐゴシック" panose="020B0600070205080204" pitchFamily="50" charset="-128"/>
              </a:rPr>
              <a:pPr eaLnBrk="1" hangingPunct="1">
                <a:spcBef>
                  <a:spcPct val="0"/>
                </a:spcBef>
              </a:pPr>
              <a:t>13</a:t>
            </a:fld>
            <a:endParaRPr lang="en-US" altLang="ja-JP">
              <a:ea typeface="ＭＳ Ｐゴシック" panose="020B0600070205080204" pitchFamily="50" charset="-128"/>
            </a:endParaRPr>
          </a:p>
        </p:txBody>
      </p:sp>
      <p:sp>
        <p:nvSpPr>
          <p:cNvPr id="79875" name="Rectangle 2">
            <a:extLst>
              <a:ext uri="{FF2B5EF4-FFF2-40B4-BE49-F238E27FC236}">
                <a16:creationId xmlns:a16="http://schemas.microsoft.com/office/drawing/2014/main" id="{CE63EAD4-A2FE-4F7D-910B-B8AD8A4EA94A}"/>
              </a:ext>
            </a:extLst>
          </p:cNvPr>
          <p:cNvSpPr>
            <a:spLocks noGrp="1" noRot="1" noChangeAspect="1" noChangeArrowheads="1" noTextEdit="1"/>
          </p:cNvSpPr>
          <p:nvPr>
            <p:ph type="sldImg"/>
          </p:nvPr>
        </p:nvSpPr>
        <p:spPr>
          <a:ln/>
        </p:spPr>
      </p:sp>
      <p:sp>
        <p:nvSpPr>
          <p:cNvPr id="79876" name="Rectangle 3">
            <a:extLst>
              <a:ext uri="{FF2B5EF4-FFF2-40B4-BE49-F238E27FC236}">
                <a16:creationId xmlns:a16="http://schemas.microsoft.com/office/drawing/2014/main" id="{B6BB72E8-F315-4261-86E7-D8D01871912F}"/>
              </a:ext>
            </a:extLst>
          </p:cNvPr>
          <p:cNvSpPr>
            <a:spLocks noGrp="1" noChangeArrowheads="1"/>
          </p:cNvSpPr>
          <p:nvPr>
            <p:ph type="body" idx="1"/>
          </p:nvPr>
        </p:nvSpPr>
        <p:spPr>
          <a:noFill/>
        </p:spPr>
        <p:txBody>
          <a:bodyPr/>
          <a:lstStyle/>
          <a:p>
            <a:pPr marL="171450" indent="-171450" eaLnBrk="1" hangingPunct="1">
              <a:buFont typeface="Wingdings" panose="05000000000000000000" pitchFamily="2" charset="2"/>
              <a:buChar char="l"/>
            </a:pPr>
            <a:r>
              <a:rPr lang="ja-JP" altLang="en-US" u="none" dirty="0"/>
              <a:t>第</a:t>
            </a:r>
            <a:r>
              <a:rPr lang="en-US" altLang="ja-JP" u="none" dirty="0"/>
              <a:t>1</a:t>
            </a:r>
            <a:r>
              <a:rPr lang="ja-JP" altLang="en-US" u="none" dirty="0"/>
              <a:t>原則は、協同組合への参加が「自発的」であることの重要性を確認しています。</a:t>
            </a:r>
            <a:r>
              <a:rPr lang="ja-JP" altLang="en-US" dirty="0"/>
              <a:t>これは、過去に多くの国々で政府の規制により協同組合への加入が強制されることがあったことを考慮したためです。</a:t>
            </a:r>
            <a:endParaRPr lang="en-US" altLang="ja-JP" u="none" dirty="0"/>
          </a:p>
          <a:p>
            <a:pPr marL="171450" indent="-171450" eaLnBrk="1" hangingPunct="1">
              <a:buFont typeface="Wingdings" panose="05000000000000000000" pitchFamily="2" charset="2"/>
              <a:buChar char="l"/>
            </a:pPr>
            <a:r>
              <a:rPr lang="ja-JP" altLang="en-US" dirty="0"/>
              <a:t>この原則は、協同組合がすべての人に「開かれている」ことを示しています。協同組合は、既存の組合員が自分たちだけのために運営する閉鎖的な組織ではありません</a:t>
            </a:r>
            <a:r>
              <a:rPr lang="ja-JP" altLang="en-US" u="none" dirty="0"/>
              <a:t>。</a:t>
            </a:r>
            <a:endParaRPr lang="en-US" altLang="ja-JP" u="none" dirty="0"/>
          </a:p>
          <a:p>
            <a:pPr marL="171450" indent="-171450" eaLnBrk="1" hangingPunct="1">
              <a:buFont typeface="Wingdings" panose="05000000000000000000" pitchFamily="2" charset="2"/>
              <a:buChar char="l"/>
            </a:pPr>
            <a:r>
              <a:rPr lang="ja-JP" altLang="en-US" dirty="0"/>
              <a:t>協同組合は</a:t>
            </a:r>
            <a:r>
              <a:rPr lang="ja-JP" altLang="en-US" u="none" dirty="0"/>
              <a:t>「性による差別、社会的、人種的、政治的、宗教的な差別」を行うことなく、人びとを受け入れなければなりません。</a:t>
            </a:r>
            <a:endParaRPr lang="en-US" altLang="ja-JP" u="none" dirty="0"/>
          </a:p>
          <a:p>
            <a:pPr marL="171450" indent="-171450" eaLnBrk="1" hangingPunct="1">
              <a:buFont typeface="Wingdings" panose="05000000000000000000" pitchFamily="2" charset="2"/>
              <a:buChar char="l"/>
            </a:pPr>
            <a:r>
              <a:rPr lang="ja-JP" altLang="en-US" dirty="0"/>
              <a:t>「社会的な差別」とは、社会階層や文化などによる差別を指します。差別をしないことは加入時に限らず、日々の運営の中でも重要です。</a:t>
            </a:r>
            <a:endParaRPr lang="en-US" altLang="ja-JP" u="none" dirty="0"/>
          </a:p>
          <a:p>
            <a:pPr marL="171450" indent="-171450" eaLnBrk="1" hangingPunct="1">
              <a:buFont typeface="Wingdings" panose="05000000000000000000" pitchFamily="2" charset="2"/>
              <a:buChar char="l"/>
            </a:pPr>
            <a:r>
              <a:rPr lang="ja-JP" altLang="en-US" u="none" dirty="0"/>
              <a:t>この原則は、協同組合への参加が人びとの権利であると同時に、組合員の義務・責任であることも示しています。</a:t>
            </a:r>
            <a:endParaRPr lang="en-US" altLang="ja-JP" u="none" dirty="0"/>
          </a:p>
          <a:p>
            <a:pPr marL="171450" indent="-171450" eaLnBrk="1" hangingPunct="1">
              <a:buFont typeface="Wingdings" panose="05000000000000000000" pitchFamily="2" charset="2"/>
              <a:buChar char="l"/>
            </a:pPr>
            <a:r>
              <a:rPr lang="ja-JP" altLang="en-US" u="none" dirty="0"/>
              <a:t>組合員は協同組合に出資して参加し、民主的な意思決定に参画し、事業を利用し、配当を受け取る権利をもちます。</a:t>
            </a:r>
            <a:endParaRPr lang="en-US" altLang="ja-JP" u="none" dirty="0"/>
          </a:p>
          <a:p>
            <a:pPr marL="171450" indent="-171450" eaLnBrk="1" hangingPunct="1">
              <a:buFont typeface="Wingdings" panose="05000000000000000000" pitchFamily="2" charset="2"/>
              <a:buChar char="l"/>
            </a:pPr>
            <a:r>
              <a:rPr lang="ja-JP" altLang="en-US" u="none" dirty="0"/>
              <a:t>同時に、組合員は協同組合の会議や投票に参加し、事業を利用し、出資金を公平に拠出する義務と責任をもちます。</a:t>
            </a:r>
            <a:endParaRPr lang="en-US" altLang="ja-JP" u="none" dirty="0"/>
          </a:p>
          <a:p>
            <a:pPr marL="171450" indent="-171450" eaLnBrk="1" hangingPunct="1">
              <a:buFont typeface="Wingdings" panose="05000000000000000000" pitchFamily="2" charset="2"/>
              <a:buChar char="l"/>
            </a:pPr>
            <a:r>
              <a:rPr lang="ja-JP" altLang="en-US" u="none" dirty="0"/>
              <a:t>組合員が担う「出資・利用・運営参加」は組合員の権利であると同時に、義務と責任でもあるのです。</a:t>
            </a:r>
          </a:p>
        </p:txBody>
      </p:sp>
    </p:spTree>
    <p:extLst>
      <p:ext uri="{BB962C8B-B14F-4D97-AF65-F5344CB8AC3E}">
        <p14:creationId xmlns:p14="http://schemas.microsoft.com/office/powerpoint/2010/main" val="76784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a:extLst>
              <a:ext uri="{FF2B5EF4-FFF2-40B4-BE49-F238E27FC236}">
                <a16:creationId xmlns:a16="http://schemas.microsoft.com/office/drawing/2014/main" id="{8A6863A0-EE00-41AA-9F45-FAFA5114DAE4}"/>
              </a:ext>
            </a:extLst>
          </p:cNvPr>
          <p:cNvSpPr>
            <a:spLocks noGrp="1" noChangeArrowheads="1"/>
          </p:cNvSpPr>
          <p:nvPr>
            <p:ph type="sldNum" sz="quarter" idx="5"/>
          </p:nvPr>
        </p:nvSpPr>
        <p:spPr>
          <a:noFill/>
        </p:spPr>
        <p:txBody>
          <a:bodyPr/>
          <a:lstStyle>
            <a:lvl1pPr eaLnBrk="0" hangingPunct="0">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34952" indent="-282552" eaLnBrk="0" hangingPunct="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31795" indent="-225406" eaLnBrk="0" hangingPunct="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585782" indent="-225406" eaLnBrk="0" hangingPunct="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38181" indent="-225406" eaLnBrk="0" hangingPunct="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495344" indent="-225406"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52506" indent="-225406"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09668" indent="-225406"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66830" indent="-225406"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eaLnBrk="1" hangingPunct="1">
              <a:spcBef>
                <a:spcPct val="0"/>
              </a:spcBef>
            </a:pPr>
            <a:fld id="{2BC679B3-4507-45D8-86C2-B073487D7E08}" type="slidenum">
              <a:rPr lang="ja-JP" altLang="en-US">
                <a:ea typeface="ＭＳ Ｐゴシック" panose="020B0600070205080204" pitchFamily="50" charset="-128"/>
              </a:rPr>
              <a:pPr eaLnBrk="1" hangingPunct="1">
                <a:spcBef>
                  <a:spcPct val="0"/>
                </a:spcBef>
              </a:pPr>
              <a:t>14</a:t>
            </a:fld>
            <a:endParaRPr lang="en-US" altLang="ja-JP">
              <a:ea typeface="ＭＳ Ｐゴシック" panose="020B0600070205080204" pitchFamily="50" charset="-128"/>
            </a:endParaRPr>
          </a:p>
        </p:txBody>
      </p:sp>
      <p:sp>
        <p:nvSpPr>
          <p:cNvPr id="79875" name="Rectangle 2">
            <a:extLst>
              <a:ext uri="{FF2B5EF4-FFF2-40B4-BE49-F238E27FC236}">
                <a16:creationId xmlns:a16="http://schemas.microsoft.com/office/drawing/2014/main" id="{CE63EAD4-A2FE-4F7D-910B-B8AD8A4EA94A}"/>
              </a:ext>
            </a:extLst>
          </p:cNvPr>
          <p:cNvSpPr>
            <a:spLocks noGrp="1" noRot="1" noChangeAspect="1" noChangeArrowheads="1" noTextEdit="1"/>
          </p:cNvSpPr>
          <p:nvPr>
            <p:ph type="sldImg"/>
          </p:nvPr>
        </p:nvSpPr>
        <p:spPr>
          <a:ln/>
        </p:spPr>
      </p:sp>
      <p:sp>
        <p:nvSpPr>
          <p:cNvPr id="79876" name="Rectangle 3">
            <a:extLst>
              <a:ext uri="{FF2B5EF4-FFF2-40B4-BE49-F238E27FC236}">
                <a16:creationId xmlns:a16="http://schemas.microsoft.com/office/drawing/2014/main" id="{B6BB72E8-F315-4261-86E7-D8D01871912F}"/>
              </a:ext>
            </a:extLst>
          </p:cNvPr>
          <p:cNvSpPr>
            <a:spLocks noGrp="1" noChangeArrowheads="1"/>
          </p:cNvSpPr>
          <p:nvPr>
            <p:ph type="body" idx="1"/>
          </p:nvPr>
        </p:nvSpPr>
        <p:spPr>
          <a:noFill/>
        </p:spPr>
        <p:txBody>
          <a:bodyPr/>
          <a:lstStyle/>
          <a:p>
            <a:pPr marL="171450" indent="-171450" eaLnBrk="1" hangingPunct="1">
              <a:buFont typeface="Wingdings" panose="05000000000000000000" pitchFamily="2" charset="2"/>
              <a:buChar char="l"/>
            </a:pPr>
            <a:r>
              <a:rPr lang="ja-JP" altLang="en-US" dirty="0"/>
              <a:t>第</a:t>
            </a:r>
            <a:r>
              <a:rPr lang="en-US" altLang="ja-JP" dirty="0"/>
              <a:t>2</a:t>
            </a:r>
            <a:r>
              <a:rPr lang="ja-JP" altLang="en-US" dirty="0"/>
              <a:t>原則は、組合員が協同組合を民主的に管理し、政策立案や意思決定に積極的に参加する必要性を述べています。</a:t>
            </a:r>
            <a:endParaRPr lang="en-US" altLang="ja-JP" dirty="0"/>
          </a:p>
          <a:p>
            <a:pPr marL="171450" indent="-171450" eaLnBrk="1" hangingPunct="1">
              <a:buFont typeface="Wingdings" panose="05000000000000000000" pitchFamily="2" charset="2"/>
              <a:buChar char="l"/>
            </a:pPr>
            <a:r>
              <a:rPr lang="ja-JP" altLang="en-US" dirty="0"/>
              <a:t>株式会社が出資額に基づく「一株一票」であるのに対し、協同組合では一人一票の平等な議決権が保障されます。</a:t>
            </a:r>
            <a:endParaRPr lang="en-US" altLang="ja-JP" dirty="0"/>
          </a:p>
          <a:p>
            <a:pPr marL="171450" indent="-171450" eaLnBrk="1" hangingPunct="1">
              <a:buFont typeface="Wingdings" panose="05000000000000000000" pitchFamily="2" charset="2"/>
              <a:buChar char="l"/>
            </a:pPr>
            <a:r>
              <a:rPr lang="ja-JP" altLang="en-US" dirty="0"/>
              <a:t>これは、「人と人との結合体」である協同組合と株式会社との大きな違いであり、協同組合が「民主的に管理する事業体」として定義される根拠となります。</a:t>
            </a:r>
            <a:endParaRPr lang="en-US" altLang="ja-JP" dirty="0"/>
          </a:p>
          <a:p>
            <a:pPr marL="171450" indent="-171450" eaLnBrk="1" hangingPunct="1">
              <a:buFont typeface="Wingdings" panose="05000000000000000000" pitchFamily="2" charset="2"/>
              <a:buChar char="l"/>
            </a:pPr>
            <a:r>
              <a:rPr lang="ja-JP" altLang="en-US" dirty="0"/>
              <a:t>また、協同組合の「価値」における「民主主義」や「平等」を体現するものと言えます。規模が大きくなると、総会や総代会で運営の基本方針を決定し、日常の運営は組合員の代表として選出された役員が担いますが、役員は特定の組合員の利害ではなく、「すべての組合員に対して」責任を負います。</a:t>
            </a:r>
            <a:endParaRPr lang="en-US" altLang="ja-JP" dirty="0"/>
          </a:p>
          <a:p>
            <a:pPr marL="171450" indent="-171450" eaLnBrk="1" hangingPunct="1">
              <a:buFont typeface="Wingdings" panose="05000000000000000000" pitchFamily="2" charset="2"/>
              <a:buChar char="l"/>
            </a:pPr>
            <a:r>
              <a:rPr lang="ja-JP" altLang="en-US" dirty="0"/>
              <a:t>組合員は、役員選出や総会・総代会に加え、青年・女性組織や各種委員会、懇談会にも積極的に参加し、自分たちの意見を組合運営に反映させることが重要です。</a:t>
            </a:r>
            <a:endParaRPr lang="en-US" altLang="ja-JP" dirty="0"/>
          </a:p>
          <a:p>
            <a:pPr marL="171450" indent="-171450" eaLnBrk="1" hangingPunct="1">
              <a:buFont typeface="Wingdings" panose="05000000000000000000" pitchFamily="2" charset="2"/>
              <a:buChar char="l"/>
            </a:pPr>
            <a:r>
              <a:rPr lang="ja-JP" altLang="en-US" dirty="0"/>
              <a:t>協同組合の側も、運営に関する情報を公開し、理念を伝え、組合員の議論や参画の機会を提供することが必要です。</a:t>
            </a:r>
            <a:endParaRPr lang="en-US" altLang="ja-JP" dirty="0"/>
          </a:p>
          <a:p>
            <a:pPr marL="171450" indent="-171450" eaLnBrk="1" hangingPunct="1">
              <a:buFont typeface="Wingdings" panose="05000000000000000000" pitchFamily="2" charset="2"/>
              <a:buChar char="l"/>
            </a:pPr>
            <a:r>
              <a:rPr lang="ja-JP" altLang="en-US" dirty="0"/>
              <a:t>民主的運営は形だけでなく、組合員と協同組合の日々の努力によって実現されるものです。</a:t>
            </a:r>
            <a:endParaRPr lang="en-US" altLang="ja-JP" dirty="0"/>
          </a:p>
          <a:p>
            <a:pPr marL="171450" indent="-171450" eaLnBrk="1" hangingPunct="1">
              <a:buFont typeface="Wingdings" panose="05000000000000000000" pitchFamily="2" charset="2"/>
              <a:buChar char="l"/>
            </a:pPr>
            <a:r>
              <a:rPr lang="ja-JP" altLang="en-US" dirty="0"/>
              <a:t>民主的な意思決定のため、単位協同組合では組合員が一人一票の議決権を持ちます。一方、連合会では、会員協同組合の組合員数に基づいた議決権配分を行い、組合員を基盤とした民主的な方法を採用する必要があります。</a:t>
            </a:r>
          </a:p>
        </p:txBody>
      </p:sp>
    </p:spTree>
    <p:extLst>
      <p:ext uri="{BB962C8B-B14F-4D97-AF65-F5344CB8AC3E}">
        <p14:creationId xmlns:p14="http://schemas.microsoft.com/office/powerpoint/2010/main" val="11349260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a:extLst>
              <a:ext uri="{FF2B5EF4-FFF2-40B4-BE49-F238E27FC236}">
                <a16:creationId xmlns:a16="http://schemas.microsoft.com/office/drawing/2014/main" id="{8A6863A0-EE00-41AA-9F45-FAFA5114DAE4}"/>
              </a:ext>
            </a:extLst>
          </p:cNvPr>
          <p:cNvSpPr>
            <a:spLocks noGrp="1" noChangeArrowheads="1"/>
          </p:cNvSpPr>
          <p:nvPr>
            <p:ph type="sldNum" sz="quarter" idx="5"/>
          </p:nvPr>
        </p:nvSpPr>
        <p:spPr>
          <a:noFill/>
        </p:spPr>
        <p:txBody>
          <a:bodyPr/>
          <a:lstStyle>
            <a:lvl1pPr eaLnBrk="0" hangingPunct="0">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34952" indent="-282552" eaLnBrk="0" hangingPunct="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31795" indent="-225406" eaLnBrk="0" hangingPunct="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585782" indent="-225406" eaLnBrk="0" hangingPunct="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38181" indent="-225406" eaLnBrk="0" hangingPunct="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495344" indent="-225406"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52506" indent="-225406"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09668" indent="-225406"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66830" indent="-225406"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eaLnBrk="1" hangingPunct="1">
              <a:spcBef>
                <a:spcPct val="0"/>
              </a:spcBef>
            </a:pPr>
            <a:fld id="{2BC679B3-4507-45D8-86C2-B073487D7E08}" type="slidenum">
              <a:rPr lang="ja-JP" altLang="en-US">
                <a:ea typeface="ＭＳ Ｐゴシック" panose="020B0600070205080204" pitchFamily="50" charset="-128"/>
              </a:rPr>
              <a:pPr eaLnBrk="1" hangingPunct="1">
                <a:spcBef>
                  <a:spcPct val="0"/>
                </a:spcBef>
              </a:pPr>
              <a:t>15</a:t>
            </a:fld>
            <a:endParaRPr lang="en-US" altLang="ja-JP">
              <a:ea typeface="ＭＳ Ｐゴシック" panose="020B0600070205080204" pitchFamily="50" charset="-128"/>
            </a:endParaRPr>
          </a:p>
        </p:txBody>
      </p:sp>
      <p:sp>
        <p:nvSpPr>
          <p:cNvPr id="79875" name="Rectangle 2">
            <a:extLst>
              <a:ext uri="{FF2B5EF4-FFF2-40B4-BE49-F238E27FC236}">
                <a16:creationId xmlns:a16="http://schemas.microsoft.com/office/drawing/2014/main" id="{CE63EAD4-A2FE-4F7D-910B-B8AD8A4EA94A}"/>
              </a:ext>
            </a:extLst>
          </p:cNvPr>
          <p:cNvSpPr>
            <a:spLocks noGrp="1" noRot="1" noChangeAspect="1" noChangeArrowheads="1" noTextEdit="1"/>
          </p:cNvSpPr>
          <p:nvPr>
            <p:ph type="sldImg"/>
          </p:nvPr>
        </p:nvSpPr>
        <p:spPr>
          <a:ln/>
        </p:spPr>
      </p:sp>
      <p:sp>
        <p:nvSpPr>
          <p:cNvPr id="79876" name="Rectangle 3">
            <a:extLst>
              <a:ext uri="{FF2B5EF4-FFF2-40B4-BE49-F238E27FC236}">
                <a16:creationId xmlns:a16="http://schemas.microsoft.com/office/drawing/2014/main" id="{B6BB72E8-F315-4261-86E7-D8D01871912F}"/>
              </a:ext>
            </a:extLst>
          </p:cNvPr>
          <p:cNvSpPr>
            <a:spLocks noGrp="1" noChangeArrowheads="1"/>
          </p:cNvSpPr>
          <p:nvPr>
            <p:ph type="body" idx="1"/>
          </p:nvPr>
        </p:nvSpPr>
        <p:spPr>
          <a:noFill/>
        </p:spPr>
        <p:txBody>
          <a:bodyPr/>
          <a:lstStyle/>
          <a:p>
            <a:pPr marL="171450" indent="-171450" eaLnBrk="1" hangingPunct="1">
              <a:buFont typeface="Wingdings" panose="05000000000000000000" pitchFamily="2" charset="2"/>
              <a:buChar char="l"/>
            </a:pPr>
            <a:r>
              <a:rPr lang="ja-JP" altLang="en-US" dirty="0"/>
              <a:t>第</a:t>
            </a:r>
            <a:r>
              <a:rPr lang="en-US" altLang="ja-JP" dirty="0"/>
              <a:t>3</a:t>
            </a:r>
            <a:r>
              <a:rPr lang="ja-JP" altLang="en-US" dirty="0"/>
              <a:t>原則は、協同組合の資本形成への組合員参加と剰余金の配分に関する指針を示しています。</a:t>
            </a:r>
            <a:endParaRPr lang="en-US" altLang="ja-JP" dirty="0"/>
          </a:p>
          <a:p>
            <a:pPr marL="171450" indent="-171450" eaLnBrk="1" hangingPunct="1">
              <a:buFont typeface="Wingdings" panose="05000000000000000000" pitchFamily="2" charset="2"/>
              <a:buChar char="l"/>
            </a:pPr>
            <a:r>
              <a:rPr lang="ja-JP" altLang="en-US" dirty="0"/>
              <a:t>まず、協同組合の運営に必要な資金を組合員が出資金として出し合い、それを民主的に管理することが重要です</a:t>
            </a:r>
            <a:r>
              <a:rPr lang="ja-JP" altLang="en-US" u="sng" dirty="0"/>
              <a:t>。</a:t>
            </a:r>
            <a:endParaRPr lang="en-US" altLang="ja-JP" dirty="0"/>
          </a:p>
          <a:p>
            <a:pPr marL="171450" indent="-171450" eaLnBrk="1" hangingPunct="1">
              <a:buFont typeface="Wingdings" panose="05000000000000000000" pitchFamily="2" charset="2"/>
              <a:buChar char="l"/>
            </a:pPr>
            <a:r>
              <a:rPr lang="ja-JP" altLang="en-US" dirty="0"/>
              <a:t>出資金は、事業を利用し自分たちのニーズや願いをかなえるために出資されるものであり、利息を目的とするものではありません。そのため、出資金配当には利率の制限があります。</a:t>
            </a:r>
            <a:endParaRPr lang="en-US" altLang="ja-JP" dirty="0"/>
          </a:p>
          <a:p>
            <a:pPr marL="171450" indent="-171450" eaLnBrk="1" hangingPunct="1">
              <a:buFont typeface="Wingdings" panose="05000000000000000000" pitchFamily="2" charset="2"/>
              <a:buChar char="l"/>
            </a:pPr>
            <a:r>
              <a:rPr lang="ja-JP" altLang="en-US" dirty="0"/>
              <a:t>さらに、事業の結果として生まれた剰余金について、３つの配分方法が規定されています。</a:t>
            </a:r>
            <a:endParaRPr lang="en-US" altLang="ja-JP" dirty="0"/>
          </a:p>
          <a:p>
            <a:pPr marL="171450" indent="-171450" eaLnBrk="1" hangingPunct="1">
              <a:buFont typeface="Wingdings" panose="05000000000000000000" pitchFamily="2" charset="2"/>
              <a:buChar char="l"/>
            </a:pPr>
            <a:r>
              <a:rPr lang="en-US" altLang="ja-JP" dirty="0"/>
              <a:t>1</a:t>
            </a:r>
            <a:r>
              <a:rPr lang="ja-JP" altLang="en-US" dirty="0"/>
              <a:t>つ目は、協同組合の発展のための準備金として積み立てることで、この準備金が「協同組合の共同の財産」となります。</a:t>
            </a:r>
            <a:endParaRPr lang="en-US" altLang="ja-JP" dirty="0"/>
          </a:p>
          <a:p>
            <a:pPr marL="171450" indent="-171450" eaLnBrk="1" hangingPunct="1">
              <a:buFont typeface="Wingdings" panose="05000000000000000000" pitchFamily="2" charset="2"/>
              <a:buChar char="l"/>
            </a:pPr>
            <a:r>
              <a:rPr lang="ja-JP" altLang="en-US" dirty="0"/>
              <a:t>さらに、一部を分割できないものとしています。これは協同組合の解散時にも組合員に配分されず、自治体や関連協同組合に引き継がれるものです。日本の協同組合では、</a:t>
            </a:r>
            <a:r>
              <a:rPr lang="en-US" altLang="ja-JP" dirty="0"/>
              <a:t>JA</a:t>
            </a:r>
            <a:r>
              <a:rPr lang="ja-JP" altLang="en-US" dirty="0"/>
              <a:t>厚生連や特定労働者協同組合がこの仕組みを採用しています。</a:t>
            </a:r>
            <a:endParaRPr lang="en-US" altLang="ja-JP" dirty="0"/>
          </a:p>
          <a:p>
            <a:pPr marL="171450" indent="-171450" eaLnBrk="1" hangingPunct="1">
              <a:buFont typeface="Wingdings" panose="05000000000000000000" pitchFamily="2" charset="2"/>
              <a:buChar char="l"/>
            </a:pPr>
            <a:r>
              <a:rPr lang="ja-JP" altLang="en-US" dirty="0"/>
              <a:t>２つ目は利用高に応じた組合員への還元（利用高配当）です。</a:t>
            </a:r>
            <a:endParaRPr lang="en-US" altLang="ja-JP" dirty="0"/>
          </a:p>
          <a:p>
            <a:pPr marL="171450" indent="-171450" eaLnBrk="1" hangingPunct="1">
              <a:buFont typeface="Wingdings" panose="05000000000000000000" pitchFamily="2" charset="2"/>
              <a:buChar char="l"/>
            </a:pPr>
            <a:r>
              <a:rPr lang="ja-JP" altLang="en-US" dirty="0"/>
              <a:t>３つ目は他の活動を支援するための配分で、原則を起草したマクファーソン教授は、「</a:t>
            </a:r>
            <a:r>
              <a:rPr lang="ja-JP" altLang="en-US" u="sng" dirty="0"/>
              <a:t>最も</a:t>
            </a:r>
            <a:r>
              <a:rPr lang="ja-JP" altLang="en-US" dirty="0"/>
              <a:t>重要な活動の一つ」を「地域的、全国的、広域的、そして国際的な協同組合運動の発展」と述べています。</a:t>
            </a:r>
            <a:endParaRPr lang="en-US" altLang="ja-JP" dirty="0"/>
          </a:p>
          <a:p>
            <a:pPr marL="171450" indent="-171450" eaLnBrk="1" hangingPunct="1">
              <a:buFont typeface="Wingdings" panose="05000000000000000000" pitchFamily="2" charset="2"/>
              <a:buChar char="l"/>
            </a:pPr>
            <a:r>
              <a:rPr lang="ja-JP" altLang="en-US" dirty="0"/>
              <a:t>この </a:t>
            </a:r>
            <a:r>
              <a:rPr lang="en-US" altLang="ja-JP" dirty="0"/>
              <a:t>3 </a:t>
            </a:r>
            <a:r>
              <a:rPr lang="ja-JP" altLang="en-US" dirty="0"/>
              <a:t>つ目の方法は </a:t>
            </a:r>
            <a:r>
              <a:rPr lang="en-US" altLang="ja-JP" dirty="0"/>
              <a:t>1995 </a:t>
            </a:r>
            <a:r>
              <a:rPr lang="ja-JP" altLang="en-US" dirty="0"/>
              <a:t>年の原則で新たに</a:t>
            </a:r>
            <a:r>
              <a:rPr lang="ja-JP" altLang="en-US" strike="noStrike" dirty="0"/>
              <a:t>付け</a:t>
            </a:r>
            <a:r>
              <a:rPr lang="ja-JP" altLang="en-US" dirty="0"/>
              <a:t>加えられたもので、「組合員が承認する」という条件が付されています。</a:t>
            </a:r>
          </a:p>
        </p:txBody>
      </p:sp>
    </p:spTree>
    <p:extLst>
      <p:ext uri="{BB962C8B-B14F-4D97-AF65-F5344CB8AC3E}">
        <p14:creationId xmlns:p14="http://schemas.microsoft.com/office/powerpoint/2010/main" val="41811249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a:extLst>
              <a:ext uri="{FF2B5EF4-FFF2-40B4-BE49-F238E27FC236}">
                <a16:creationId xmlns:a16="http://schemas.microsoft.com/office/drawing/2014/main" id="{8A6863A0-EE00-41AA-9F45-FAFA5114DAE4}"/>
              </a:ext>
            </a:extLst>
          </p:cNvPr>
          <p:cNvSpPr>
            <a:spLocks noGrp="1" noChangeArrowheads="1"/>
          </p:cNvSpPr>
          <p:nvPr>
            <p:ph type="sldNum" sz="quarter" idx="5"/>
          </p:nvPr>
        </p:nvSpPr>
        <p:spPr>
          <a:noFill/>
        </p:spPr>
        <p:txBody>
          <a:bodyPr/>
          <a:lstStyle>
            <a:lvl1pPr eaLnBrk="0" hangingPunct="0">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34952" indent="-282552" eaLnBrk="0" hangingPunct="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31795" indent="-225406" eaLnBrk="0" hangingPunct="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585782" indent="-225406" eaLnBrk="0" hangingPunct="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38181" indent="-225406" eaLnBrk="0" hangingPunct="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495344" indent="-225406"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52506" indent="-225406"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09668" indent="-225406"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66830" indent="-225406"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eaLnBrk="1" hangingPunct="1">
              <a:spcBef>
                <a:spcPct val="0"/>
              </a:spcBef>
            </a:pPr>
            <a:fld id="{2BC679B3-4507-45D8-86C2-B073487D7E08}" type="slidenum">
              <a:rPr lang="ja-JP" altLang="en-US">
                <a:ea typeface="ＭＳ Ｐゴシック" panose="020B0600070205080204" pitchFamily="50" charset="-128"/>
              </a:rPr>
              <a:pPr eaLnBrk="1" hangingPunct="1">
                <a:spcBef>
                  <a:spcPct val="0"/>
                </a:spcBef>
              </a:pPr>
              <a:t>16</a:t>
            </a:fld>
            <a:endParaRPr lang="en-US" altLang="ja-JP">
              <a:ea typeface="ＭＳ Ｐゴシック" panose="020B0600070205080204" pitchFamily="50" charset="-128"/>
            </a:endParaRPr>
          </a:p>
        </p:txBody>
      </p:sp>
      <p:sp>
        <p:nvSpPr>
          <p:cNvPr id="79875" name="Rectangle 2">
            <a:extLst>
              <a:ext uri="{FF2B5EF4-FFF2-40B4-BE49-F238E27FC236}">
                <a16:creationId xmlns:a16="http://schemas.microsoft.com/office/drawing/2014/main" id="{CE63EAD4-A2FE-4F7D-910B-B8AD8A4EA94A}"/>
              </a:ext>
            </a:extLst>
          </p:cNvPr>
          <p:cNvSpPr>
            <a:spLocks noGrp="1" noRot="1" noChangeAspect="1" noChangeArrowheads="1" noTextEdit="1"/>
          </p:cNvSpPr>
          <p:nvPr>
            <p:ph type="sldImg"/>
          </p:nvPr>
        </p:nvSpPr>
        <p:spPr>
          <a:ln/>
        </p:spPr>
      </p:sp>
      <p:sp>
        <p:nvSpPr>
          <p:cNvPr id="79876" name="Rectangle 3">
            <a:extLst>
              <a:ext uri="{FF2B5EF4-FFF2-40B4-BE49-F238E27FC236}">
                <a16:creationId xmlns:a16="http://schemas.microsoft.com/office/drawing/2014/main" id="{B6BB72E8-F315-4261-86E7-D8D01871912F}"/>
              </a:ext>
            </a:extLst>
          </p:cNvPr>
          <p:cNvSpPr>
            <a:spLocks noGrp="1" noChangeArrowheads="1"/>
          </p:cNvSpPr>
          <p:nvPr>
            <p:ph type="body" idx="1"/>
          </p:nvPr>
        </p:nvSpPr>
        <p:spPr>
          <a:noFill/>
        </p:spPr>
        <p:txBody>
          <a:bodyPr/>
          <a:lstStyle/>
          <a:p>
            <a:pPr marL="171450" indent="-171450">
              <a:buFont typeface="Wingdings" panose="05000000000000000000" pitchFamily="2" charset="2"/>
              <a:buChar char="l"/>
            </a:pPr>
            <a:r>
              <a:rPr lang="ja-JP" altLang="en-US" sz="1200" dirty="0">
                <a:solidFill>
                  <a:schemeClr val="tx1"/>
                </a:solidFill>
                <a:latin typeface="Meiryo UI" panose="020B0604030504040204" pitchFamily="50" charset="-128"/>
                <a:ea typeface="Meiryo UI" panose="020B0604030504040204" pitchFamily="50" charset="-128"/>
              </a:rPr>
              <a:t>協同組合の自治と自立については、</a:t>
            </a:r>
            <a:r>
              <a:rPr lang="en-US" altLang="ja-JP" sz="1200" dirty="0">
                <a:solidFill>
                  <a:schemeClr val="tx1"/>
                </a:solidFill>
                <a:latin typeface="Meiryo UI" panose="020B0604030504040204" pitchFamily="50" charset="-128"/>
                <a:ea typeface="Meiryo UI" panose="020B0604030504040204" pitchFamily="50" charset="-128"/>
              </a:rPr>
              <a:t>1966 </a:t>
            </a:r>
            <a:r>
              <a:rPr lang="ja-JP" altLang="en-US" sz="1200" dirty="0">
                <a:solidFill>
                  <a:schemeClr val="tx1"/>
                </a:solidFill>
                <a:latin typeface="Meiryo UI" panose="020B0604030504040204" pitchFamily="50" charset="-128"/>
                <a:ea typeface="Meiryo UI" panose="020B0604030504040204" pitchFamily="50" charset="-128"/>
              </a:rPr>
              <a:t>年の協同組合原則</a:t>
            </a:r>
            <a:r>
              <a:rPr lang="ja-JP" altLang="en-US" sz="1200" u="none" dirty="0">
                <a:solidFill>
                  <a:schemeClr val="tx1"/>
                </a:solidFill>
                <a:latin typeface="Meiryo UI" panose="020B0604030504040204" pitchFamily="50" charset="-128"/>
                <a:ea typeface="Meiryo UI" panose="020B0604030504040204" pitchFamily="50" charset="-128"/>
              </a:rPr>
              <a:t>改定時</a:t>
            </a:r>
            <a:r>
              <a:rPr lang="ja-JP" altLang="en-US" sz="1200" dirty="0">
                <a:solidFill>
                  <a:schemeClr val="tx1"/>
                </a:solidFill>
                <a:latin typeface="Meiryo UI" panose="020B0604030504040204" pitchFamily="50" charset="-128"/>
                <a:ea typeface="Meiryo UI" panose="020B0604030504040204" pitchFamily="50" charset="-128"/>
              </a:rPr>
              <a:t>にもで議論されました。</a:t>
            </a:r>
            <a:endParaRPr lang="en-US" altLang="ja-JP" sz="1200" dirty="0">
              <a:solidFill>
                <a:schemeClr val="tx1"/>
              </a:solidFill>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l"/>
            </a:pPr>
            <a:r>
              <a:rPr lang="ja-JP" altLang="en-US" sz="1200" dirty="0">
                <a:solidFill>
                  <a:schemeClr val="tx1"/>
                </a:solidFill>
                <a:latin typeface="Meiryo UI" panose="020B0604030504040204" pitchFamily="50" charset="-128"/>
                <a:ea typeface="Meiryo UI" panose="020B0604030504040204" pitchFamily="50" charset="-128"/>
              </a:rPr>
              <a:t>しかし、</a:t>
            </a:r>
            <a:r>
              <a:rPr lang="ja-JP" altLang="en-US" dirty="0"/>
              <a:t>当時の新興独立国や社会主義国では、協同組合が政府のコントロール下にあったり、政府に依存していたため、この原則は盛り込まれませんでした</a:t>
            </a:r>
            <a:r>
              <a:rPr lang="ja-JP" altLang="en-US" sz="1200" dirty="0">
                <a:solidFill>
                  <a:schemeClr val="tx1"/>
                </a:solidFill>
                <a:latin typeface="Meiryo UI" panose="020B0604030504040204" pitchFamily="50" charset="-128"/>
                <a:ea typeface="Meiryo UI" panose="020B0604030504040204" pitchFamily="50" charset="-128"/>
              </a:rPr>
              <a:t>。</a:t>
            </a:r>
            <a:endParaRPr lang="en-US" altLang="ja-JP" sz="1200" dirty="0">
              <a:solidFill>
                <a:schemeClr val="tx1"/>
              </a:solidFill>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l"/>
            </a:pPr>
            <a:r>
              <a:rPr lang="ja-JP" altLang="en-US" dirty="0"/>
              <a:t>しかし、</a:t>
            </a:r>
            <a:r>
              <a:rPr lang="en-US" altLang="ja-JP" dirty="0"/>
              <a:t>1980</a:t>
            </a:r>
            <a:r>
              <a:rPr lang="ja-JP" altLang="en-US" dirty="0"/>
              <a:t>年代からの発展途上国における国家規制の撤廃や社会主義体制の崩壊に伴い、世界的に市場経済が拡大しました。その結果、先進国の協同組合が解散したり、株式会社に転換したりする一方で、途上国や旧社会主義国では、新たに自立した協同組合が生まれてきました</a:t>
            </a:r>
            <a:r>
              <a:rPr lang="ja-JP" altLang="en-US" sz="1200" dirty="0">
                <a:solidFill>
                  <a:schemeClr val="tx1"/>
                </a:solidFill>
                <a:latin typeface="Meiryo UI" panose="020B0604030504040204" pitchFamily="50" charset="-128"/>
                <a:ea typeface="Meiryo UI" panose="020B0604030504040204" pitchFamily="50" charset="-128"/>
              </a:rPr>
              <a:t>。</a:t>
            </a:r>
            <a:endParaRPr lang="en-US" altLang="ja-JP" sz="1200" dirty="0">
              <a:solidFill>
                <a:schemeClr val="tx1"/>
              </a:solidFill>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l"/>
            </a:pPr>
            <a:r>
              <a:rPr lang="ja-JP" altLang="en-US" sz="1200" dirty="0">
                <a:solidFill>
                  <a:schemeClr val="tx1"/>
                </a:solidFill>
                <a:latin typeface="Meiryo UI" panose="020B0604030504040204" pitchFamily="50" charset="-128"/>
                <a:ea typeface="Meiryo UI" panose="020B0604030504040204" pitchFamily="50" charset="-128"/>
              </a:rPr>
              <a:t>このような環境</a:t>
            </a:r>
            <a:r>
              <a:rPr lang="ja-JP" altLang="en-US" sz="1200" u="sng" dirty="0">
                <a:solidFill>
                  <a:schemeClr val="tx1"/>
                </a:solidFill>
                <a:latin typeface="Meiryo UI" panose="020B0604030504040204" pitchFamily="50" charset="-128"/>
                <a:ea typeface="Meiryo UI" panose="020B0604030504040204" pitchFamily="50" charset="-128"/>
              </a:rPr>
              <a:t>変化</a:t>
            </a:r>
            <a:r>
              <a:rPr lang="ja-JP" altLang="en-US" sz="1200" dirty="0">
                <a:solidFill>
                  <a:schemeClr val="tx1"/>
                </a:solidFill>
                <a:latin typeface="Meiryo UI" panose="020B0604030504040204" pitchFamily="50" charset="-128"/>
                <a:ea typeface="Meiryo UI" panose="020B0604030504040204" pitchFamily="50" charset="-128"/>
              </a:rPr>
              <a:t>と協同組合自身の変化により、</a:t>
            </a:r>
            <a:r>
              <a:rPr lang="en-US" altLang="ja-JP" sz="1200" dirty="0">
                <a:solidFill>
                  <a:schemeClr val="tx1"/>
                </a:solidFill>
                <a:latin typeface="Meiryo UI" panose="020B0604030504040204" pitchFamily="50" charset="-128"/>
                <a:ea typeface="Meiryo UI" panose="020B0604030504040204" pitchFamily="50" charset="-128"/>
              </a:rPr>
              <a:t>1995 </a:t>
            </a:r>
            <a:r>
              <a:rPr lang="ja-JP" altLang="en-US" sz="1200" dirty="0">
                <a:solidFill>
                  <a:schemeClr val="tx1"/>
                </a:solidFill>
                <a:latin typeface="Meiryo UI" panose="020B0604030504040204" pitchFamily="50" charset="-128"/>
                <a:ea typeface="Meiryo UI" panose="020B0604030504040204" pitchFamily="50" charset="-128"/>
              </a:rPr>
              <a:t>年に自治と自立の原則が合意されるに至りました。</a:t>
            </a:r>
            <a:endParaRPr lang="en-US" altLang="ja-JP" sz="1200" dirty="0">
              <a:solidFill>
                <a:schemeClr val="tx1"/>
              </a:solidFill>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l"/>
            </a:pPr>
            <a:r>
              <a:rPr lang="ja-JP" altLang="en-US" dirty="0"/>
              <a:t>協同組合は、組合員による民主的管理や自治を保持する場合にのみ、政府や他の組織と取り決めを行い、外部から資本を調達することができます</a:t>
            </a:r>
            <a:r>
              <a:rPr lang="ja-JP" altLang="en-US" sz="1200" dirty="0">
                <a:solidFill>
                  <a:schemeClr val="tx1"/>
                </a:solidFill>
                <a:latin typeface="Meiryo UI" panose="020B0604030504040204" pitchFamily="50" charset="-128"/>
                <a:ea typeface="Meiryo UI" panose="020B0604030504040204" pitchFamily="50" charset="-128"/>
              </a:rPr>
              <a:t>。</a:t>
            </a:r>
            <a:endParaRPr lang="en-US" altLang="ja-JP" sz="1200" dirty="0">
              <a:solidFill>
                <a:schemeClr val="tx1"/>
              </a:solidFill>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l"/>
            </a:pPr>
            <a:r>
              <a:rPr lang="ja-JP" altLang="en-US" sz="1200" dirty="0">
                <a:solidFill>
                  <a:schemeClr val="tx1"/>
                </a:solidFill>
                <a:latin typeface="Meiryo UI" panose="020B0604030504040204" pitchFamily="50" charset="-128"/>
                <a:ea typeface="Meiryo UI" panose="020B0604030504040204" pitchFamily="50" charset="-128"/>
              </a:rPr>
              <a:t>これは、他の組織との連携に消極的になることではありません。</a:t>
            </a:r>
            <a:r>
              <a:rPr lang="ja-JP" altLang="en-US" dirty="0"/>
              <a:t>協同組合は自治と自立を大切にしつつ、環境、福祉、健康、安全、防災など共通する課題で地域の団体とネットワークを広げ、政府、特に地方自治体と対等な立場でパートナーシップを発展させる必要があります。これにより、組合員のニーズや願いをかなえ、地域社会の持続可能な発展に貢献できます</a:t>
            </a:r>
            <a:r>
              <a:rPr lang="ja-JP" altLang="en-US" sz="1200" dirty="0">
                <a:solidFill>
                  <a:schemeClr val="tx1"/>
                </a:solidFill>
                <a:latin typeface="Meiryo UI" panose="020B0604030504040204" pitchFamily="50" charset="-128"/>
                <a:ea typeface="Meiryo UI" panose="020B0604030504040204" pitchFamily="50" charset="-128"/>
              </a:rPr>
              <a:t>。</a:t>
            </a:r>
            <a:endParaRPr lang="ja-JP" altLang="en-US" dirty="0"/>
          </a:p>
        </p:txBody>
      </p:sp>
    </p:spTree>
    <p:extLst>
      <p:ext uri="{BB962C8B-B14F-4D97-AF65-F5344CB8AC3E}">
        <p14:creationId xmlns:p14="http://schemas.microsoft.com/office/powerpoint/2010/main" val="41581793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a:extLst>
              <a:ext uri="{FF2B5EF4-FFF2-40B4-BE49-F238E27FC236}">
                <a16:creationId xmlns:a16="http://schemas.microsoft.com/office/drawing/2014/main" id="{8A6863A0-EE00-41AA-9F45-FAFA5114DAE4}"/>
              </a:ext>
            </a:extLst>
          </p:cNvPr>
          <p:cNvSpPr>
            <a:spLocks noGrp="1" noChangeArrowheads="1"/>
          </p:cNvSpPr>
          <p:nvPr>
            <p:ph type="sldNum" sz="quarter" idx="5"/>
          </p:nvPr>
        </p:nvSpPr>
        <p:spPr>
          <a:noFill/>
        </p:spPr>
        <p:txBody>
          <a:bodyPr/>
          <a:lstStyle>
            <a:lvl1pPr eaLnBrk="0" hangingPunct="0">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34952" indent="-282552" eaLnBrk="0" hangingPunct="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31795" indent="-225406" eaLnBrk="0" hangingPunct="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585782" indent="-225406" eaLnBrk="0" hangingPunct="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38181" indent="-225406" eaLnBrk="0" hangingPunct="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495344" indent="-225406"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52506" indent="-225406"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09668" indent="-225406"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66830" indent="-225406"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eaLnBrk="1" hangingPunct="1">
              <a:spcBef>
                <a:spcPct val="0"/>
              </a:spcBef>
            </a:pPr>
            <a:fld id="{2BC679B3-4507-45D8-86C2-B073487D7E08}" type="slidenum">
              <a:rPr lang="ja-JP" altLang="en-US">
                <a:ea typeface="ＭＳ Ｐゴシック" panose="020B0600070205080204" pitchFamily="50" charset="-128"/>
              </a:rPr>
              <a:pPr eaLnBrk="1" hangingPunct="1">
                <a:spcBef>
                  <a:spcPct val="0"/>
                </a:spcBef>
              </a:pPr>
              <a:t>17</a:t>
            </a:fld>
            <a:endParaRPr lang="en-US" altLang="ja-JP">
              <a:ea typeface="ＭＳ Ｐゴシック" panose="020B0600070205080204" pitchFamily="50" charset="-128"/>
            </a:endParaRPr>
          </a:p>
        </p:txBody>
      </p:sp>
      <p:sp>
        <p:nvSpPr>
          <p:cNvPr id="79875" name="Rectangle 2">
            <a:extLst>
              <a:ext uri="{FF2B5EF4-FFF2-40B4-BE49-F238E27FC236}">
                <a16:creationId xmlns:a16="http://schemas.microsoft.com/office/drawing/2014/main" id="{CE63EAD4-A2FE-4F7D-910B-B8AD8A4EA94A}"/>
              </a:ext>
            </a:extLst>
          </p:cNvPr>
          <p:cNvSpPr>
            <a:spLocks noGrp="1" noRot="1" noChangeAspect="1" noChangeArrowheads="1" noTextEdit="1"/>
          </p:cNvSpPr>
          <p:nvPr>
            <p:ph type="sldImg"/>
          </p:nvPr>
        </p:nvSpPr>
        <p:spPr>
          <a:ln/>
        </p:spPr>
      </p:sp>
      <p:sp>
        <p:nvSpPr>
          <p:cNvPr id="79876" name="Rectangle 3">
            <a:extLst>
              <a:ext uri="{FF2B5EF4-FFF2-40B4-BE49-F238E27FC236}">
                <a16:creationId xmlns:a16="http://schemas.microsoft.com/office/drawing/2014/main" id="{B6BB72E8-F315-4261-86E7-D8D01871912F}"/>
              </a:ext>
            </a:extLst>
          </p:cNvPr>
          <p:cNvSpPr>
            <a:spLocks noGrp="1" noChangeArrowheads="1"/>
          </p:cNvSpPr>
          <p:nvPr>
            <p:ph type="body" idx="1"/>
          </p:nvPr>
        </p:nvSpPr>
        <p:spPr>
          <a:noFill/>
        </p:spPr>
        <p:txBody>
          <a:bodyPr/>
          <a:lstStyle/>
          <a:p>
            <a:pPr marL="171450" indent="-171450" eaLnBrk="1" hangingPunct="1">
              <a:buFont typeface="Wingdings" panose="05000000000000000000" pitchFamily="2" charset="2"/>
              <a:buChar char="l"/>
            </a:pPr>
            <a:r>
              <a:rPr lang="ja-JP" altLang="en-US" dirty="0"/>
              <a:t>第５原則は、協同組合における教育と研修の</a:t>
            </a:r>
            <a:r>
              <a:rPr lang="ja-JP" altLang="en-US" strike="sngStrike" dirty="0"/>
              <a:t>役割の</a:t>
            </a:r>
            <a:r>
              <a:rPr lang="ja-JP" altLang="en-US" dirty="0"/>
              <a:t>重要性を示しています。</a:t>
            </a:r>
            <a:endParaRPr lang="en-US" altLang="ja-JP" dirty="0"/>
          </a:p>
          <a:p>
            <a:pPr marL="171450" indent="-171450" eaLnBrk="1" hangingPunct="1">
              <a:buFont typeface="Wingdings" panose="05000000000000000000" pitchFamily="2" charset="2"/>
              <a:buChar char="l"/>
            </a:pPr>
            <a:r>
              <a:rPr lang="ja-JP" altLang="en-US" dirty="0"/>
              <a:t>教育は、協同組合の理念と活動を組合員、代表者、管理職、職員に理解させることです。</a:t>
            </a:r>
            <a:endParaRPr lang="en-US" altLang="ja-JP" dirty="0"/>
          </a:p>
          <a:p>
            <a:pPr marL="171450" indent="-171450" eaLnBrk="1" hangingPunct="1">
              <a:buFont typeface="Wingdings" panose="05000000000000000000" pitchFamily="2" charset="2"/>
              <a:buChar char="l"/>
            </a:pPr>
            <a:r>
              <a:rPr lang="ja-JP" altLang="en-US" dirty="0"/>
              <a:t>協同組合は、組合員が共通のニーズや願いを実現するために、出資し、運営に参加し、議論し、事業を組み立て、利用することで成り立つ組織です。</a:t>
            </a:r>
            <a:endParaRPr lang="en-US" altLang="ja-JP" dirty="0"/>
          </a:p>
          <a:p>
            <a:pPr marL="171450" indent="-171450" eaLnBrk="1" hangingPunct="1">
              <a:buFont typeface="Wingdings" panose="05000000000000000000" pitchFamily="2" charset="2"/>
              <a:buChar char="l"/>
            </a:pPr>
            <a:r>
              <a:rPr lang="ja-JP" altLang="en-US" dirty="0"/>
              <a:t>そのため、組合員や役職員が協同の必要性や参画の重要性を忘れれば、協同組合は成り立ちません。だからこそ、教育は協同組合にとって非常に重要です。</a:t>
            </a:r>
            <a:endParaRPr lang="en-US" altLang="ja-JP" strike="sngStrike" dirty="0"/>
          </a:p>
          <a:p>
            <a:pPr marL="171450" indent="-171450" eaLnBrk="1" hangingPunct="1">
              <a:buFont typeface="Wingdings" panose="05000000000000000000" pitchFamily="2" charset="2"/>
              <a:buChar char="l"/>
            </a:pPr>
            <a:r>
              <a:rPr lang="ja-JP" altLang="en-US" dirty="0"/>
              <a:t>研修は、組合員や役職員がその責任を効果的に果たすために必要な技能を身につけることを目的とします。特に役職員は、研修を通じて新しい知識や技術を習得し、組合員のニーズに応えていくことが求められます。</a:t>
            </a:r>
            <a:endParaRPr lang="en-US" altLang="ja-JP" dirty="0"/>
          </a:p>
          <a:p>
            <a:pPr marL="171450" indent="-171450" eaLnBrk="1" hangingPunct="1">
              <a:buFont typeface="Wingdings" panose="05000000000000000000" pitchFamily="2" charset="2"/>
              <a:buChar char="l"/>
            </a:pPr>
            <a:r>
              <a:rPr lang="ja-JP" altLang="en-US" dirty="0"/>
              <a:t>この原則は、若者やオピニオンリーダー（政治家、公務員、マスコミ、教育者など）に協同の「本質と利点」を伝える広報の重要性を強調しています。</a:t>
            </a:r>
            <a:endParaRPr lang="en-US" altLang="ja-JP" dirty="0"/>
          </a:p>
          <a:p>
            <a:pPr marL="171450" indent="-171450" eaLnBrk="1" hangingPunct="1">
              <a:buFont typeface="Wingdings" panose="05000000000000000000" pitchFamily="2" charset="2"/>
              <a:buChar char="l"/>
            </a:pPr>
            <a:r>
              <a:rPr lang="ja-JP" altLang="en-US" dirty="0"/>
              <a:t>より多くの人に協同の良さを伝え、協同の理念を広めていくことが必要です。そのため、次世代を担う若者やオピニオンリーダー層への広報活動が重要となります。</a:t>
            </a:r>
          </a:p>
        </p:txBody>
      </p:sp>
    </p:spTree>
    <p:extLst>
      <p:ext uri="{BB962C8B-B14F-4D97-AF65-F5344CB8AC3E}">
        <p14:creationId xmlns:p14="http://schemas.microsoft.com/office/powerpoint/2010/main" val="37361579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a:extLst>
              <a:ext uri="{FF2B5EF4-FFF2-40B4-BE49-F238E27FC236}">
                <a16:creationId xmlns:a16="http://schemas.microsoft.com/office/drawing/2014/main" id="{8A6863A0-EE00-41AA-9F45-FAFA5114DAE4}"/>
              </a:ext>
            </a:extLst>
          </p:cNvPr>
          <p:cNvSpPr>
            <a:spLocks noGrp="1" noChangeArrowheads="1"/>
          </p:cNvSpPr>
          <p:nvPr>
            <p:ph type="sldNum" sz="quarter" idx="5"/>
          </p:nvPr>
        </p:nvSpPr>
        <p:spPr>
          <a:noFill/>
        </p:spPr>
        <p:txBody>
          <a:bodyPr/>
          <a:lstStyle>
            <a:lvl1pPr eaLnBrk="0" hangingPunct="0">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34952" indent="-282552" eaLnBrk="0" hangingPunct="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31795" indent="-225406" eaLnBrk="0" hangingPunct="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585782" indent="-225406" eaLnBrk="0" hangingPunct="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38181" indent="-225406" eaLnBrk="0" hangingPunct="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495344" indent="-225406"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52506" indent="-225406"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09668" indent="-225406"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66830" indent="-225406"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eaLnBrk="1" hangingPunct="1">
              <a:spcBef>
                <a:spcPct val="0"/>
              </a:spcBef>
            </a:pPr>
            <a:fld id="{2BC679B3-4507-45D8-86C2-B073487D7E08}" type="slidenum">
              <a:rPr lang="ja-JP" altLang="en-US">
                <a:ea typeface="ＭＳ Ｐゴシック" panose="020B0600070205080204" pitchFamily="50" charset="-128"/>
              </a:rPr>
              <a:pPr eaLnBrk="1" hangingPunct="1">
                <a:spcBef>
                  <a:spcPct val="0"/>
                </a:spcBef>
              </a:pPr>
              <a:t>18</a:t>
            </a:fld>
            <a:endParaRPr lang="en-US" altLang="ja-JP">
              <a:ea typeface="ＭＳ Ｐゴシック" panose="020B0600070205080204" pitchFamily="50" charset="-128"/>
            </a:endParaRPr>
          </a:p>
        </p:txBody>
      </p:sp>
      <p:sp>
        <p:nvSpPr>
          <p:cNvPr id="79875" name="Rectangle 2">
            <a:extLst>
              <a:ext uri="{FF2B5EF4-FFF2-40B4-BE49-F238E27FC236}">
                <a16:creationId xmlns:a16="http://schemas.microsoft.com/office/drawing/2014/main" id="{CE63EAD4-A2FE-4F7D-910B-B8AD8A4EA94A}"/>
              </a:ext>
            </a:extLst>
          </p:cNvPr>
          <p:cNvSpPr>
            <a:spLocks noGrp="1" noRot="1" noChangeAspect="1" noChangeArrowheads="1" noTextEdit="1"/>
          </p:cNvSpPr>
          <p:nvPr>
            <p:ph type="sldImg"/>
          </p:nvPr>
        </p:nvSpPr>
        <p:spPr>
          <a:ln/>
        </p:spPr>
      </p:sp>
      <p:sp>
        <p:nvSpPr>
          <p:cNvPr id="79876" name="Rectangle 3">
            <a:extLst>
              <a:ext uri="{FF2B5EF4-FFF2-40B4-BE49-F238E27FC236}">
                <a16:creationId xmlns:a16="http://schemas.microsoft.com/office/drawing/2014/main" id="{B6BB72E8-F315-4261-86E7-D8D01871912F}"/>
              </a:ext>
            </a:extLst>
          </p:cNvPr>
          <p:cNvSpPr>
            <a:spLocks noGrp="1" noChangeArrowheads="1"/>
          </p:cNvSpPr>
          <p:nvPr>
            <p:ph type="body" idx="1"/>
          </p:nvPr>
        </p:nvSpPr>
        <p:spPr>
          <a:noFill/>
        </p:spPr>
        <p:txBody>
          <a:bodyPr/>
          <a:lstStyle/>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dirty="0"/>
              <a:t>協同組合は、共通のニーズや願いを持つ組合員が地域レベルで組織されることが基本ですが、これでは事業や活動が限られることもあります。</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dirty="0"/>
              <a:t>このため、この原則は、協同組合間の協同が、組合員のニーズに応える事業面と、より良い社会を作る運動面の両方で重要であることを示しています</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dirty="0"/>
              <a:t>マクファーソン教授は、「協同組合は地域レベルで多くを達成できるが、大規模組織の利点を得るために地域的な参加と所有を維持しながら努力し続ける必要がある」と述べています</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dirty="0"/>
              <a:t>同種の協同組合間の協同には、事業規模拡大や企画開発、専門機能の補完を目的とした、都道府県や全国レベルでの連合会や事業連合の組織化があります</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dirty="0"/>
              <a:t>異種の協同組合間では、日本で生産者と消費者の協同組合による「産直」が進み、近年では少子高齢化と地域の持続可能性の問題に対応するため、福祉分野などで協同組合間協同が広がっています</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en-US" altLang="ja-JP" dirty="0"/>
              <a:t>2012</a:t>
            </a:r>
            <a:r>
              <a:rPr lang="ja-JP" altLang="en-US" dirty="0"/>
              <a:t>年の国際協同組合年は、地域・都道府県域・全国域での協同組合間の協同を一層推進する契機となり、県域での協同組合連携組織の結成や日本協同組合連携機構（</a:t>
            </a:r>
            <a:r>
              <a:rPr lang="en-US" altLang="ja-JP" dirty="0"/>
              <a:t>JCA</a:t>
            </a:r>
            <a:r>
              <a:rPr lang="ja-JP" altLang="en-US" dirty="0"/>
              <a:t>）の設立にもつながりました</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dirty="0"/>
              <a:t>国際協同組合同盟（</a:t>
            </a:r>
            <a:r>
              <a:rPr lang="en-US" altLang="ja-JP" dirty="0"/>
              <a:t>ICA</a:t>
            </a:r>
            <a:r>
              <a:rPr lang="ja-JP" altLang="en-US" dirty="0"/>
              <a:t>）は、</a:t>
            </a:r>
            <a:r>
              <a:rPr lang="en-US" altLang="ja-JP" dirty="0"/>
              <a:t>100</a:t>
            </a:r>
            <a:r>
              <a:rPr lang="ja-JP" altLang="en-US" dirty="0"/>
              <a:t>か国以上の協同組合が参加し、国際協同組合デーの実施や、協同組合のアイデンティティ声明（定義・価値・原則）の策定・普及を行っています。また、各国協同組合の交流や学び合い、国際機関への働きかけ、協同組合の広報活動も行われています</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dirty="0"/>
              <a:t>各国間では、国際的な事業連携や発展途上国での協同組合振興が進められています。日本では、</a:t>
            </a:r>
            <a:r>
              <a:rPr lang="en-US" altLang="ja-JP" dirty="0"/>
              <a:t>JA</a:t>
            </a:r>
            <a:r>
              <a:rPr lang="ja-JP" altLang="en-US" dirty="0"/>
              <a:t>や生協などがアジアやアフリカなどで協同組合振興を支援しています</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p>
        </p:txBody>
      </p:sp>
    </p:spTree>
    <p:extLst>
      <p:ext uri="{BB962C8B-B14F-4D97-AF65-F5344CB8AC3E}">
        <p14:creationId xmlns:p14="http://schemas.microsoft.com/office/powerpoint/2010/main" val="58662909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a:extLst>
              <a:ext uri="{FF2B5EF4-FFF2-40B4-BE49-F238E27FC236}">
                <a16:creationId xmlns:a16="http://schemas.microsoft.com/office/drawing/2014/main" id="{8A6863A0-EE00-41AA-9F45-FAFA5114DAE4}"/>
              </a:ext>
            </a:extLst>
          </p:cNvPr>
          <p:cNvSpPr>
            <a:spLocks noGrp="1" noChangeArrowheads="1"/>
          </p:cNvSpPr>
          <p:nvPr>
            <p:ph type="sldNum" sz="quarter" idx="5"/>
          </p:nvPr>
        </p:nvSpPr>
        <p:spPr>
          <a:noFill/>
        </p:spPr>
        <p:txBody>
          <a:bodyPr/>
          <a:lstStyle>
            <a:lvl1pPr eaLnBrk="0" hangingPunct="0">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34952" indent="-282552" eaLnBrk="0" hangingPunct="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31795" indent="-225406" eaLnBrk="0" hangingPunct="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585782" indent="-225406" eaLnBrk="0" hangingPunct="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38181" indent="-225406" eaLnBrk="0" hangingPunct="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495344" indent="-225406"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52506" indent="-225406"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09668" indent="-225406"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66830" indent="-225406"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eaLnBrk="1" hangingPunct="1">
              <a:spcBef>
                <a:spcPct val="0"/>
              </a:spcBef>
            </a:pPr>
            <a:fld id="{2BC679B3-4507-45D8-86C2-B073487D7E08}" type="slidenum">
              <a:rPr lang="ja-JP" altLang="en-US">
                <a:ea typeface="ＭＳ Ｐゴシック" panose="020B0600070205080204" pitchFamily="50" charset="-128"/>
              </a:rPr>
              <a:pPr eaLnBrk="1" hangingPunct="1">
                <a:spcBef>
                  <a:spcPct val="0"/>
                </a:spcBef>
              </a:pPr>
              <a:t>19</a:t>
            </a:fld>
            <a:endParaRPr lang="en-US" altLang="ja-JP">
              <a:ea typeface="ＭＳ Ｐゴシック" panose="020B0600070205080204" pitchFamily="50" charset="-128"/>
            </a:endParaRPr>
          </a:p>
        </p:txBody>
      </p:sp>
      <p:sp>
        <p:nvSpPr>
          <p:cNvPr id="79875" name="Rectangle 2">
            <a:extLst>
              <a:ext uri="{FF2B5EF4-FFF2-40B4-BE49-F238E27FC236}">
                <a16:creationId xmlns:a16="http://schemas.microsoft.com/office/drawing/2014/main" id="{CE63EAD4-A2FE-4F7D-910B-B8AD8A4EA94A}"/>
              </a:ext>
            </a:extLst>
          </p:cNvPr>
          <p:cNvSpPr>
            <a:spLocks noGrp="1" noRot="1" noChangeAspect="1" noChangeArrowheads="1" noTextEdit="1"/>
          </p:cNvSpPr>
          <p:nvPr>
            <p:ph type="sldImg"/>
          </p:nvPr>
        </p:nvSpPr>
        <p:spPr>
          <a:ln/>
        </p:spPr>
      </p:sp>
      <p:sp>
        <p:nvSpPr>
          <p:cNvPr id="79876" name="Rectangle 3">
            <a:extLst>
              <a:ext uri="{FF2B5EF4-FFF2-40B4-BE49-F238E27FC236}">
                <a16:creationId xmlns:a16="http://schemas.microsoft.com/office/drawing/2014/main" id="{B6BB72E8-F315-4261-86E7-D8D01871912F}"/>
              </a:ext>
            </a:extLst>
          </p:cNvPr>
          <p:cNvSpPr>
            <a:spLocks noGrp="1" noChangeArrowheads="1"/>
          </p:cNvSpPr>
          <p:nvPr>
            <p:ph type="body" idx="1"/>
          </p:nvPr>
        </p:nvSpPr>
        <p:spPr>
          <a:noFill/>
        </p:spPr>
        <p: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400" dirty="0"/>
              <a:t>協同組合は組合員のニーズと願いを叶えることを目的としていますが、組合員は地域社会の一員であり、地域の発展がなければ協同組合も発展しません</a:t>
            </a:r>
            <a:r>
              <a:rPr lang="ja-JP" altLang="en-US" sz="1100" dirty="0"/>
              <a:t>。</a:t>
            </a:r>
            <a:endParaRPr lang="en-US" altLang="ja-JP" sz="1100" dirty="0"/>
          </a:p>
          <a:p>
            <a:pPr marL="171450" indent="-171450" eaLnBrk="1" hangingPunct="1">
              <a:buFont typeface="Wingdings" panose="05000000000000000000" pitchFamily="2" charset="2"/>
              <a:buChar char="l"/>
            </a:pPr>
            <a:r>
              <a:rPr lang="ja-JP" altLang="en-US" sz="2400" dirty="0"/>
              <a:t>協同組合は第</a:t>
            </a:r>
            <a:r>
              <a:rPr lang="en-US" altLang="ja-JP" sz="2400" dirty="0"/>
              <a:t>1</a:t>
            </a:r>
            <a:r>
              <a:rPr lang="ja-JP" altLang="en-US" sz="2400" dirty="0"/>
              <a:t>原則に基づき開かれた組織であり、その良さを既存の組合員だけでなく、地域社会全体に広めることが必要です</a:t>
            </a:r>
            <a:r>
              <a:rPr lang="ja-JP" altLang="en-US" sz="1100" dirty="0"/>
              <a:t>。</a:t>
            </a:r>
            <a:endParaRPr lang="en-US" altLang="ja-JP" sz="1100" dirty="0"/>
          </a:p>
          <a:p>
            <a:pPr marL="171450" indent="-171450" eaLnBrk="1" hangingPunct="1">
              <a:buFont typeface="Wingdings" panose="05000000000000000000" pitchFamily="2" charset="2"/>
              <a:buChar char="l"/>
            </a:pPr>
            <a:r>
              <a:rPr lang="ja-JP" altLang="en-US" sz="2400" dirty="0"/>
              <a:t>そのため、協同組合が地域社会の発展に貢献することが重要であり、第</a:t>
            </a:r>
            <a:r>
              <a:rPr lang="en-US" altLang="ja-JP" sz="2400" dirty="0"/>
              <a:t>7</a:t>
            </a:r>
            <a:r>
              <a:rPr lang="ja-JP" altLang="en-US" sz="2400" dirty="0"/>
              <a:t>原則はその点を強調しています</a:t>
            </a:r>
            <a:r>
              <a:rPr lang="ja-JP" altLang="en-US" sz="1100" dirty="0"/>
              <a:t>。</a:t>
            </a:r>
            <a:endParaRPr lang="en-US" altLang="ja-JP" sz="1100" dirty="0"/>
          </a:p>
          <a:p>
            <a:pPr marL="171450" indent="-171450" eaLnBrk="1" hangingPunct="1">
              <a:buFont typeface="Wingdings" panose="05000000000000000000" pitchFamily="2" charset="2"/>
              <a:buChar char="l"/>
            </a:pPr>
            <a:r>
              <a:rPr lang="ja-JP" altLang="en-US" sz="1600" dirty="0"/>
              <a:t>豊かな自然環境は、地域に暮らす人々の生活や仕事、特に一次産業にとって基盤となるものであり、地域の環境保全は地域社会の持続可能な発展にとって重要です</a:t>
            </a:r>
            <a:r>
              <a:rPr lang="ja-JP" altLang="en-US" sz="1100" dirty="0"/>
              <a:t>。</a:t>
            </a:r>
            <a:endParaRPr lang="en-US" altLang="ja-JP" sz="1100" dirty="0"/>
          </a:p>
          <a:p>
            <a:pPr marL="171450" indent="-171450" eaLnBrk="1" hangingPunct="1">
              <a:buFont typeface="Wingdings" panose="05000000000000000000" pitchFamily="2" charset="2"/>
              <a:buChar char="l"/>
            </a:pPr>
            <a:r>
              <a:rPr lang="ja-JP" altLang="en-US" sz="1600" dirty="0"/>
              <a:t>協同組合と社会との関係については長年議論されてきました</a:t>
            </a:r>
            <a:r>
              <a:rPr lang="ja-JP" altLang="en-US" sz="1100" u="none" dirty="0"/>
              <a:t>。</a:t>
            </a:r>
            <a:endParaRPr lang="en-US" altLang="ja-JP" sz="1100" u="none" dirty="0"/>
          </a:p>
          <a:p>
            <a:pPr marL="171450" indent="-171450" eaLnBrk="1" hangingPunct="1">
              <a:buFont typeface="Wingdings" panose="05000000000000000000" pitchFamily="2" charset="2"/>
              <a:buChar char="l"/>
            </a:pPr>
            <a:r>
              <a:rPr lang="ja-JP" altLang="en-US" sz="2400" dirty="0"/>
              <a:t>一方で、協同組合は組合員の共益を目的とする組織であり、それを超えた活動は避けるべきだという意見がありました</a:t>
            </a:r>
            <a:r>
              <a:rPr lang="ja-JP" altLang="en-US" sz="1100" u="none" dirty="0"/>
              <a:t>。</a:t>
            </a:r>
            <a:endParaRPr lang="en-US" altLang="ja-JP" sz="1100" u="none" dirty="0"/>
          </a:p>
          <a:p>
            <a:pPr marL="171450" indent="-171450" eaLnBrk="1" hangingPunct="1">
              <a:buFont typeface="Wingdings" panose="05000000000000000000" pitchFamily="2" charset="2"/>
              <a:buChar char="l"/>
            </a:pPr>
            <a:r>
              <a:rPr lang="ja-JP" altLang="en-US" sz="2400" dirty="0"/>
              <a:t>対して、協同組合は組合員だけでなく、社会全体に対して公益的な役割を果たすべきだという主張も存在しました</a:t>
            </a:r>
            <a:r>
              <a:rPr lang="ja-JP" altLang="en-US" sz="1100" dirty="0"/>
              <a:t>。</a:t>
            </a:r>
            <a:endParaRPr lang="en-US" altLang="ja-JP" sz="1100" strike="sngStrike" dirty="0"/>
          </a:p>
          <a:p>
            <a:pPr marL="171450" indent="-171450" eaLnBrk="1" hangingPunct="1">
              <a:buFont typeface="Wingdings" panose="05000000000000000000" pitchFamily="2" charset="2"/>
              <a:buChar char="l"/>
            </a:pPr>
            <a:r>
              <a:rPr lang="ja-JP" altLang="en-US" sz="1600" dirty="0"/>
              <a:t>この議論の結果、</a:t>
            </a:r>
            <a:r>
              <a:rPr lang="en-US" altLang="ja-JP" sz="1100" dirty="0"/>
              <a:t>1995 </a:t>
            </a:r>
            <a:r>
              <a:rPr lang="ja-JP" altLang="en-US" sz="1100" dirty="0"/>
              <a:t>年に「組合員の承認する政策にしたがって」という条件をつけて、新たにこの原則が加えられました。</a:t>
            </a:r>
            <a:endParaRPr lang="en-US" altLang="ja-JP" sz="1100" dirty="0"/>
          </a:p>
          <a:p>
            <a:pPr marL="171450" indent="-171450" eaLnBrk="1" hangingPunct="1">
              <a:buFont typeface="Wingdings" panose="05000000000000000000" pitchFamily="2" charset="2"/>
              <a:buChar char="l"/>
            </a:pPr>
            <a:r>
              <a:rPr lang="ja-JP" altLang="en-US" sz="1600" dirty="0"/>
              <a:t>重要なのは、組合員が自分たちの組合の地域社会への関与について考え、議論していくことです</a:t>
            </a:r>
            <a:r>
              <a:rPr lang="ja-JP" altLang="en-US" sz="1100" dirty="0"/>
              <a:t>。</a:t>
            </a:r>
            <a:endParaRPr lang="en-US" altLang="ja-JP" sz="1100" dirty="0"/>
          </a:p>
          <a:p>
            <a:pPr marL="171450" indent="-171450" eaLnBrk="1" hangingPunct="1">
              <a:buFont typeface="Wingdings" panose="05000000000000000000" pitchFamily="2" charset="2"/>
              <a:buChar char="l"/>
            </a:pPr>
            <a:r>
              <a:rPr lang="ja-JP" altLang="en-US" sz="1600" dirty="0"/>
              <a:t>近年、環境問題や人権などの社会問題に対する関心が高まる中、企業の社会的責任が問われるようになっています。</a:t>
            </a:r>
            <a:endParaRPr lang="en-US" altLang="ja-JP" sz="1100" u="sng" dirty="0"/>
          </a:p>
          <a:p>
            <a:pPr marL="171450" indent="-171450" eaLnBrk="1" hangingPunct="1">
              <a:buFont typeface="Wingdings" panose="05000000000000000000" pitchFamily="2" charset="2"/>
              <a:buChar char="l"/>
            </a:pPr>
            <a:r>
              <a:rPr lang="ja-JP" altLang="en-US" sz="1600" dirty="0"/>
              <a:t>一般の企業の中でも「企業市民」として、環境保全や地域社会への貢献に取り組む企業が増えてきました</a:t>
            </a:r>
            <a:r>
              <a:rPr lang="ja-JP" altLang="en-US" sz="1100" dirty="0"/>
              <a:t>。</a:t>
            </a:r>
            <a:endParaRPr lang="en-US" altLang="ja-JP" sz="1100" dirty="0"/>
          </a:p>
          <a:p>
            <a:pPr marL="171450" indent="-171450" eaLnBrk="1" hangingPunct="1">
              <a:buFont typeface="Wingdings" panose="05000000000000000000" pitchFamily="2" charset="2"/>
              <a:buChar char="l"/>
            </a:pPr>
            <a:r>
              <a:rPr lang="ja-JP" altLang="en-US" sz="1100" dirty="0"/>
              <a:t>地域社会に根差した協同組合は、住みよい地域づくりに積極的に貢献することが一般の企業にもまして求められ、この原則はますます重要になっています。</a:t>
            </a:r>
          </a:p>
        </p:txBody>
      </p:sp>
    </p:spTree>
    <p:extLst>
      <p:ext uri="{BB962C8B-B14F-4D97-AF65-F5344CB8AC3E}">
        <p14:creationId xmlns:p14="http://schemas.microsoft.com/office/powerpoint/2010/main" val="357219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C59A03-D5DB-2A00-EA66-EF4A00EA8C6D}"/>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76474143-3A73-A711-50CE-23A815AADCC8}"/>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042AD95B-3E1D-379A-4D2E-AFD87ACEB2C4}"/>
              </a:ext>
            </a:extLst>
          </p:cNvPr>
          <p:cNvSpPr>
            <a:spLocks noGrp="1"/>
          </p:cNvSpPr>
          <p:nvPr>
            <p:ph type="body" idx="1"/>
          </p:nvPr>
        </p:nvSpPr>
        <p:spPr/>
        <p:txBody>
          <a:bodyPr/>
          <a:lstStyle/>
          <a:p>
            <a:r>
              <a:rPr kumimoji="1" lang="ja-JP" altLang="en-US" dirty="0"/>
              <a:t>「国際年」をご存じでしょうか</a:t>
            </a:r>
            <a:r>
              <a:rPr kumimoji="1" lang="en-US" altLang="ja-JP" dirty="0"/>
              <a:t>?</a:t>
            </a:r>
          </a:p>
          <a:p>
            <a:r>
              <a:rPr kumimoji="1" lang="ja-JP" altLang="en-US" dirty="0"/>
              <a:t>国連では、</a:t>
            </a:r>
            <a:r>
              <a:rPr kumimoji="1" lang="en-US" altLang="ja-JP" dirty="0"/>
              <a:t>1957</a:t>
            </a:r>
            <a:r>
              <a:rPr kumimoji="1" lang="ja-JP" altLang="en-US" dirty="0"/>
              <a:t>年から「国際年」を設定し、世界に共通する重要テーマについて各国や世界全体が</a:t>
            </a:r>
            <a:r>
              <a:rPr kumimoji="1" lang="en-US" altLang="ja-JP" dirty="0"/>
              <a:t>1</a:t>
            </a:r>
            <a:r>
              <a:rPr kumimoji="1" lang="ja-JP" altLang="en-US" dirty="0"/>
              <a:t>年間を通じて、啓発や対策を進めることを呼びかけています。</a:t>
            </a:r>
            <a:endParaRPr kumimoji="1" lang="ja-JP" altLang="en-US" u="none" dirty="0"/>
          </a:p>
          <a:p>
            <a:r>
              <a:rPr kumimoji="1" lang="ja-JP" altLang="en-US" u="none" dirty="0"/>
              <a:t>国際協同組合年もその一つで、</a:t>
            </a:r>
            <a:r>
              <a:rPr kumimoji="1" lang="en-US" altLang="ja-JP" u="sng" dirty="0"/>
              <a:t>2012</a:t>
            </a:r>
            <a:r>
              <a:rPr kumimoji="1" lang="ja-JP" altLang="en-US" u="sng" dirty="0"/>
              <a:t>年に続き、</a:t>
            </a:r>
            <a:r>
              <a:rPr kumimoji="1" lang="en-US" altLang="ja-JP" u="sng" dirty="0"/>
              <a:t>2025</a:t>
            </a:r>
            <a:r>
              <a:rPr kumimoji="1" lang="ja-JP" altLang="en-US" u="sng" dirty="0"/>
              <a:t>年は</a:t>
            </a:r>
            <a:r>
              <a:rPr lang="en-US" altLang="ja-JP" b="0" u="sng" dirty="0"/>
              <a:t>2</a:t>
            </a:r>
            <a:r>
              <a:rPr lang="ja-JP" altLang="en-US" b="0" u="sng" dirty="0"/>
              <a:t>回目となります。</a:t>
            </a:r>
            <a:endParaRPr kumimoji="1" lang="ja-JP" altLang="en-US" b="0" u="sng" dirty="0">
              <a:solidFill>
                <a:srgbClr val="FF0000"/>
              </a:solidFill>
            </a:endParaRPr>
          </a:p>
        </p:txBody>
      </p:sp>
      <p:sp>
        <p:nvSpPr>
          <p:cNvPr id="4" name="スライド番号プレースホルダー 3">
            <a:extLst>
              <a:ext uri="{FF2B5EF4-FFF2-40B4-BE49-F238E27FC236}">
                <a16:creationId xmlns:a16="http://schemas.microsoft.com/office/drawing/2014/main" id="{597C2370-7F6D-1D27-1516-30E5B34B5E4B}"/>
              </a:ext>
            </a:extLst>
          </p:cNvPr>
          <p:cNvSpPr>
            <a:spLocks noGrp="1"/>
          </p:cNvSpPr>
          <p:nvPr>
            <p:ph type="sldNum" sz="quarter" idx="5"/>
          </p:nvPr>
        </p:nvSpPr>
        <p:spPr/>
        <p:txBody>
          <a:bodyPr/>
          <a:lstStyle/>
          <a:p>
            <a:fld id="{B31B7AB0-0A97-4537-8311-BD9BF3637004}" type="slidenum">
              <a:rPr kumimoji="1" lang="ja-JP" altLang="en-US" smtClean="0"/>
              <a:t>2</a:t>
            </a:fld>
            <a:endParaRPr kumimoji="1" lang="ja-JP" altLang="en-US"/>
          </a:p>
        </p:txBody>
      </p:sp>
    </p:spTree>
    <p:extLst>
      <p:ext uri="{BB962C8B-B14F-4D97-AF65-F5344CB8AC3E}">
        <p14:creationId xmlns:p14="http://schemas.microsoft.com/office/powerpoint/2010/main" val="376754642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ここからは、学習会などを開催されたときに参加者の皆さん</a:t>
            </a:r>
            <a:r>
              <a:rPr kumimoji="1" lang="ja-JP" altLang="en-US" u="sng" dirty="0"/>
              <a:t>が、</a:t>
            </a:r>
            <a:r>
              <a:rPr kumimoji="1" lang="ja-JP" altLang="en-US" dirty="0"/>
              <a:t>周りの方々に協同組合の良さや</a:t>
            </a:r>
            <a:r>
              <a:rPr kumimoji="1" lang="en-US" altLang="ja-JP" dirty="0"/>
              <a:t>IYC2025</a:t>
            </a:r>
            <a:r>
              <a:rPr kumimoji="1" lang="ja-JP" altLang="en-US" dirty="0"/>
              <a:t>について</a:t>
            </a:r>
            <a:r>
              <a:rPr kumimoji="1" lang="ja-JP" altLang="en-US" u="sng" dirty="0"/>
              <a:t>伝えられるよう、</a:t>
            </a:r>
            <a:r>
              <a:rPr kumimoji="1" lang="ja-JP" altLang="en-US" dirty="0"/>
              <a:t>理解を深めていただくためのグループワークのヒントをご紹介しています。</a:t>
            </a:r>
          </a:p>
        </p:txBody>
      </p:sp>
      <p:sp>
        <p:nvSpPr>
          <p:cNvPr id="4" name="スライド番号プレースホルダー 3"/>
          <p:cNvSpPr>
            <a:spLocks noGrp="1"/>
          </p:cNvSpPr>
          <p:nvPr>
            <p:ph type="sldNum" sz="quarter" idx="5"/>
          </p:nvPr>
        </p:nvSpPr>
        <p:spPr/>
        <p:txBody>
          <a:bodyPr/>
          <a:lstStyle/>
          <a:p>
            <a:fld id="{B31B7AB0-0A97-4537-8311-BD9BF3637004}" type="slidenum">
              <a:rPr kumimoji="1" lang="ja-JP" altLang="en-US" smtClean="0"/>
              <a:t>20</a:t>
            </a:fld>
            <a:endParaRPr kumimoji="1" lang="ja-JP" altLang="en-US"/>
          </a:p>
        </p:txBody>
      </p:sp>
    </p:spTree>
    <p:extLst>
      <p:ext uri="{BB962C8B-B14F-4D97-AF65-F5344CB8AC3E}">
        <p14:creationId xmlns:p14="http://schemas.microsoft.com/office/powerpoint/2010/main" val="292567685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組合員が主役の組織！</a:t>
            </a:r>
            <a:endParaRPr kumimoji="1" lang="en-US" altLang="ja-JP" dirty="0"/>
          </a:p>
          <a:p>
            <a:r>
              <a:rPr kumimoji="1" lang="ja-JP" altLang="en-US" dirty="0"/>
              <a:t>みんなで意見を出し合い、どんな活動をするのか、みんなで決めることができる。</a:t>
            </a:r>
          </a:p>
        </p:txBody>
      </p:sp>
      <p:sp>
        <p:nvSpPr>
          <p:cNvPr id="4" name="スライド番号プレースホルダー 3"/>
          <p:cNvSpPr>
            <a:spLocks noGrp="1"/>
          </p:cNvSpPr>
          <p:nvPr>
            <p:ph type="sldNum" sz="quarter" idx="5"/>
          </p:nvPr>
        </p:nvSpPr>
        <p:spPr/>
        <p:txBody>
          <a:bodyPr/>
          <a:lstStyle/>
          <a:p>
            <a:fld id="{B31B7AB0-0A97-4537-8311-BD9BF3637004}" type="slidenum">
              <a:rPr kumimoji="1" lang="ja-JP" altLang="en-US" smtClean="0"/>
              <a:t>21</a:t>
            </a:fld>
            <a:endParaRPr kumimoji="1" lang="ja-JP" altLang="en-US"/>
          </a:p>
        </p:txBody>
      </p:sp>
    </p:spTree>
    <p:extLst>
      <p:ext uri="{BB962C8B-B14F-4D97-AF65-F5344CB8AC3E}">
        <p14:creationId xmlns:p14="http://schemas.microsoft.com/office/powerpoint/2010/main" val="130524108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BB27F9-4111-602F-AC76-D30DF8E467B3}"/>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12EBD2F1-F05C-6D58-D6D5-AF24DA2BDC74}"/>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30E9AE8B-6373-59B0-127C-1B80E33AB844}"/>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BC1844CF-189E-E3E6-AC8F-DE465AB056B0}"/>
              </a:ext>
            </a:extLst>
          </p:cNvPr>
          <p:cNvSpPr>
            <a:spLocks noGrp="1"/>
          </p:cNvSpPr>
          <p:nvPr>
            <p:ph type="sldNum" sz="quarter" idx="5"/>
          </p:nvPr>
        </p:nvSpPr>
        <p:spPr/>
        <p:txBody>
          <a:bodyPr/>
          <a:lstStyle/>
          <a:p>
            <a:fld id="{B31B7AB0-0A97-4537-8311-BD9BF3637004}" type="slidenum">
              <a:rPr kumimoji="1" lang="ja-JP" altLang="en-US" smtClean="0"/>
              <a:t>22</a:t>
            </a:fld>
            <a:endParaRPr kumimoji="1" lang="ja-JP" altLang="en-US"/>
          </a:p>
        </p:txBody>
      </p:sp>
    </p:spTree>
    <p:extLst>
      <p:ext uri="{BB962C8B-B14F-4D97-AF65-F5344CB8AC3E}">
        <p14:creationId xmlns:p14="http://schemas.microsoft.com/office/powerpoint/2010/main" val="34767471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55B45B-1D1A-4F3D-F86E-0A8AF4AEB70A}"/>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FE873348-21E6-BDD1-9C2A-AC2F42C3CEB7}"/>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B7C28B33-FDB1-A57A-BA8A-4C15695A2EDA}"/>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D64158E7-6C99-A7ED-A351-09F9E50154A7}"/>
              </a:ext>
            </a:extLst>
          </p:cNvPr>
          <p:cNvSpPr>
            <a:spLocks noGrp="1"/>
          </p:cNvSpPr>
          <p:nvPr>
            <p:ph type="sldNum" sz="quarter" idx="5"/>
          </p:nvPr>
        </p:nvSpPr>
        <p:spPr/>
        <p:txBody>
          <a:bodyPr/>
          <a:lstStyle/>
          <a:p>
            <a:fld id="{B31B7AB0-0A97-4537-8311-BD9BF3637004}" type="slidenum">
              <a:rPr kumimoji="1" lang="ja-JP" altLang="en-US" smtClean="0"/>
              <a:t>23</a:t>
            </a:fld>
            <a:endParaRPr kumimoji="1" lang="ja-JP" altLang="en-US"/>
          </a:p>
        </p:txBody>
      </p:sp>
    </p:spTree>
    <p:extLst>
      <p:ext uri="{BB962C8B-B14F-4D97-AF65-F5344CB8AC3E}">
        <p14:creationId xmlns:p14="http://schemas.microsoft.com/office/powerpoint/2010/main" val="6810426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686050" y="504825"/>
            <a:ext cx="4494213" cy="2527300"/>
          </a:xfrm>
        </p:spPr>
      </p:sp>
      <p:sp>
        <p:nvSpPr>
          <p:cNvPr id="3" name="ノート プレースホルダー 2"/>
          <p:cNvSpPr>
            <a:spLocks noGrp="1"/>
          </p:cNvSpPr>
          <p:nvPr>
            <p:ph type="body" idx="1"/>
          </p:nvPr>
        </p:nvSpPr>
        <p:spPr/>
        <p:txBody>
          <a:bodyPr/>
          <a:lstStyle/>
          <a:p>
            <a:r>
              <a:rPr kumimoji="1" lang="ja-JP" altLang="en-US" dirty="0"/>
              <a:t>〇ここまでご視聴ありがとうございました。</a:t>
            </a:r>
            <a:endParaRPr kumimoji="1" lang="en-US" altLang="ja-JP" dirty="0"/>
          </a:p>
          <a:p>
            <a:r>
              <a:rPr kumimoji="1" lang="ja-JP" altLang="en-US" dirty="0"/>
              <a:t>〇こちらのページでアイデンティティに関する情報を提供しています。</a:t>
            </a:r>
            <a:endParaRPr kumimoji="1" lang="en-US" altLang="ja-JP" dirty="0"/>
          </a:p>
          <a:p>
            <a:r>
              <a:rPr kumimoji="1" lang="ja-JP" altLang="en-US" dirty="0"/>
              <a:t>〇学習資材等についてもここのページからリンクされています。</a:t>
            </a:r>
            <a:endParaRPr kumimoji="1" lang="en-US" altLang="ja-JP" dirty="0"/>
          </a:p>
          <a:p>
            <a:r>
              <a:rPr kumimoji="1" lang="ja-JP" altLang="en-US" dirty="0"/>
              <a:t>〇以上です。どうもありがとうございました。</a:t>
            </a:r>
            <a:endParaRPr kumimoji="1" lang="en-US" altLang="ja-JP" dirty="0"/>
          </a:p>
        </p:txBody>
      </p:sp>
      <p:sp>
        <p:nvSpPr>
          <p:cNvPr id="4" name="スライド番号プレースホルダー 3"/>
          <p:cNvSpPr>
            <a:spLocks noGrp="1"/>
          </p:cNvSpPr>
          <p:nvPr>
            <p:ph type="sldNum" sz="quarter" idx="5"/>
          </p:nvPr>
        </p:nvSpPr>
        <p:spPr/>
        <p:txBody>
          <a:bodyPr/>
          <a:lstStyle/>
          <a:p>
            <a:fld id="{B31B7AB0-0A97-4537-8311-BD9BF3637004}" type="slidenum">
              <a:rPr kumimoji="1" lang="ja-JP" altLang="en-US" smtClean="0"/>
              <a:t>24</a:t>
            </a:fld>
            <a:endParaRPr kumimoji="1" lang="ja-JP" altLang="en-US"/>
          </a:p>
        </p:txBody>
      </p:sp>
    </p:spTree>
    <p:extLst>
      <p:ext uri="{BB962C8B-B14F-4D97-AF65-F5344CB8AC3E}">
        <p14:creationId xmlns:p14="http://schemas.microsoft.com/office/powerpoint/2010/main" val="32810533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sz="2400" kern="1200" spc="0" dirty="0">
                <a:solidFill>
                  <a:schemeClr val="tx1">
                    <a:lumMod val="75000"/>
                    <a:lumOff val="25000"/>
                  </a:schemeClr>
                </a:solidFill>
                <a:latin typeface="メイリオ" panose="020B0604030504040204" pitchFamily="50" charset="-128"/>
                <a:ea typeface="メイリオ" panose="020B0604030504040204" pitchFamily="50" charset="-128"/>
                <a:cs typeface="+mn-cs"/>
              </a:rPr>
              <a:t>2023</a:t>
            </a:r>
            <a:r>
              <a:rPr kumimoji="1" lang="ja-JP" altLang="en-US" sz="2400" kern="1200" spc="0" dirty="0">
                <a:solidFill>
                  <a:schemeClr val="tx1">
                    <a:lumMod val="75000"/>
                    <a:lumOff val="25000"/>
                  </a:schemeClr>
                </a:solidFill>
                <a:latin typeface="メイリオ" panose="020B0604030504040204" pitchFamily="50" charset="-128"/>
                <a:ea typeface="メイリオ" panose="020B0604030504040204" pitchFamily="50" charset="-128"/>
                <a:cs typeface="+mn-cs"/>
              </a:rPr>
              <a:t>年</a:t>
            </a:r>
            <a:r>
              <a:rPr kumimoji="1" lang="en-US" altLang="ja-JP" sz="2400" kern="1200" spc="0" dirty="0">
                <a:solidFill>
                  <a:schemeClr val="tx1">
                    <a:lumMod val="75000"/>
                    <a:lumOff val="25000"/>
                  </a:schemeClr>
                </a:solidFill>
                <a:latin typeface="メイリオ" panose="020B0604030504040204" pitchFamily="50" charset="-128"/>
                <a:ea typeface="メイリオ" panose="020B0604030504040204" pitchFamily="50" charset="-128"/>
                <a:cs typeface="+mn-cs"/>
              </a:rPr>
              <a:t>12</a:t>
            </a:r>
            <a:r>
              <a:rPr kumimoji="1" lang="ja-JP" altLang="en-US" sz="2400" kern="1200" spc="0" dirty="0">
                <a:solidFill>
                  <a:schemeClr val="tx1">
                    <a:lumMod val="75000"/>
                    <a:lumOff val="25000"/>
                  </a:schemeClr>
                </a:solidFill>
                <a:latin typeface="メイリオ" panose="020B0604030504040204" pitchFamily="50" charset="-128"/>
                <a:ea typeface="メイリオ" panose="020B0604030504040204" pitchFamily="50" charset="-128"/>
                <a:cs typeface="+mn-cs"/>
              </a:rPr>
              <a:t>月の国連総会において、「社会開発における協同組合」という決議の中で</a:t>
            </a:r>
            <a:r>
              <a:rPr kumimoji="1" lang="en-US" altLang="ja-JP" sz="2400" kern="1200" spc="0" dirty="0">
                <a:solidFill>
                  <a:schemeClr val="tx1">
                    <a:lumMod val="75000"/>
                    <a:lumOff val="25000"/>
                  </a:schemeClr>
                </a:solidFill>
                <a:latin typeface="メイリオ" panose="020B0604030504040204" pitchFamily="50" charset="-128"/>
                <a:ea typeface="メイリオ" panose="020B0604030504040204" pitchFamily="50" charset="-128"/>
                <a:cs typeface="+mn-cs"/>
              </a:rPr>
              <a:t>2025</a:t>
            </a:r>
            <a:r>
              <a:rPr kumimoji="1" lang="ja-JP" altLang="en-US" sz="2400" kern="1200" spc="0" dirty="0">
                <a:solidFill>
                  <a:schemeClr val="tx1">
                    <a:lumMod val="75000"/>
                    <a:lumOff val="25000"/>
                  </a:schemeClr>
                </a:solidFill>
                <a:latin typeface="メイリオ" panose="020B0604030504040204" pitchFamily="50" charset="-128"/>
                <a:ea typeface="メイリオ" panose="020B0604030504040204" pitchFamily="50" charset="-128"/>
                <a:cs typeface="+mn-cs"/>
              </a:rPr>
              <a:t>年を国際協同組合年とすることが提案され、日本を含む加盟国によって承認されました。</a:t>
            </a:r>
            <a:endParaRPr kumimoji="1" lang="en-US" altLang="ja-JP" sz="2400" kern="1200" spc="0" dirty="0">
              <a:solidFill>
                <a:schemeClr val="tx1">
                  <a:lumMod val="75000"/>
                  <a:lumOff val="25000"/>
                </a:schemeClr>
              </a:solidFill>
              <a:latin typeface="メイリオ" panose="020B0604030504040204" pitchFamily="50" charset="-128"/>
              <a:ea typeface="メイリオ" panose="020B0604030504040204" pitchFamily="50" charset="-128"/>
              <a:cs typeface="+mn-cs"/>
            </a:endParaRPr>
          </a:p>
          <a:p>
            <a:r>
              <a:rPr lang="ja-JP" altLang="en-US" sz="3600" u="sng" dirty="0"/>
              <a:t>この決議において、</a:t>
            </a:r>
            <a:r>
              <a:rPr kumimoji="1" lang="ja-JP" altLang="en-US" sz="2400" kern="1200" spc="0" dirty="0">
                <a:solidFill>
                  <a:schemeClr val="tx1">
                    <a:lumMod val="75000"/>
                    <a:lumOff val="25000"/>
                  </a:schemeClr>
                </a:solidFill>
                <a:latin typeface="メイリオ" panose="020B0604030504040204" pitchFamily="50" charset="-128"/>
                <a:ea typeface="メイリオ" panose="020B0604030504040204" pitchFamily="50" charset="-128"/>
                <a:cs typeface="+mn-cs"/>
              </a:rPr>
              <a:t>国連は加盟国はじめすべての関係者に対して、協同組合をさらに発展させることや</a:t>
            </a:r>
            <a:r>
              <a:rPr kumimoji="1" lang="en-US" altLang="ja-JP" sz="2400" kern="1200" spc="0" dirty="0">
                <a:solidFill>
                  <a:schemeClr val="tx1">
                    <a:lumMod val="75000"/>
                    <a:lumOff val="25000"/>
                  </a:schemeClr>
                </a:solidFill>
                <a:latin typeface="メイリオ" panose="020B0604030504040204" pitchFamily="50" charset="-128"/>
                <a:ea typeface="メイリオ" panose="020B0604030504040204" pitchFamily="50" charset="-128"/>
                <a:cs typeface="+mn-cs"/>
              </a:rPr>
              <a:t>SDGs</a:t>
            </a:r>
            <a:r>
              <a:rPr kumimoji="1" lang="ja-JP" altLang="en-US" sz="2400" kern="1200" spc="0" dirty="0">
                <a:solidFill>
                  <a:schemeClr val="tx1">
                    <a:lumMod val="75000"/>
                    <a:lumOff val="25000"/>
                  </a:schemeClr>
                </a:solidFill>
                <a:latin typeface="メイリオ" panose="020B0604030504040204" pitchFamily="50" charset="-128"/>
                <a:ea typeface="メイリオ" panose="020B0604030504040204" pitchFamily="50" charset="-128"/>
                <a:cs typeface="+mn-cs"/>
              </a:rPr>
              <a:t>の実現のために協同組合が貢献していることを広</a:t>
            </a:r>
            <a:r>
              <a:rPr lang="ja-JP" altLang="en-US" sz="3600" u="sng" dirty="0"/>
              <a:t>く伝えるよう</a:t>
            </a:r>
            <a:r>
              <a:rPr kumimoji="1" lang="ja-JP" altLang="en-US" sz="2400" kern="1200" spc="0" dirty="0">
                <a:solidFill>
                  <a:schemeClr val="tx1">
                    <a:lumMod val="75000"/>
                    <a:lumOff val="25000"/>
                  </a:schemeClr>
                </a:solidFill>
                <a:latin typeface="メイリオ" panose="020B0604030504040204" pitchFamily="50" charset="-128"/>
                <a:ea typeface="メイリオ" panose="020B0604030504040204" pitchFamily="50" charset="-128"/>
                <a:cs typeface="+mn-cs"/>
              </a:rPr>
              <a:t>提起しています。</a:t>
            </a:r>
          </a:p>
        </p:txBody>
      </p:sp>
      <p:sp>
        <p:nvSpPr>
          <p:cNvPr id="4" name="スライド番号プレースホルダー 3"/>
          <p:cNvSpPr>
            <a:spLocks noGrp="1"/>
          </p:cNvSpPr>
          <p:nvPr>
            <p:ph type="sldNum" sz="quarter" idx="5"/>
          </p:nvPr>
        </p:nvSpPr>
        <p:spPr/>
        <p:txBody>
          <a:bodyPr/>
          <a:lstStyle/>
          <a:p>
            <a:fld id="{B31B7AB0-0A97-4537-8311-BD9BF3637004}" type="slidenum">
              <a:rPr kumimoji="1" lang="ja-JP" altLang="en-US" smtClean="0"/>
              <a:t>3</a:t>
            </a:fld>
            <a:endParaRPr kumimoji="1" lang="ja-JP" altLang="en-US"/>
          </a:p>
        </p:txBody>
      </p:sp>
    </p:spTree>
    <p:extLst>
      <p:ext uri="{BB962C8B-B14F-4D97-AF65-F5344CB8AC3E}">
        <p14:creationId xmlns:p14="http://schemas.microsoft.com/office/powerpoint/2010/main" val="28299799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国連は、世界の協同組合がその事業や活動を通じて、あらゆる人々の経済社会開発への参加を促し、貧困と飢餓の解消、雇用・仕事の創出等、様々な分野で持続可能な開発目標</a:t>
            </a:r>
            <a:r>
              <a:rPr kumimoji="1" lang="en-US" altLang="ja-JP" dirty="0"/>
              <a:t>(SDGs)</a:t>
            </a:r>
            <a:r>
              <a:rPr kumimoji="1" lang="ja-JP" altLang="en-US" dirty="0"/>
              <a:t>に貢献できる事業体であると評価しています。</a:t>
            </a:r>
          </a:p>
          <a:p>
            <a:r>
              <a:rPr kumimoji="1" lang="ja-JP" altLang="en-US" dirty="0"/>
              <a:t>皆さんの協同組合ではどれが当てはまるでしょうか。</a:t>
            </a:r>
          </a:p>
        </p:txBody>
      </p:sp>
      <p:sp>
        <p:nvSpPr>
          <p:cNvPr id="4" name="スライド番号プレースホルダー 3"/>
          <p:cNvSpPr>
            <a:spLocks noGrp="1"/>
          </p:cNvSpPr>
          <p:nvPr>
            <p:ph type="sldNum" sz="quarter" idx="5"/>
          </p:nvPr>
        </p:nvSpPr>
        <p:spPr/>
        <p:txBody>
          <a:bodyPr/>
          <a:lstStyle/>
          <a:p>
            <a:fld id="{B31B7AB0-0A97-4537-8311-BD9BF3637004}" type="slidenum">
              <a:rPr kumimoji="1" lang="ja-JP" altLang="en-US" smtClean="0"/>
              <a:t>4</a:t>
            </a:fld>
            <a:endParaRPr kumimoji="1" lang="ja-JP" altLang="en-US"/>
          </a:p>
        </p:txBody>
      </p:sp>
    </p:spTree>
    <p:extLst>
      <p:ext uri="{BB962C8B-B14F-4D97-AF65-F5344CB8AC3E}">
        <p14:creationId xmlns:p14="http://schemas.microsoft.com/office/powerpoint/2010/main" val="11197988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5804DB-5629-498A-A9DA-91D9DD8CC26A}"/>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CF1B380F-5B32-9F4D-D4D7-C2F380EB2A0A}"/>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BEAE6F7B-3E29-C8CD-C85C-C5EAEE581C5F}"/>
              </a:ext>
            </a:extLst>
          </p:cNvPr>
          <p:cNvSpPr>
            <a:spLocks noGrp="1"/>
          </p:cNvSpPr>
          <p:nvPr>
            <p:ph type="body" idx="1"/>
          </p:nvPr>
        </p:nvSpPr>
        <p:spPr/>
        <p:txBody>
          <a:bodyPr/>
          <a:lstStyle/>
          <a:p>
            <a:r>
              <a:rPr kumimoji="1" lang="en-US" altLang="ja-JP" dirty="0"/>
              <a:t>IYC2025</a:t>
            </a:r>
            <a:r>
              <a:rPr kumimoji="1" lang="ja-JP" altLang="en-US" dirty="0"/>
              <a:t>のテーマは、「協同組合はよりよい世界を築きます」です。</a:t>
            </a:r>
          </a:p>
          <a:p>
            <a:r>
              <a:rPr kumimoji="1" lang="ja-JP" altLang="en-US" dirty="0"/>
              <a:t>また、ロゴは、</a:t>
            </a:r>
            <a:r>
              <a:rPr kumimoji="1" lang="ja-JP" altLang="en-US" u="sng" dirty="0"/>
              <a:t>世界中の人々が互いにつながり、よりよい世界を築く様子</a:t>
            </a:r>
            <a:r>
              <a:rPr kumimoji="1" lang="ja-JP" altLang="en-US" dirty="0"/>
              <a:t>を表現しています。協同組合の頭文字である「</a:t>
            </a:r>
            <a:r>
              <a:rPr kumimoji="1" lang="en-US" altLang="ja-JP" dirty="0"/>
              <a:t>C</a:t>
            </a:r>
            <a:r>
              <a:rPr kumimoji="1" lang="ja-JP" altLang="en-US" dirty="0"/>
              <a:t>」の形をしています。</a:t>
            </a:r>
            <a:endParaRPr kumimoji="1" lang="en-US" altLang="ja-JP" dirty="0"/>
          </a:p>
          <a:p>
            <a:r>
              <a:rPr kumimoji="1" lang="ja-JP" altLang="en-US" dirty="0"/>
              <a:t>色については</a:t>
            </a:r>
            <a:r>
              <a:rPr kumimoji="1" lang="en-US" altLang="ja-JP" dirty="0"/>
              <a:t>SDGs</a:t>
            </a:r>
            <a:r>
              <a:rPr kumimoji="1" lang="ja-JP" altLang="en-US" dirty="0"/>
              <a:t>のデザイン要素から着想を得た</a:t>
            </a:r>
            <a:r>
              <a:rPr kumimoji="1" lang="en-US" altLang="ja-JP" dirty="0"/>
              <a:t>3</a:t>
            </a:r>
            <a:r>
              <a:rPr kumimoji="1" lang="ja-JP" altLang="en-US" dirty="0"/>
              <a:t>色で構成されています。</a:t>
            </a:r>
          </a:p>
          <a:p>
            <a:r>
              <a:rPr kumimoji="1" lang="ja-JP" altLang="en-US" dirty="0"/>
              <a:t>赤は「社会」、青は「経済」、そして緑「環境」を表しています。</a:t>
            </a:r>
          </a:p>
        </p:txBody>
      </p:sp>
      <p:sp>
        <p:nvSpPr>
          <p:cNvPr id="4" name="スライド番号プレースホルダー 3">
            <a:extLst>
              <a:ext uri="{FF2B5EF4-FFF2-40B4-BE49-F238E27FC236}">
                <a16:creationId xmlns:a16="http://schemas.microsoft.com/office/drawing/2014/main" id="{3EB09481-1BF1-B426-3CFB-350B1DC3DA39}"/>
              </a:ext>
            </a:extLst>
          </p:cNvPr>
          <p:cNvSpPr>
            <a:spLocks noGrp="1"/>
          </p:cNvSpPr>
          <p:nvPr>
            <p:ph type="sldNum" sz="quarter" idx="5"/>
          </p:nvPr>
        </p:nvSpPr>
        <p:spPr/>
        <p:txBody>
          <a:bodyPr/>
          <a:lstStyle/>
          <a:p>
            <a:fld id="{B31B7AB0-0A97-4537-8311-BD9BF3637004}" type="slidenum">
              <a:rPr kumimoji="1" lang="ja-JP" altLang="en-US" smtClean="0"/>
              <a:t>5</a:t>
            </a:fld>
            <a:endParaRPr kumimoji="1" lang="ja-JP" altLang="en-US"/>
          </a:p>
        </p:txBody>
      </p:sp>
    </p:spTree>
    <p:extLst>
      <p:ext uri="{BB962C8B-B14F-4D97-AF65-F5344CB8AC3E}">
        <p14:creationId xmlns:p14="http://schemas.microsoft.com/office/powerpoint/2010/main" val="22128776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EA12D3-4450-722B-5BFB-A98EDFCBA1B7}"/>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33C4BF6C-BBDC-5CBF-C6C0-162D0B0F4EB5}"/>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0C794A36-0EEB-8B53-4D43-C05E246AF0A5}"/>
              </a:ext>
            </a:extLst>
          </p:cNvPr>
          <p:cNvSpPr>
            <a:spLocks noGrp="1"/>
          </p:cNvSpPr>
          <p:nvPr>
            <p:ph type="body" idx="1"/>
          </p:nvPr>
        </p:nvSpPr>
        <p:spPr/>
        <p:txBody>
          <a:bodyPr/>
          <a:lstStyle/>
          <a:p>
            <a:r>
              <a:rPr kumimoji="1" lang="ja-JP" altLang="en-US" dirty="0"/>
              <a:t>私たち協同組合に関わる人たちは、</a:t>
            </a:r>
            <a:r>
              <a:rPr kumimoji="1" lang="en-US" altLang="ja-JP" dirty="0"/>
              <a:t>IYC2025</a:t>
            </a:r>
            <a:r>
              <a:rPr kumimoji="1" lang="ja-JP" altLang="en-US" dirty="0"/>
              <a:t>をどう生かしたら良いでしょうか？国連が認めてくれた協同組合の事業と活動</a:t>
            </a:r>
            <a:r>
              <a:rPr lang="ja-JP" altLang="en-US" u="sng" dirty="0"/>
              <a:t>を広く知ってもらい、</a:t>
            </a:r>
            <a:r>
              <a:rPr kumimoji="1" lang="ja-JP" altLang="en-US" dirty="0"/>
              <a:t>さらなる発展のための絶好の機会ととらえたいと思います。</a:t>
            </a:r>
            <a:endParaRPr kumimoji="1" lang="en-US" altLang="ja-JP" dirty="0"/>
          </a:p>
          <a:p>
            <a:r>
              <a:rPr kumimoji="1" lang="ja-JP" altLang="en-US" dirty="0"/>
              <a:t>そのためには、私たち協同組合の組合員、役職員が改めて協同組合のことを学び、実践し、外に向けて発信することで、協同組合に対する理解と共感を広げること</a:t>
            </a:r>
            <a:r>
              <a:rPr lang="ja-JP" altLang="en-US" u="sng" dirty="0"/>
              <a:t>が大切です。これにより</a:t>
            </a:r>
            <a:r>
              <a:rPr kumimoji="1" lang="ja-JP" altLang="en-US" dirty="0"/>
              <a:t>、より多くの方々</a:t>
            </a:r>
            <a:r>
              <a:rPr kumimoji="1" lang="ja-JP" altLang="en-US" u="sng" dirty="0"/>
              <a:t>が</a:t>
            </a:r>
            <a:r>
              <a:rPr lang="ja-JP" altLang="en-US" u="sng" dirty="0"/>
              <a:t>協同組合の活動に</a:t>
            </a:r>
            <a:r>
              <a:rPr kumimoji="1" lang="ja-JP" altLang="en-US" dirty="0"/>
              <a:t>参加していただくことにつながるのではないでしょうか。</a:t>
            </a:r>
          </a:p>
        </p:txBody>
      </p:sp>
      <p:sp>
        <p:nvSpPr>
          <p:cNvPr id="4" name="スライド番号プレースホルダー 3">
            <a:extLst>
              <a:ext uri="{FF2B5EF4-FFF2-40B4-BE49-F238E27FC236}">
                <a16:creationId xmlns:a16="http://schemas.microsoft.com/office/drawing/2014/main" id="{6A010AF3-61D7-9FF8-678D-8A44F68A5B8C}"/>
              </a:ext>
            </a:extLst>
          </p:cNvPr>
          <p:cNvSpPr>
            <a:spLocks noGrp="1"/>
          </p:cNvSpPr>
          <p:nvPr>
            <p:ph type="sldNum" sz="quarter" idx="5"/>
          </p:nvPr>
        </p:nvSpPr>
        <p:spPr/>
        <p:txBody>
          <a:bodyPr/>
          <a:lstStyle/>
          <a:p>
            <a:fld id="{B31B7AB0-0A97-4537-8311-BD9BF3637004}" type="slidenum">
              <a:rPr kumimoji="1" lang="ja-JP" altLang="en-US" smtClean="0"/>
              <a:t>6</a:t>
            </a:fld>
            <a:endParaRPr kumimoji="1" lang="ja-JP" altLang="en-US"/>
          </a:p>
        </p:txBody>
      </p:sp>
    </p:spTree>
    <p:extLst>
      <p:ext uri="{BB962C8B-B14F-4D97-AF65-F5344CB8AC3E}">
        <p14:creationId xmlns:p14="http://schemas.microsoft.com/office/powerpoint/2010/main" val="20549175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F71031-03EE-11F1-AC07-717421A707C0}"/>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8AFAA988-CC52-1576-2DDD-E51734B06546}"/>
              </a:ext>
            </a:extLst>
          </p:cNvPr>
          <p:cNvSpPr>
            <a:spLocks noGrp="1" noRot="1" noChangeAspect="1"/>
          </p:cNvSpPr>
          <p:nvPr>
            <p:ph type="sldImg"/>
          </p:nvPr>
        </p:nvSpPr>
        <p:spPr>
          <a:xfrm>
            <a:off x="2686050" y="504825"/>
            <a:ext cx="4494213" cy="2527300"/>
          </a:xfrm>
        </p:spPr>
      </p:sp>
      <p:sp>
        <p:nvSpPr>
          <p:cNvPr id="3" name="ノート プレースホルダー 2">
            <a:extLst>
              <a:ext uri="{FF2B5EF4-FFF2-40B4-BE49-F238E27FC236}">
                <a16:creationId xmlns:a16="http://schemas.microsoft.com/office/drawing/2014/main" id="{68ABC22A-9385-9687-797F-1057DFEE87DC}"/>
              </a:ext>
            </a:extLst>
          </p:cNvPr>
          <p:cNvSpPr>
            <a:spLocks noGrp="1"/>
          </p:cNvSpPr>
          <p:nvPr>
            <p:ph type="body" idx="1"/>
          </p:nvPr>
        </p:nvSpPr>
        <p:spPr/>
        <p:txBody>
          <a:bodyPr/>
          <a:lstStyle/>
          <a:p>
            <a:r>
              <a:rPr kumimoji="1" lang="ja-JP" altLang="en-US" dirty="0"/>
              <a:t>次は協同組合のアイデンティティについて学んでいきましょう。</a:t>
            </a:r>
            <a:endParaRPr kumimoji="1" lang="en-US" altLang="ja-JP" dirty="0"/>
          </a:p>
        </p:txBody>
      </p:sp>
      <p:sp>
        <p:nvSpPr>
          <p:cNvPr id="4" name="スライド番号プレースホルダー 3">
            <a:extLst>
              <a:ext uri="{FF2B5EF4-FFF2-40B4-BE49-F238E27FC236}">
                <a16:creationId xmlns:a16="http://schemas.microsoft.com/office/drawing/2014/main" id="{B3521B6E-50D7-E582-54D3-879F68AD68C8}"/>
              </a:ext>
            </a:extLst>
          </p:cNvPr>
          <p:cNvSpPr>
            <a:spLocks noGrp="1"/>
          </p:cNvSpPr>
          <p:nvPr>
            <p:ph type="sldNum" sz="quarter" idx="5"/>
          </p:nvPr>
        </p:nvSpPr>
        <p:spPr/>
        <p:txBody>
          <a:bodyPr/>
          <a:lstStyle/>
          <a:p>
            <a:fld id="{B31B7AB0-0A97-4537-8311-BD9BF3637004}" type="slidenum">
              <a:rPr kumimoji="1" lang="ja-JP" altLang="en-US" smtClean="0"/>
              <a:t>7</a:t>
            </a:fld>
            <a:endParaRPr kumimoji="1" lang="ja-JP" altLang="en-US"/>
          </a:p>
        </p:txBody>
      </p:sp>
    </p:spTree>
    <p:extLst>
      <p:ext uri="{BB962C8B-B14F-4D97-AF65-F5344CB8AC3E}">
        <p14:creationId xmlns:p14="http://schemas.microsoft.com/office/powerpoint/2010/main" val="31339935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200" dirty="0">
                <a:latin typeface="BIZ UDPゴシック" panose="020B0400000000000000" pitchFamily="50" charset="-128"/>
                <a:ea typeface="BIZ UDPゴシック" panose="020B0400000000000000" pitchFamily="50" charset="-128"/>
              </a:rPr>
              <a:t>協同組合は世界各国で古くから存在していましたが、</a:t>
            </a:r>
            <a:r>
              <a:rPr kumimoji="1" lang="en-US" altLang="ja-JP" sz="1200" dirty="0">
                <a:latin typeface="BIZ UDPゴシック" panose="020B0400000000000000" pitchFamily="50" charset="-128"/>
                <a:ea typeface="BIZ UDPゴシック" panose="020B0400000000000000" pitchFamily="50" charset="-128"/>
              </a:rPr>
              <a:t>1995</a:t>
            </a:r>
            <a:r>
              <a:rPr kumimoji="1" lang="ja-JP" altLang="en-US" sz="1200" dirty="0">
                <a:latin typeface="BIZ UDPゴシック" panose="020B0400000000000000" pitchFamily="50" charset="-128"/>
                <a:ea typeface="BIZ UDPゴシック" panose="020B0400000000000000" pitchFamily="50" charset="-128"/>
              </a:rPr>
              <a:t>年に国際協同組合同盟</a:t>
            </a:r>
            <a:r>
              <a:rPr kumimoji="1" lang="en-US" altLang="ja-JP" sz="1200" dirty="0">
                <a:latin typeface="BIZ UDPゴシック" panose="020B0400000000000000" pitchFamily="50" charset="-128"/>
                <a:ea typeface="BIZ UDPゴシック" panose="020B0400000000000000" pitchFamily="50" charset="-128"/>
              </a:rPr>
              <a:t>(</a:t>
            </a:r>
            <a:r>
              <a:rPr kumimoji="1" lang="en-US" altLang="ja-JP" sz="1200" dirty="0" err="1">
                <a:latin typeface="BIZ UDPゴシック" panose="020B0400000000000000" pitchFamily="50" charset="-128"/>
                <a:ea typeface="BIZ UDPゴシック" panose="020B0400000000000000" pitchFamily="50" charset="-128"/>
              </a:rPr>
              <a:t>ICA:International</a:t>
            </a:r>
            <a:r>
              <a:rPr kumimoji="1" lang="en-US" altLang="ja-JP" sz="1200" dirty="0">
                <a:latin typeface="BIZ UDPゴシック" panose="020B0400000000000000" pitchFamily="50" charset="-128"/>
                <a:ea typeface="BIZ UDPゴシック" panose="020B0400000000000000" pitchFamily="50" charset="-128"/>
              </a:rPr>
              <a:t> Co-operative Alliance)</a:t>
            </a:r>
            <a:r>
              <a:rPr kumimoji="1" lang="ja-JP" altLang="en-US" sz="1200" dirty="0">
                <a:latin typeface="BIZ UDPゴシック" panose="020B0400000000000000" pitchFamily="50" charset="-128"/>
                <a:ea typeface="BIZ UDPゴシック" panose="020B0400000000000000" pitchFamily="50" charset="-128"/>
              </a:rPr>
              <a:t>は、「協同組合のアイデンティティに関する</a:t>
            </a:r>
            <a:r>
              <a:rPr kumimoji="1" lang="en-US" altLang="ja-JP" sz="1200" dirty="0">
                <a:latin typeface="BIZ UDPゴシック" panose="020B0400000000000000" pitchFamily="50" charset="-128"/>
                <a:ea typeface="BIZ UDPゴシック" panose="020B0400000000000000" pitchFamily="50" charset="-128"/>
              </a:rPr>
              <a:t>ICA</a:t>
            </a:r>
            <a:r>
              <a:rPr kumimoji="1" lang="ja-JP" altLang="en-US" sz="1200" dirty="0">
                <a:latin typeface="BIZ UDPゴシック" panose="020B0400000000000000" pitchFamily="50" charset="-128"/>
                <a:ea typeface="BIZ UDPゴシック" panose="020B0400000000000000" pitchFamily="50" charset="-128"/>
              </a:rPr>
              <a:t>声明」を採択し、「協同組合らしさ」を示した世界共通の</a:t>
            </a:r>
            <a:r>
              <a:rPr kumimoji="1" lang="ja-JP" altLang="en-US" sz="1200" u="sng" dirty="0">
                <a:latin typeface="BIZ UDPゴシック" panose="020B0400000000000000" pitchFamily="50" charset="-128"/>
                <a:ea typeface="BIZ UDPゴシック" panose="020B0400000000000000" pitchFamily="50" charset="-128"/>
              </a:rPr>
              <a:t>指針</a:t>
            </a:r>
            <a:r>
              <a:rPr kumimoji="1" lang="ja-JP" altLang="en-US" sz="1200" dirty="0">
                <a:latin typeface="BIZ UDPゴシック" panose="020B0400000000000000" pitchFamily="50" charset="-128"/>
                <a:ea typeface="BIZ UDPゴシック" panose="020B0400000000000000" pitchFamily="50" charset="-128"/>
              </a:rPr>
              <a:t>となってます。</a:t>
            </a:r>
          </a:p>
          <a:p>
            <a:r>
              <a:rPr kumimoji="1" lang="ja-JP" altLang="en-US" sz="1200" dirty="0">
                <a:latin typeface="BIZ UDPゴシック" panose="020B0400000000000000" pitchFamily="50" charset="-128"/>
                <a:ea typeface="BIZ UDPゴシック" panose="020B0400000000000000" pitchFamily="50" charset="-128"/>
              </a:rPr>
              <a:t>我々は、それを学び、</a:t>
            </a:r>
            <a:r>
              <a:rPr lang="ja-JP" altLang="en-US" u="sng" dirty="0"/>
              <a:t>その理念を実践することが</a:t>
            </a:r>
            <a:r>
              <a:rPr kumimoji="1" lang="ja-JP" altLang="en-US" sz="1200" dirty="0">
                <a:latin typeface="BIZ UDPゴシック" panose="020B0400000000000000" pitchFamily="50" charset="-128"/>
                <a:ea typeface="BIZ UDPゴシック" panose="020B0400000000000000" pitchFamily="50" charset="-128"/>
              </a:rPr>
              <a:t>重要ではないかと考えます。</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u="sng" dirty="0">
                <a:latin typeface="BIZ UDPゴシック" panose="020B0400000000000000" pitchFamily="50" charset="-128"/>
                <a:ea typeface="BIZ UDPゴシック" panose="020B0400000000000000" pitchFamily="50" charset="-128"/>
              </a:rPr>
              <a:t>この</a:t>
            </a:r>
            <a:r>
              <a:rPr kumimoji="1" lang="ja-JP" altLang="en-US" sz="1200" dirty="0">
                <a:latin typeface="BIZ UDPゴシック" panose="020B0400000000000000" pitchFamily="50" charset="-128"/>
                <a:ea typeface="BIZ UDPゴシック" panose="020B0400000000000000" pitchFamily="50" charset="-128"/>
              </a:rPr>
              <a:t>「アイデンティティ声明」は、「定義」、「価値」、そして「原則」、という３つの部分で構成されています。</a:t>
            </a:r>
            <a:endParaRPr kumimoji="1" lang="en-US" altLang="ja-JP" sz="1200" dirty="0">
              <a:latin typeface="BIZ UDPゴシック" panose="020B0400000000000000" pitchFamily="50" charset="-128"/>
              <a:ea typeface="BIZ UDPゴシック" panose="020B0400000000000000" pitchFamily="50" charset="-128"/>
            </a:endParaRPr>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31B7AB0-0A97-4537-8311-BD9BF3637004}"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420210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686050" y="504825"/>
            <a:ext cx="4494213" cy="2527300"/>
          </a:xfrm>
        </p:spPr>
      </p:sp>
      <p:sp>
        <p:nvSpPr>
          <p:cNvPr id="3" name="ノート プレースホルダー 2"/>
          <p:cNvSpPr>
            <a:spLocks noGrp="1"/>
          </p:cNvSpPr>
          <p:nvPr>
            <p:ph type="body" idx="1"/>
          </p:nvPr>
        </p:nvSpPr>
        <p:spPr/>
        <p:txBody>
          <a:bodyPr/>
          <a:lstStyle/>
          <a:p>
            <a:r>
              <a:rPr kumimoji="1" lang="en-US" altLang="ja-JP" dirty="0"/>
              <a:t>1995</a:t>
            </a:r>
            <a:r>
              <a:rPr kumimoji="1" lang="ja-JP" altLang="en-US" dirty="0"/>
              <a:t>年に</a:t>
            </a:r>
            <a:r>
              <a:rPr kumimoji="1" lang="en-US" altLang="ja-JP" dirty="0"/>
              <a:t>ICA</a:t>
            </a:r>
            <a:r>
              <a:rPr kumimoji="1" lang="ja-JP" altLang="en-US" strike="noStrike" dirty="0"/>
              <a:t>が</a:t>
            </a:r>
            <a:r>
              <a:rPr kumimoji="1" lang="ja-JP" altLang="en-US" dirty="0"/>
              <a:t>採択したアイデンティティ声明には次のような意義があります。</a:t>
            </a:r>
            <a:endParaRPr kumimoji="1" lang="en-US" altLang="ja-JP" dirty="0"/>
          </a:p>
          <a:p>
            <a:pPr marL="171450" indent="-171450">
              <a:buFont typeface="Wingdings" panose="05000000000000000000" pitchFamily="2" charset="2"/>
              <a:buChar char="l"/>
            </a:pPr>
            <a:r>
              <a:rPr kumimoji="1" lang="ja-JP" altLang="en-US" dirty="0"/>
              <a:t>一つは、協同組合自身が準拠すべき共通の規範となったことです。実際、</a:t>
            </a:r>
            <a:r>
              <a:rPr kumimoji="1" lang="ja-JP" altLang="en-US" u="sng" dirty="0"/>
              <a:t>日本では、</a:t>
            </a:r>
            <a:r>
              <a:rPr kumimoji="1" lang="en-US" altLang="ja-JP" dirty="0"/>
              <a:t>JA</a:t>
            </a:r>
            <a:r>
              <a:rPr kumimoji="1" lang="ja-JP" altLang="en-US" dirty="0"/>
              <a:t>綱領、生協の</a:t>
            </a:r>
            <a:r>
              <a:rPr kumimoji="1" lang="en-US" altLang="ja-JP" dirty="0"/>
              <a:t>21</a:t>
            </a:r>
            <a:r>
              <a:rPr kumimoji="1" lang="ja-JP" altLang="en-US" dirty="0"/>
              <a:t>世紀理念、</a:t>
            </a:r>
            <a:r>
              <a:rPr kumimoji="1" lang="en-US" altLang="ja-JP" dirty="0"/>
              <a:t>JF</a:t>
            </a:r>
            <a:r>
              <a:rPr kumimoji="1" lang="ja-JP" altLang="en-US" dirty="0"/>
              <a:t>綱領、</a:t>
            </a:r>
            <a:r>
              <a:rPr kumimoji="1" lang="en-US" altLang="ja-JP" dirty="0"/>
              <a:t>JForest</a:t>
            </a:r>
            <a:r>
              <a:rPr kumimoji="1" lang="ja-JP" altLang="en-US" dirty="0"/>
              <a:t>森林組合綱領など、いくつかの協同組合グループがこの声明</a:t>
            </a:r>
            <a:r>
              <a:rPr kumimoji="1" lang="ja-JP" altLang="en-US" u="sng" dirty="0"/>
              <a:t>を基に綱領的文書を策定しました。</a:t>
            </a:r>
            <a:endParaRPr kumimoji="1" lang="en-US" altLang="ja-JP" u="sng" dirty="0"/>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dirty="0"/>
              <a:t>もう一つは、国連や</a:t>
            </a:r>
            <a:r>
              <a:rPr kumimoji="1" lang="en-US" altLang="ja-JP" dirty="0"/>
              <a:t>ILO</a:t>
            </a:r>
            <a:r>
              <a:rPr kumimoji="1" lang="ja-JP" altLang="en-US" dirty="0"/>
              <a:t>などの国際機関や各国政府の政策の基準となったことです。国連のガイドラインや勧告などにも声明が活かされました。これらは国際機関などの協同組合に対する理解を深め、評価を高める</a:t>
            </a:r>
            <a:r>
              <a:rPr lang="ja-JP" altLang="en-US" u="sng" dirty="0"/>
              <a:t>役割を果たしました。</a:t>
            </a:r>
            <a:endParaRPr kumimoji="1" lang="en-US" altLang="ja-JP" u="sng" dirty="0"/>
          </a:p>
          <a:p>
            <a:pPr marL="171450" indent="-171450">
              <a:buFont typeface="Wingdings" panose="05000000000000000000" pitchFamily="2" charset="2"/>
              <a:buChar char="l"/>
            </a:pPr>
            <a:r>
              <a:rPr kumimoji="1" lang="ja-JP" altLang="en-US" dirty="0"/>
              <a:t>日本の労働者協同組合法の第</a:t>
            </a:r>
            <a:r>
              <a:rPr kumimoji="1" lang="en-US" altLang="ja-JP" dirty="0"/>
              <a:t>1</a:t>
            </a:r>
            <a:r>
              <a:rPr kumimoji="1" lang="ja-JP" altLang="en-US" dirty="0"/>
              <a:t>条（目的規定）には、</a:t>
            </a:r>
            <a:r>
              <a:rPr lang="ja-JP" altLang="en-US" u="sng" dirty="0"/>
              <a:t>アイデンティティ声明の</a:t>
            </a:r>
            <a:r>
              <a:rPr kumimoji="1" lang="ja-JP" altLang="en-US" dirty="0"/>
              <a:t>第</a:t>
            </a:r>
            <a:r>
              <a:rPr kumimoji="1" lang="en-US" altLang="ja-JP" dirty="0"/>
              <a:t>7</a:t>
            </a:r>
            <a:r>
              <a:rPr kumimoji="1" lang="ja-JP" altLang="en-US" dirty="0"/>
              <a:t>原則が反映しています。</a:t>
            </a:r>
            <a:endParaRPr kumimoji="1" lang="en-US" altLang="ja-JP" dirty="0"/>
          </a:p>
        </p:txBody>
      </p:sp>
      <p:sp>
        <p:nvSpPr>
          <p:cNvPr id="4" name="スライド番号プレースホルダー 3"/>
          <p:cNvSpPr>
            <a:spLocks noGrp="1"/>
          </p:cNvSpPr>
          <p:nvPr>
            <p:ph type="sldNum" sz="quarter" idx="5"/>
          </p:nvPr>
        </p:nvSpPr>
        <p:spPr/>
        <p:txBody>
          <a:bodyPr/>
          <a:lstStyle/>
          <a:p>
            <a:fld id="{B31B7AB0-0A97-4537-8311-BD9BF3637004}" type="slidenum">
              <a:rPr kumimoji="1" lang="ja-JP" altLang="en-US" smtClean="0"/>
              <a:t>9</a:t>
            </a:fld>
            <a:endParaRPr kumimoji="1" lang="ja-JP" altLang="en-US"/>
          </a:p>
        </p:txBody>
      </p:sp>
    </p:spTree>
    <p:extLst>
      <p:ext uri="{BB962C8B-B14F-4D97-AF65-F5344CB8AC3E}">
        <p14:creationId xmlns:p14="http://schemas.microsoft.com/office/powerpoint/2010/main" val="19408135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rgbClr val="0070C0"/>
                </a:solidFill>
                <a:latin typeface="BIZ UDPゴシック" panose="020B0400000000000000" pitchFamily="50" charset="-128"/>
                <a:ea typeface="BIZ UDPゴシック" panose="020B0400000000000000" pitchFamily="50" charset="-128"/>
              </a:defRPr>
            </a:lvl1pPr>
          </a:lstStyle>
          <a:p>
            <a:r>
              <a:rPr lang="ja-JP" altLang="en-US" dirty="0"/>
              <a:t>マスター タイトルの書式設定</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rgbClr val="0070C0"/>
                </a:solidFill>
                <a:latin typeface="BIZ UDPゴシック" panose="020B0400000000000000" pitchFamily="50" charset="-128"/>
                <a:ea typeface="BIZ UDPゴシック" panose="020B0400000000000000" pitchFamily="50" charset="-128"/>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dirty="0"/>
              <a:t>マスター サブタイトルの書式設定</a:t>
            </a:r>
            <a:endParaRPr lang="en-US" dirty="0"/>
          </a:p>
        </p:txBody>
      </p:sp>
      <p:sp>
        <p:nvSpPr>
          <p:cNvPr id="10" name="Slide Number Placeholder 5">
            <a:extLst>
              <a:ext uri="{FF2B5EF4-FFF2-40B4-BE49-F238E27FC236}">
                <a16:creationId xmlns:a16="http://schemas.microsoft.com/office/drawing/2014/main" id="{B74D3112-4A28-7CDD-7C97-7DC15B65F82E}"/>
              </a:ext>
            </a:extLst>
          </p:cNvPr>
          <p:cNvSpPr txBox="1">
            <a:spLocks/>
          </p:cNvSpPr>
          <p:nvPr userDrawn="1"/>
        </p:nvSpPr>
        <p:spPr>
          <a:xfrm>
            <a:off x="9624392" y="5777498"/>
            <a:ext cx="2372634" cy="906885"/>
          </a:xfrm>
          <a:prstGeom prst="rect">
            <a:avLst/>
          </a:prstGeom>
        </p:spPr>
        <p:txBody>
          <a:bodyPr vert="horz" lIns="91440" tIns="45720" rIns="91440" bIns="45720" rtlCol="0" anchor="b"/>
          <a:lstStyle>
            <a:defPPr>
              <a:defRPr lang="en-US"/>
            </a:defPPr>
            <a:lvl1pPr marL="0" algn="r" defTabSz="457200" rtl="0" eaLnBrk="1" latinLnBrk="0" hangingPunct="1">
              <a:defRPr lang="en-US" altLang="ja-JP" sz="3600" kern="1200" smtClean="0">
                <a:solidFill>
                  <a:schemeClr val="accent1"/>
                </a:solidFill>
                <a:latin typeface="メイリオ" panose="020B0604030504040204" pitchFamily="50" charset="-128"/>
                <a:ea typeface="メイリオ" panose="020B0604030504040204" pitchFamily="50" charset="-128"/>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1B053D8E-250B-4B48-A7A8-7AD7DCA4C0E7}" type="slidenum">
              <a:rPr lang="en-US" altLang="ja-JP" sz="1800" smtClean="0">
                <a:solidFill>
                  <a:srgbClr val="0070C0"/>
                </a:solidFill>
                <a:latin typeface="BIZ UDPゴシック" panose="020B0400000000000000" pitchFamily="50" charset="-128"/>
                <a:ea typeface="BIZ UDPゴシック" panose="020B0400000000000000" pitchFamily="50" charset="-128"/>
              </a:rPr>
              <a:pPr/>
              <a:t>‹#›</a:t>
            </a:fld>
            <a:endParaRPr lang="ja-JP" altLang="en-US" sz="2000" dirty="0">
              <a:solidFill>
                <a:srgbClr val="0070C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9080228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BIZ UDPゴシック" panose="020B0400000000000000" pitchFamily="50" charset="-128"/>
                <a:ea typeface="BIZ UDPゴシック" panose="020B0400000000000000" pitchFamily="50" charset="-128"/>
              </a:defRPr>
            </a:lvl1pPr>
          </a:lstStyle>
          <a:p>
            <a:r>
              <a:rPr lang="ja-JP" altLang="en-US" dirty="0"/>
              <a:t>マスター タイトルの書式設定</a:t>
            </a:r>
            <a:endParaRPr lang="en-US" dirty="0"/>
          </a:p>
        </p:txBody>
      </p:sp>
      <p:sp>
        <p:nvSpPr>
          <p:cNvPr id="3" name="Content Placeholder 2"/>
          <p:cNvSpPr>
            <a:spLocks noGrp="1"/>
          </p:cNvSpPr>
          <p:nvPr>
            <p:ph idx="1"/>
          </p:nvPr>
        </p:nvSpPr>
        <p:spPr/>
        <p:txBody>
          <a:bodyPr/>
          <a:lstStyle>
            <a:lvl1pPr>
              <a:defRPr>
                <a:latin typeface="BIZ UDPゴシック" panose="020B0400000000000000" pitchFamily="50" charset="-128"/>
                <a:ea typeface="BIZ UDPゴシック" panose="020B0400000000000000" pitchFamily="50" charset="-128"/>
              </a:defRPr>
            </a:lvl1pPr>
            <a:lvl2pPr>
              <a:defRPr>
                <a:latin typeface="BIZ UDPゴシック" panose="020B0400000000000000" pitchFamily="50" charset="-128"/>
                <a:ea typeface="BIZ UDPゴシック" panose="020B0400000000000000" pitchFamily="50" charset="-128"/>
              </a:defRPr>
            </a:lvl2pPr>
            <a:lvl3pPr>
              <a:defRPr>
                <a:latin typeface="BIZ UDPゴシック" panose="020B0400000000000000" pitchFamily="50" charset="-128"/>
                <a:ea typeface="BIZ UDPゴシック" panose="020B0400000000000000" pitchFamily="50" charset="-128"/>
              </a:defRPr>
            </a:lvl3pPr>
            <a:lvl4pPr>
              <a:defRPr>
                <a:latin typeface="BIZ UDPゴシック" panose="020B0400000000000000" pitchFamily="50" charset="-128"/>
                <a:ea typeface="BIZ UDPゴシック" panose="020B0400000000000000" pitchFamily="50" charset="-128"/>
              </a:defRPr>
            </a:lvl4pPr>
            <a:lvl5pPr>
              <a:defRPr>
                <a:latin typeface="BIZ UDPゴシック" panose="020B0400000000000000" pitchFamily="50" charset="-128"/>
                <a:ea typeface="BIZ UDPゴシック" panose="020B0400000000000000" pitchFamily="50" charset="-128"/>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9" name="スライド番号プレースホルダー 8">
            <a:extLst>
              <a:ext uri="{FF2B5EF4-FFF2-40B4-BE49-F238E27FC236}">
                <a16:creationId xmlns:a16="http://schemas.microsoft.com/office/drawing/2014/main" id="{4BBE46F6-DE64-EFFB-B226-AFCB870CAAE7}"/>
              </a:ext>
            </a:extLst>
          </p:cNvPr>
          <p:cNvSpPr>
            <a:spLocks noGrp="1"/>
          </p:cNvSpPr>
          <p:nvPr>
            <p:ph type="sldNum" sz="quarter" idx="12"/>
          </p:nvPr>
        </p:nvSpPr>
        <p:spPr/>
        <p:txBody>
          <a:bodyPr/>
          <a:lstStyle>
            <a:lvl1pPr>
              <a:defRPr>
                <a:latin typeface="BIZ UDPゴシック" panose="020B0400000000000000" pitchFamily="50" charset="-128"/>
                <a:ea typeface="BIZ UDPゴシック" panose="020B0400000000000000" pitchFamily="50" charset="-128"/>
              </a:defRPr>
            </a:lvl1pPr>
          </a:lstStyle>
          <a:p>
            <a:fld id="{1B053D8E-250B-4B48-A7A8-7AD7DCA4C0E7}" type="slidenum">
              <a:rPr lang="en-US" altLang="ja-JP" smtClean="0"/>
              <a:pPr/>
              <a:t>‹#›</a:t>
            </a:fld>
            <a:endParaRPr lang="ja-JP" altLang="en-US" dirty="0"/>
          </a:p>
        </p:txBody>
      </p:sp>
    </p:spTree>
    <p:extLst>
      <p:ext uri="{BB962C8B-B14F-4D97-AF65-F5344CB8AC3E}">
        <p14:creationId xmlns:p14="http://schemas.microsoft.com/office/powerpoint/2010/main" val="27006740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rgbClr val="0070C0"/>
                </a:solidFill>
                <a:latin typeface="BIZ UDPゴシック" panose="020B0400000000000000" pitchFamily="50" charset="-128"/>
                <a:ea typeface="BIZ UDPゴシック" panose="020B0400000000000000" pitchFamily="50" charset="-128"/>
              </a:defRPr>
            </a:lvl1pPr>
          </a:lstStyle>
          <a:p>
            <a:r>
              <a:rPr lang="ja-JP" altLang="en-US" dirty="0"/>
              <a:t>マスター タイトルの書式設定</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BIZ UDPゴシック" panose="020B0400000000000000" pitchFamily="50" charset="-128"/>
                <a:ea typeface="BIZ UDPゴシック" panose="020B0400000000000000" pitchFamily="50" charset="-128"/>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dirty="0"/>
              <a:t>マスター テキストの書式設定</a:t>
            </a:r>
          </a:p>
        </p:txBody>
      </p:sp>
      <p:sp>
        <p:nvSpPr>
          <p:cNvPr id="6" name="Slide Number Placeholder 5"/>
          <p:cNvSpPr>
            <a:spLocks noGrp="1"/>
          </p:cNvSpPr>
          <p:nvPr>
            <p:ph type="sldNum" sz="quarter" idx="12"/>
          </p:nvPr>
        </p:nvSpPr>
        <p:spPr/>
        <p:txBody>
          <a:bodyPr/>
          <a:lstStyle>
            <a:lvl1pPr>
              <a:defRPr>
                <a:latin typeface="BIZ UDPゴシック" panose="020B0400000000000000" pitchFamily="50" charset="-128"/>
                <a:ea typeface="BIZ UDPゴシック" panose="020B0400000000000000" pitchFamily="50" charset="-128"/>
              </a:defRPr>
            </a:lvl1pPr>
          </a:lstStyle>
          <a:p>
            <a:fld id="{1B053D8E-250B-4B48-A7A8-7AD7DCA4C0E7}" type="slidenum">
              <a:rPr lang="ja-JP" altLang="en-US" smtClean="0"/>
              <a:pPr/>
              <a:t>‹#›</a:t>
            </a:fld>
            <a:endParaRPr lang="ja-JP" altLang="en-US"/>
          </a:p>
        </p:txBody>
      </p:sp>
    </p:spTree>
    <p:extLst>
      <p:ext uri="{BB962C8B-B14F-4D97-AF65-F5344CB8AC3E}">
        <p14:creationId xmlns:p14="http://schemas.microsoft.com/office/powerpoint/2010/main" val="12583827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3393" y="188640"/>
            <a:ext cx="10754769" cy="1143000"/>
          </a:xfrm>
        </p:spPr>
        <p:txBody>
          <a:bodyPr/>
          <a:lstStyle>
            <a:lvl1pPr>
              <a:defRPr>
                <a:solidFill>
                  <a:srgbClr val="0070C0"/>
                </a:solidFill>
                <a:latin typeface="BIZ UDPゴシック" panose="020B0400000000000000" pitchFamily="50" charset="-128"/>
                <a:ea typeface="BIZ UDPゴシック" panose="020B0400000000000000" pitchFamily="50" charset="-128"/>
              </a:defRPr>
            </a:lvl1pPr>
          </a:lstStyle>
          <a:p>
            <a:r>
              <a:rPr kumimoji="1" lang="ja-JP" altLang="en-US" dirty="0"/>
              <a:t>マスター タイトルの書式設定</a:t>
            </a:r>
          </a:p>
        </p:txBody>
      </p:sp>
      <p:sp>
        <p:nvSpPr>
          <p:cNvPr id="6" name="スライド番号プレースホルダー 5">
            <a:extLst>
              <a:ext uri="{FF2B5EF4-FFF2-40B4-BE49-F238E27FC236}">
                <a16:creationId xmlns:a16="http://schemas.microsoft.com/office/drawing/2014/main" id="{676CBE73-E39D-498E-AC6C-698585C20369}"/>
              </a:ext>
            </a:extLst>
          </p:cNvPr>
          <p:cNvSpPr>
            <a:spLocks noGrp="1"/>
          </p:cNvSpPr>
          <p:nvPr>
            <p:ph type="sldNum" sz="quarter" idx="12"/>
          </p:nvPr>
        </p:nvSpPr>
        <p:spPr>
          <a:xfrm>
            <a:off x="9525192" y="6165305"/>
            <a:ext cx="2586181" cy="693952"/>
          </a:xfrm>
          <a:prstGeom prst="rect">
            <a:avLst/>
          </a:prstGeom>
        </p:spPr>
        <p:txBody>
          <a:bodyPr/>
          <a:lstStyle>
            <a:lvl1pPr algn="r">
              <a:defRPr sz="1800">
                <a:solidFill>
                  <a:srgbClr val="0070C0"/>
                </a:solidFill>
                <a:latin typeface="BIZ UDPゴシック" panose="020B0400000000000000" pitchFamily="50" charset="-128"/>
                <a:ea typeface="BIZ UDPゴシック" panose="020B0400000000000000" pitchFamily="50" charset="-128"/>
                <a:cs typeface="BIZ UDPゴシック" panose="020B0400000000000000" pitchFamily="50" charset="-128"/>
              </a:defRPr>
            </a:lvl1pPr>
          </a:lstStyle>
          <a:p>
            <a:fld id="{8157CEC5-A25A-45CD-B0D3-130C7C559407}" type="slidenum">
              <a:rPr lang="ja-JP" altLang="en-US" smtClean="0"/>
              <a:pPr/>
              <a:t>‹#›</a:t>
            </a:fld>
            <a:endParaRPr lang="ja-JP" altLang="en-US" dirty="0"/>
          </a:p>
        </p:txBody>
      </p:sp>
    </p:spTree>
    <p:extLst>
      <p:ext uri="{BB962C8B-B14F-4D97-AF65-F5344CB8AC3E}">
        <p14:creationId xmlns:p14="http://schemas.microsoft.com/office/powerpoint/2010/main" val="72572400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endParaRPr kumimoji="1" lang="ja-JP" altLang="en-US"/>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en-US" dirty="0"/>
          </a:p>
        </p:txBody>
      </p:sp>
      <p:sp>
        <p:nvSpPr>
          <p:cNvPr id="6" name="Slide Number Placeholder 5"/>
          <p:cNvSpPr>
            <a:spLocks noGrp="1"/>
          </p:cNvSpPr>
          <p:nvPr>
            <p:ph type="sldNum" sz="quarter" idx="4"/>
          </p:nvPr>
        </p:nvSpPr>
        <p:spPr>
          <a:xfrm>
            <a:off x="9768408" y="5777865"/>
            <a:ext cx="2372634" cy="906885"/>
          </a:xfrm>
          <a:prstGeom prst="rect">
            <a:avLst/>
          </a:prstGeom>
        </p:spPr>
        <p:txBody>
          <a:bodyPr vert="horz" lIns="91440" tIns="45720" rIns="91440" bIns="45720" rtlCol="0" anchor="b"/>
          <a:lstStyle>
            <a:lvl1pPr algn="r">
              <a:defRPr lang="en-US" altLang="ja-JP" sz="1800" smtClean="0">
                <a:solidFill>
                  <a:srgbClr val="0070C0"/>
                </a:solidFill>
                <a:latin typeface="BIZ UDPゴシック" panose="020B0400000000000000" pitchFamily="50" charset="-128"/>
                <a:ea typeface="BIZ UDPゴシック" panose="020B0400000000000000" pitchFamily="50" charset="-128"/>
              </a:defRPr>
            </a:lvl1pPr>
          </a:lstStyle>
          <a:p>
            <a:fld id="{1B053D8E-250B-4B48-A7A8-7AD7DCA4C0E7}" type="slidenum">
              <a:rPr lang="en-US" altLang="ja-JP" smtClean="0"/>
              <a:pPr/>
              <a:t>‹#›</a:t>
            </a:fld>
            <a:endParaRPr lang="ja-JP" altLang="en-US" dirty="0"/>
          </a:p>
        </p:txBody>
      </p:sp>
    </p:spTree>
    <p:extLst>
      <p:ext uri="{BB962C8B-B14F-4D97-AF65-F5344CB8AC3E}">
        <p14:creationId xmlns:p14="http://schemas.microsoft.com/office/powerpoint/2010/main" val="1524987993"/>
      </p:ext>
    </p:extLst>
  </p:cSld>
  <p:clrMap bg1="lt1" tx1="dk1" bg2="lt2" tx2="dk2" accent1="accent1" accent2="accent2" accent3="accent3" accent4="accent4" accent5="accent5" accent6="accent6" hlink="hlink" folHlink="folHlink"/>
  <p:sldLayoutIdLst>
    <p:sldLayoutId id="2147483747" r:id="rId1"/>
    <p:sldLayoutId id="2147483748" r:id="rId2"/>
    <p:sldLayoutId id="2147483749" r:id="rId3"/>
    <p:sldLayoutId id="2147483758" r:id="rId4"/>
  </p:sldLayoutIdLst>
  <p:hf hdr="0" ftr="0" dt="0"/>
  <p:txStyles>
    <p:titleStyle>
      <a:lvl1pPr algn="l" defTabSz="914400" rtl="0" eaLnBrk="1" latinLnBrk="0" hangingPunct="1">
        <a:lnSpc>
          <a:spcPct val="85000"/>
        </a:lnSpc>
        <a:spcBef>
          <a:spcPct val="0"/>
        </a:spcBef>
        <a:buNone/>
        <a:defRPr kumimoji="1" sz="5400" kern="1200" spc="-120" baseline="0">
          <a:solidFill>
            <a:srgbClr val="0070C0"/>
          </a:solidFill>
          <a:latin typeface="メイリオ" panose="020B0604030504040204" pitchFamily="50" charset="-128"/>
          <a:ea typeface="メイリオ" panose="020B0604030504040204" pitchFamily="50" charset="-128"/>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kumimoji="1" sz="2400" kern="1200">
          <a:solidFill>
            <a:schemeClr val="tx1">
              <a:lumMod val="85000"/>
              <a:lumOff val="15000"/>
            </a:schemeClr>
          </a:solidFill>
          <a:latin typeface="メイリオ" panose="020B0604030504040204" pitchFamily="50" charset="-128"/>
          <a:ea typeface="メイリオ" panose="020B0604030504040204" pitchFamily="50" charset="-128"/>
          <a:cs typeface="+mn-cs"/>
        </a:defRPr>
      </a:lvl1pPr>
      <a:lvl2pPr marL="347472" indent="-342900" algn="l" defTabSz="914400" rtl="0" eaLnBrk="1" latinLnBrk="0" hangingPunct="1">
        <a:lnSpc>
          <a:spcPct val="85000"/>
        </a:lnSpc>
        <a:spcBef>
          <a:spcPts val="600"/>
        </a:spcBef>
        <a:buFont typeface="Arial" pitchFamily="34" charset="0"/>
        <a:buChar char=" "/>
        <a:defRPr kumimoji="1" sz="2400" kern="1200">
          <a:solidFill>
            <a:schemeClr val="tx1">
              <a:lumMod val="85000"/>
              <a:lumOff val="15000"/>
            </a:schemeClr>
          </a:solidFill>
          <a:latin typeface="メイリオ" panose="020B0604030504040204" pitchFamily="50" charset="-128"/>
          <a:ea typeface="メイリオ" panose="020B0604030504040204" pitchFamily="50" charset="-128"/>
          <a:cs typeface="+mn-cs"/>
        </a:defRPr>
      </a:lvl2pPr>
      <a:lvl3pPr marL="548640" indent="-548640" algn="l" defTabSz="914400" rtl="0" eaLnBrk="1" latinLnBrk="0" hangingPunct="1">
        <a:lnSpc>
          <a:spcPct val="85000"/>
        </a:lnSpc>
        <a:spcBef>
          <a:spcPts val="600"/>
        </a:spcBef>
        <a:buFont typeface="Arial" pitchFamily="34" charset="0"/>
        <a:buChar char=" "/>
        <a:defRPr kumimoji="1" sz="2000" i="1" kern="1200">
          <a:solidFill>
            <a:schemeClr val="tx1">
              <a:lumMod val="85000"/>
              <a:lumOff val="15000"/>
            </a:schemeClr>
          </a:solidFill>
          <a:latin typeface="メイリオ" panose="020B0604030504040204" pitchFamily="50" charset="-128"/>
          <a:ea typeface="メイリオ" panose="020B0604030504040204" pitchFamily="50" charset="-128"/>
          <a:cs typeface="+mn-cs"/>
        </a:defRPr>
      </a:lvl3pPr>
      <a:lvl4pPr marL="822960" indent="-822960" algn="l" defTabSz="914400" rtl="0" eaLnBrk="1" latinLnBrk="0" hangingPunct="1">
        <a:lnSpc>
          <a:spcPct val="85000"/>
        </a:lnSpc>
        <a:spcBef>
          <a:spcPts val="600"/>
        </a:spcBef>
        <a:buFont typeface="Arial" pitchFamily="34" charset="0"/>
        <a:buChar char=" "/>
        <a:defRPr kumimoji="1" sz="1800" kern="1200">
          <a:solidFill>
            <a:schemeClr val="tx1">
              <a:lumMod val="85000"/>
              <a:lumOff val="15000"/>
            </a:schemeClr>
          </a:solidFill>
          <a:latin typeface="メイリオ" panose="020B0604030504040204" pitchFamily="50" charset="-128"/>
          <a:ea typeface="メイリオ" panose="020B0604030504040204" pitchFamily="50" charset="-128"/>
          <a:cs typeface="+mn-cs"/>
        </a:defRPr>
      </a:lvl4pPr>
      <a:lvl5pPr marL="1097280" indent="-1097280" algn="l" defTabSz="914400" rtl="0" eaLnBrk="1" latinLnBrk="0" hangingPunct="1">
        <a:lnSpc>
          <a:spcPct val="85000"/>
        </a:lnSpc>
        <a:spcBef>
          <a:spcPts val="600"/>
        </a:spcBef>
        <a:buFont typeface="Arial" pitchFamily="34" charset="0"/>
        <a:buChar char=" "/>
        <a:defRPr kumimoji="1" sz="1800" kern="1200">
          <a:solidFill>
            <a:schemeClr val="tx1">
              <a:lumMod val="85000"/>
              <a:lumOff val="15000"/>
            </a:schemeClr>
          </a:solidFill>
          <a:latin typeface="メイリオ" panose="020B0604030504040204" pitchFamily="50" charset="-128"/>
          <a:ea typeface="メイリオ" panose="020B0604030504040204" pitchFamily="50" charset="-128"/>
          <a:cs typeface="+mn-cs"/>
        </a:defRPr>
      </a:lvl5pPr>
      <a:lvl6pPr marL="1200000" indent="-228600" algn="l" defTabSz="914400" rtl="0" eaLnBrk="1" latinLnBrk="0" hangingPunct="1">
        <a:lnSpc>
          <a:spcPct val="85000"/>
        </a:lnSpc>
        <a:spcBef>
          <a:spcPts val="600"/>
        </a:spcBef>
        <a:buFont typeface="Arial" pitchFamily="34" charset="0"/>
        <a:buChar char=" "/>
        <a:defRPr kumimoji="1"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kumimoji="1"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kumimoji="1"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kumimoji="1"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hyperlink" Target="https://www.japan.coop/wp/publication/11087"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hyperlink" Target="https://www.japan.coop/iyc2025/" TargetMode="Externa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5360" y="1996652"/>
            <a:ext cx="11521280" cy="1784576"/>
          </a:xfrm>
          <a:solidFill>
            <a:schemeClr val="bg1"/>
          </a:solidFill>
        </p:spPr>
        <p:txBody>
          <a:bodyPr anchor="ctr" anchorCtr="0">
            <a:noAutofit/>
          </a:bodyPr>
          <a:lstStyle/>
          <a:p>
            <a:pPr algn="ctr">
              <a:lnSpc>
                <a:spcPct val="100000"/>
              </a:lnSpc>
            </a:pPr>
            <a:r>
              <a:rPr lang="en-US" altLang="ja-JP" sz="5400" b="1" dirty="0">
                <a:solidFill>
                  <a:srgbClr val="0070C0"/>
                </a:solidFill>
                <a:latin typeface="BIZ UDPゴシック" panose="020B0400000000000000" pitchFamily="50" charset="-128"/>
                <a:ea typeface="BIZ UDPゴシック" panose="020B0400000000000000" pitchFamily="50" charset="-128"/>
                <a:cs typeface="メイリオ" panose="020B0604030504040204" pitchFamily="50" charset="-128"/>
              </a:rPr>
              <a:t>2025</a:t>
            </a:r>
            <a:r>
              <a:rPr lang="ja-JP" altLang="en-US" sz="5400" b="1" dirty="0">
                <a:solidFill>
                  <a:srgbClr val="0070C0"/>
                </a:solidFill>
                <a:latin typeface="BIZ UDPゴシック" panose="020B0400000000000000" pitchFamily="50" charset="-128"/>
                <a:ea typeface="BIZ UDPゴシック" panose="020B0400000000000000" pitchFamily="50" charset="-128"/>
                <a:cs typeface="メイリオ" panose="020B0604030504040204" pitchFamily="50" charset="-128"/>
              </a:rPr>
              <a:t>国際協同組合年</a:t>
            </a:r>
            <a:br>
              <a:rPr lang="en-US" altLang="ja-JP" sz="5400" b="1" dirty="0">
                <a:solidFill>
                  <a:srgbClr val="0070C0"/>
                </a:solidFill>
                <a:latin typeface="BIZ UDPゴシック" panose="020B0400000000000000" pitchFamily="50" charset="-128"/>
                <a:ea typeface="BIZ UDPゴシック" panose="020B0400000000000000" pitchFamily="50" charset="-128"/>
                <a:cs typeface="メイリオ" panose="020B0604030504040204" pitchFamily="50" charset="-128"/>
              </a:rPr>
            </a:br>
            <a:r>
              <a:rPr lang="en-US" altLang="ja-JP" sz="5400" b="1" dirty="0">
                <a:solidFill>
                  <a:srgbClr val="0070C0"/>
                </a:solidFill>
                <a:latin typeface="BIZ UDPゴシック" panose="020B0400000000000000" pitchFamily="50" charset="-128"/>
                <a:ea typeface="BIZ UDPゴシック" panose="020B0400000000000000" pitchFamily="50" charset="-128"/>
                <a:cs typeface="メイリオ" panose="020B0604030504040204" pitchFamily="50" charset="-128"/>
              </a:rPr>
              <a:t>(IYC2025)</a:t>
            </a:r>
            <a:r>
              <a:rPr lang="ja-JP" altLang="en-US" sz="5400" b="1" dirty="0">
                <a:solidFill>
                  <a:srgbClr val="0070C0"/>
                </a:solidFill>
                <a:latin typeface="BIZ UDPゴシック" panose="020B0400000000000000" pitchFamily="50" charset="-128"/>
                <a:ea typeface="BIZ UDPゴシック" panose="020B0400000000000000" pitchFamily="50" charset="-128"/>
                <a:cs typeface="メイリオ" panose="020B0604030504040204" pitchFamily="50" charset="-128"/>
              </a:rPr>
              <a:t>への取り組み</a:t>
            </a:r>
          </a:p>
        </p:txBody>
      </p:sp>
      <p:sp>
        <p:nvSpPr>
          <p:cNvPr id="6" name="コンテンツ プレースホルダー 3">
            <a:extLst>
              <a:ext uri="{FF2B5EF4-FFF2-40B4-BE49-F238E27FC236}">
                <a16:creationId xmlns:a16="http://schemas.microsoft.com/office/drawing/2014/main" id="{EDB9E841-7230-404F-9644-31BDCCDD38E5}"/>
              </a:ext>
            </a:extLst>
          </p:cNvPr>
          <p:cNvSpPr txBox="1">
            <a:spLocks/>
          </p:cNvSpPr>
          <p:nvPr/>
        </p:nvSpPr>
        <p:spPr>
          <a:xfrm>
            <a:off x="1667508" y="2427343"/>
            <a:ext cx="8856984" cy="1686041"/>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dirty="0">
              <a:solidFill>
                <a:schemeClr val="bg1">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dirty="0">
              <a:solidFill>
                <a:schemeClr val="bg1">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ja-JP" altLang="en-US" dirty="0">
              <a:solidFill>
                <a:schemeClr val="bg1">
                  <a:lumMod val="6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ja-JP" altLang="en-US" dirty="0"/>
          </a:p>
        </p:txBody>
      </p:sp>
      <p:sp>
        <p:nvSpPr>
          <p:cNvPr id="7" name="サブタイトル 2">
            <a:extLst>
              <a:ext uri="{FF2B5EF4-FFF2-40B4-BE49-F238E27FC236}">
                <a16:creationId xmlns:a16="http://schemas.microsoft.com/office/drawing/2014/main" id="{8B71471D-02FE-DEC4-5BC5-1FB13622F313}"/>
              </a:ext>
            </a:extLst>
          </p:cNvPr>
          <p:cNvSpPr txBox="1">
            <a:spLocks/>
          </p:cNvSpPr>
          <p:nvPr/>
        </p:nvSpPr>
        <p:spPr>
          <a:xfrm>
            <a:off x="983432" y="404664"/>
            <a:ext cx="3420380" cy="432049"/>
          </a:xfrm>
          <a:prstGeom prst="rect">
            <a:avLst/>
          </a:prstGeom>
          <a:ln>
            <a:solidFill>
              <a:srgbClr val="0070C0"/>
            </a:solidFill>
          </a:ln>
        </p:spPr>
        <p:txBody>
          <a:bodyPr vert="horz" lIns="91440" tIns="45720" rIns="91440" bIns="45720" rtlCol="0">
            <a:normAutofit/>
          </a:bodyPr>
          <a:lstStyle>
            <a:lvl1pPr marL="0" indent="0" algn="l" defTabSz="914400" rtl="0" eaLnBrk="1" latinLnBrk="0" hangingPunct="1">
              <a:lnSpc>
                <a:spcPct val="85000"/>
              </a:lnSpc>
              <a:spcBef>
                <a:spcPts val="1300"/>
              </a:spcBef>
              <a:buFont typeface="Arial" pitchFamily="34" charset="0"/>
              <a:buNone/>
              <a:defRPr kumimoji="1" sz="3200" kern="1200">
                <a:solidFill>
                  <a:srgbClr val="0070C0"/>
                </a:solidFill>
                <a:latin typeface="+mj-lt"/>
                <a:ea typeface="メイリオ" panose="020B0604030504040204" pitchFamily="50" charset="-128"/>
                <a:cs typeface="+mn-cs"/>
              </a:defRPr>
            </a:lvl1pPr>
            <a:lvl2pPr marL="457200" indent="0" algn="ctr" defTabSz="914400" rtl="0" eaLnBrk="1" latinLnBrk="0" hangingPunct="1">
              <a:lnSpc>
                <a:spcPct val="85000"/>
              </a:lnSpc>
              <a:spcBef>
                <a:spcPts val="600"/>
              </a:spcBef>
              <a:buFont typeface="Arial" pitchFamily="34" charset="0"/>
              <a:buNone/>
              <a:defRPr kumimoji="1" sz="2800" kern="1200">
                <a:solidFill>
                  <a:schemeClr val="tx1">
                    <a:lumMod val="85000"/>
                    <a:lumOff val="15000"/>
                  </a:schemeClr>
                </a:solidFill>
                <a:latin typeface="メイリオ" panose="020B0604030504040204" pitchFamily="50" charset="-128"/>
                <a:ea typeface="メイリオ" panose="020B0604030504040204" pitchFamily="50" charset="-128"/>
                <a:cs typeface="+mn-cs"/>
              </a:defRPr>
            </a:lvl2pPr>
            <a:lvl3pPr marL="914400" indent="0" algn="ctr" defTabSz="914400" rtl="0" eaLnBrk="1" latinLnBrk="0" hangingPunct="1">
              <a:lnSpc>
                <a:spcPct val="85000"/>
              </a:lnSpc>
              <a:spcBef>
                <a:spcPts val="600"/>
              </a:spcBef>
              <a:buFont typeface="Arial" pitchFamily="34" charset="0"/>
              <a:buNone/>
              <a:defRPr kumimoji="1" sz="2400" i="1" kern="1200">
                <a:solidFill>
                  <a:schemeClr val="tx1">
                    <a:lumMod val="85000"/>
                    <a:lumOff val="15000"/>
                  </a:schemeClr>
                </a:solidFill>
                <a:latin typeface="メイリオ" panose="020B0604030504040204" pitchFamily="50" charset="-128"/>
                <a:ea typeface="メイリオ" panose="020B0604030504040204" pitchFamily="50" charset="-128"/>
                <a:cs typeface="+mn-cs"/>
              </a:defRPr>
            </a:lvl3pPr>
            <a:lvl4pPr marL="1371600" indent="0" algn="ctr" defTabSz="914400" rtl="0" eaLnBrk="1" latinLnBrk="0" hangingPunct="1">
              <a:lnSpc>
                <a:spcPct val="85000"/>
              </a:lnSpc>
              <a:spcBef>
                <a:spcPts val="600"/>
              </a:spcBef>
              <a:buFont typeface="Arial" pitchFamily="34" charset="0"/>
              <a:buNone/>
              <a:defRPr kumimoji="1" sz="2000" kern="1200">
                <a:solidFill>
                  <a:schemeClr val="tx1">
                    <a:lumMod val="85000"/>
                    <a:lumOff val="15000"/>
                  </a:schemeClr>
                </a:solidFill>
                <a:latin typeface="メイリオ" panose="020B0604030504040204" pitchFamily="50" charset="-128"/>
                <a:ea typeface="メイリオ" panose="020B0604030504040204" pitchFamily="50" charset="-128"/>
                <a:cs typeface="+mn-cs"/>
              </a:defRPr>
            </a:lvl4pPr>
            <a:lvl5pPr marL="1828800" indent="0" algn="ctr" defTabSz="914400" rtl="0" eaLnBrk="1" latinLnBrk="0" hangingPunct="1">
              <a:lnSpc>
                <a:spcPct val="85000"/>
              </a:lnSpc>
              <a:spcBef>
                <a:spcPts val="600"/>
              </a:spcBef>
              <a:buFont typeface="Arial" pitchFamily="34" charset="0"/>
              <a:buNone/>
              <a:defRPr kumimoji="1" sz="2000" kern="1200">
                <a:solidFill>
                  <a:schemeClr val="tx1">
                    <a:lumMod val="85000"/>
                    <a:lumOff val="15000"/>
                  </a:schemeClr>
                </a:solidFill>
                <a:latin typeface="メイリオ" panose="020B0604030504040204" pitchFamily="50" charset="-128"/>
                <a:ea typeface="メイリオ" panose="020B0604030504040204" pitchFamily="50" charset="-128"/>
                <a:cs typeface="+mn-cs"/>
              </a:defRPr>
            </a:lvl5pPr>
            <a:lvl6pPr marL="2286000" indent="0" algn="ctr" defTabSz="914400" rtl="0" eaLnBrk="1" latinLnBrk="0" hangingPunct="1">
              <a:lnSpc>
                <a:spcPct val="85000"/>
              </a:lnSpc>
              <a:spcBef>
                <a:spcPts val="600"/>
              </a:spcBef>
              <a:buFont typeface="Arial" pitchFamily="34" charset="0"/>
              <a:buNone/>
              <a:defRPr kumimoji="1" sz="2000" kern="1200">
                <a:solidFill>
                  <a:schemeClr val="tx1">
                    <a:lumMod val="85000"/>
                    <a:lumOff val="15000"/>
                  </a:schemeClr>
                </a:solidFill>
                <a:latin typeface="+mn-lt"/>
                <a:ea typeface="+mn-ea"/>
                <a:cs typeface="+mn-cs"/>
              </a:defRPr>
            </a:lvl6pPr>
            <a:lvl7pPr marL="2743200" indent="0" algn="ctr" defTabSz="914400" rtl="0" eaLnBrk="1" latinLnBrk="0" hangingPunct="1">
              <a:lnSpc>
                <a:spcPct val="85000"/>
              </a:lnSpc>
              <a:spcBef>
                <a:spcPts val="600"/>
              </a:spcBef>
              <a:buFont typeface="Arial" pitchFamily="34" charset="0"/>
              <a:buNone/>
              <a:defRPr kumimoji="1" sz="2000" kern="1200">
                <a:solidFill>
                  <a:schemeClr val="tx1">
                    <a:lumMod val="85000"/>
                    <a:lumOff val="15000"/>
                  </a:schemeClr>
                </a:solidFill>
                <a:latin typeface="+mn-lt"/>
                <a:ea typeface="+mn-ea"/>
                <a:cs typeface="+mn-cs"/>
              </a:defRPr>
            </a:lvl7pPr>
            <a:lvl8pPr marL="3200400" indent="0" algn="ctr" defTabSz="914400" rtl="0" eaLnBrk="1" latinLnBrk="0" hangingPunct="1">
              <a:lnSpc>
                <a:spcPct val="85000"/>
              </a:lnSpc>
              <a:spcBef>
                <a:spcPts val="600"/>
              </a:spcBef>
              <a:buFont typeface="Arial" pitchFamily="34" charset="0"/>
              <a:buNone/>
              <a:defRPr kumimoji="1" sz="2000" kern="1200">
                <a:solidFill>
                  <a:schemeClr val="tx1">
                    <a:lumMod val="85000"/>
                    <a:lumOff val="15000"/>
                  </a:schemeClr>
                </a:solidFill>
                <a:latin typeface="+mn-lt"/>
                <a:ea typeface="+mn-ea"/>
                <a:cs typeface="+mn-cs"/>
              </a:defRPr>
            </a:lvl8pPr>
            <a:lvl9pPr marL="3657600" indent="0" algn="ctr" defTabSz="914400" rtl="0" eaLnBrk="1" latinLnBrk="0" hangingPunct="1">
              <a:lnSpc>
                <a:spcPct val="85000"/>
              </a:lnSpc>
              <a:spcBef>
                <a:spcPts val="600"/>
              </a:spcBef>
              <a:buFont typeface="Arial" pitchFamily="34" charset="0"/>
              <a:buNone/>
              <a:defRPr kumimoji="1" sz="2000" kern="1200">
                <a:solidFill>
                  <a:schemeClr val="tx1">
                    <a:lumMod val="85000"/>
                    <a:lumOff val="15000"/>
                  </a:schemeClr>
                </a:solidFill>
                <a:latin typeface="+mn-lt"/>
                <a:ea typeface="+mn-ea"/>
                <a:cs typeface="+mn-cs"/>
              </a:defRPr>
            </a:lvl9pPr>
          </a:lstStyle>
          <a:p>
            <a:pPr algn="ctr">
              <a:lnSpc>
                <a:spcPct val="100000"/>
              </a:lnSpc>
              <a:spcBef>
                <a:spcPts val="0"/>
              </a:spcBef>
            </a:pPr>
            <a:r>
              <a:rPr lang="en-US" altLang="ja-JP" sz="1800" dirty="0">
                <a:latin typeface="BIZ UDPゴシック" panose="020B0400000000000000" pitchFamily="50" charset="-128"/>
                <a:ea typeface="BIZ UDPゴシック" panose="020B0400000000000000" pitchFamily="50" charset="-128"/>
                <a:cs typeface="メイリオ" panose="020B0604030504040204" pitchFamily="50" charset="-128"/>
              </a:rPr>
              <a:t>IYC2025</a:t>
            </a:r>
            <a:r>
              <a:rPr lang="zh-TW" altLang="en-US" sz="1800" dirty="0">
                <a:latin typeface="BIZ UDPゴシック" panose="020B0400000000000000" pitchFamily="50" charset="-128"/>
                <a:ea typeface="BIZ UDPゴシック" panose="020B0400000000000000" pitchFamily="50" charset="-128"/>
                <a:cs typeface="メイリオ" panose="020B0604030504040204" pitchFamily="50" charset="-128"/>
              </a:rPr>
              <a:t>研修</a:t>
            </a:r>
            <a:r>
              <a:rPr lang="ja-JP" altLang="en-US" sz="1800" dirty="0">
                <a:latin typeface="BIZ UDPゴシック" panose="020B0400000000000000" pitchFamily="50" charset="-128"/>
                <a:ea typeface="BIZ UDPゴシック" panose="020B0400000000000000" pitchFamily="50" charset="-128"/>
                <a:cs typeface="メイリオ" panose="020B0604030504040204" pitchFamily="50" charset="-128"/>
              </a:rPr>
              <a:t>会資料</a:t>
            </a:r>
            <a:endParaRPr lang="en-US" altLang="ja-JP" sz="1800" dirty="0">
              <a:latin typeface="BIZ UDPゴシック" panose="020B0400000000000000" pitchFamily="50" charset="-128"/>
              <a:ea typeface="BIZ UDPゴシック" panose="020B0400000000000000" pitchFamily="50" charset="-128"/>
              <a:cs typeface="メイリオ" panose="020B0604030504040204" pitchFamily="50" charset="-128"/>
            </a:endParaRPr>
          </a:p>
        </p:txBody>
      </p:sp>
      <p:pic>
        <p:nvPicPr>
          <p:cNvPr id="4" name="図 3">
            <a:extLst>
              <a:ext uri="{FF2B5EF4-FFF2-40B4-BE49-F238E27FC236}">
                <a16:creationId xmlns:a16="http://schemas.microsoft.com/office/drawing/2014/main" id="{1FFF2AEC-21D1-C1B0-F27A-CAF2AA1A7FF3}"/>
              </a:ext>
            </a:extLst>
          </p:cNvPr>
          <p:cNvPicPr>
            <a:picLocks noChangeAspect="1"/>
          </p:cNvPicPr>
          <p:nvPr/>
        </p:nvPicPr>
        <p:blipFill>
          <a:blip r:embed="rId3"/>
          <a:srcRect t="32151" b="32150"/>
          <a:stretch/>
        </p:blipFill>
        <p:spPr>
          <a:xfrm>
            <a:off x="3596559" y="4544075"/>
            <a:ext cx="4998882" cy="1784576"/>
          </a:xfrm>
          <a:prstGeom prst="rect">
            <a:avLst/>
          </a:prstGeom>
        </p:spPr>
      </p:pic>
    </p:spTree>
    <p:extLst>
      <p:ext uri="{BB962C8B-B14F-4D97-AF65-F5344CB8AC3E}">
        <p14:creationId xmlns:p14="http://schemas.microsoft.com/office/powerpoint/2010/main" val="11336285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4BB8077A-D293-4730-B428-743E2B9A3CA4}"/>
              </a:ext>
            </a:extLst>
          </p:cNvPr>
          <p:cNvSpPr>
            <a:spLocks noGrp="1" noChangeArrowheads="1"/>
          </p:cNvSpPr>
          <p:nvPr>
            <p:ph type="title"/>
          </p:nvPr>
        </p:nvSpPr>
        <p:spPr>
          <a:xfrm>
            <a:off x="535280" y="332657"/>
            <a:ext cx="11121441" cy="864095"/>
          </a:xfrm>
          <a:ln>
            <a:noFill/>
          </a:ln>
        </p:spPr>
        <p:txBody>
          <a:bodyPr>
            <a:noAutofit/>
          </a:bodyPr>
          <a:lstStyle/>
          <a:p>
            <a:pPr algn="ctr" eaLnBrk="1" hangingPunct="1">
              <a:lnSpc>
                <a:spcPct val="100000"/>
              </a:lnSpc>
            </a:pPr>
            <a:r>
              <a:rPr lang="ja-JP" altLang="en-US" sz="3600" spc="-150" dirty="0">
                <a:solidFill>
                  <a:srgbClr val="0070C0"/>
                </a:solidFill>
              </a:rPr>
              <a:t>協同組合のアイデンティティに関する</a:t>
            </a:r>
            <a:r>
              <a:rPr lang="en-US" altLang="ja-JP" sz="3600" spc="-150" dirty="0">
                <a:solidFill>
                  <a:srgbClr val="0070C0"/>
                </a:solidFill>
              </a:rPr>
              <a:t>ICA</a:t>
            </a:r>
            <a:r>
              <a:rPr lang="ja-JP" altLang="en-US" sz="3600" spc="-150" dirty="0">
                <a:solidFill>
                  <a:srgbClr val="0070C0"/>
                </a:solidFill>
              </a:rPr>
              <a:t>声明</a:t>
            </a:r>
            <a:r>
              <a:rPr lang="ja-JP" altLang="en-US" sz="2800" dirty="0">
                <a:solidFill>
                  <a:srgbClr val="0070C0"/>
                </a:solidFill>
              </a:rPr>
              <a:t>（</a:t>
            </a:r>
            <a:r>
              <a:rPr lang="en-US" altLang="ja-JP" sz="2800" dirty="0">
                <a:solidFill>
                  <a:srgbClr val="0070C0"/>
                </a:solidFill>
              </a:rPr>
              <a:t>1995</a:t>
            </a:r>
            <a:r>
              <a:rPr lang="ja-JP" altLang="en-US" sz="2800" dirty="0">
                <a:solidFill>
                  <a:srgbClr val="0070C0"/>
                </a:solidFill>
              </a:rPr>
              <a:t>）</a:t>
            </a:r>
          </a:p>
        </p:txBody>
      </p:sp>
      <p:sp>
        <p:nvSpPr>
          <p:cNvPr id="25604" name="スライド番号プレースホルダー 5">
            <a:extLst>
              <a:ext uri="{FF2B5EF4-FFF2-40B4-BE49-F238E27FC236}">
                <a16:creationId xmlns:a16="http://schemas.microsoft.com/office/drawing/2014/main" id="{B26D2C31-EF73-464E-91C9-84DE3A66B111}"/>
              </a:ext>
            </a:extLst>
          </p:cNvPr>
          <p:cNvSpPr>
            <a:spLocks noGrp="1"/>
          </p:cNvSpPr>
          <p:nvPr>
            <p:ph type="sldNum" sz="quarter" idx="12"/>
          </p:nvPr>
        </p:nvSpPr>
        <p:spPr>
          <a:xfrm>
            <a:off x="10992544" y="6525342"/>
            <a:ext cx="1139753" cy="319607"/>
          </a:xfrm>
          <a:noFill/>
        </p:spPr>
        <p:txBody>
          <a:bodyPr/>
          <a:lstStyle>
            <a:lvl1pPr eaLnBrk="0" hangingPunct="0">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Times New Roman" panose="02020603050405020304" pitchFamily="18" charset="0"/>
                <a:ea typeface="ＭＳ ゴシック" panose="020B0609070205080204" pitchFamily="49" charset="-128"/>
              </a:defRPr>
            </a:lvl2pPr>
            <a:lvl3pPr marL="1143000" indent="-228600" eaLnBrk="0" hangingPunct="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fld id="{8BD0C0E1-7261-4181-9D53-4DCF8E4347D9}" type="slidenum">
              <a:rPr kumimoji="0" lang="ja-JP" altLang="en-US" sz="1800">
                <a:solidFill>
                  <a:srgbClr val="0070C0"/>
                </a:solidFill>
                <a:latin typeface="BIZ UDPゴシック" panose="020B0400000000000000" pitchFamily="50" charset="-128"/>
                <a:ea typeface="BIZ UDPゴシック" panose="020B0400000000000000" pitchFamily="50" charset="-128"/>
              </a:rPr>
              <a:pPr eaLnBrk="1" hangingPunct="1">
                <a:spcBef>
                  <a:spcPct val="0"/>
                </a:spcBef>
                <a:buFontTx/>
                <a:buNone/>
              </a:pPr>
              <a:t>10</a:t>
            </a:fld>
            <a:endParaRPr kumimoji="0" lang="en-US" altLang="ja-JP" sz="1800" dirty="0">
              <a:solidFill>
                <a:srgbClr val="0070C0"/>
              </a:solidFill>
              <a:latin typeface="BIZ UDPゴシック" panose="020B0400000000000000" pitchFamily="50" charset="-128"/>
              <a:ea typeface="BIZ UDPゴシック" panose="020B0400000000000000" pitchFamily="50" charset="-128"/>
            </a:endParaRPr>
          </a:p>
        </p:txBody>
      </p:sp>
      <p:sp>
        <p:nvSpPr>
          <p:cNvPr id="25603" name="Rectangle 3">
            <a:extLst>
              <a:ext uri="{FF2B5EF4-FFF2-40B4-BE49-F238E27FC236}">
                <a16:creationId xmlns:a16="http://schemas.microsoft.com/office/drawing/2014/main" id="{D09B120E-7F50-4412-8F9B-A75058BCD253}"/>
              </a:ext>
            </a:extLst>
          </p:cNvPr>
          <p:cNvSpPr>
            <a:spLocks noGrp="1" noChangeArrowheads="1"/>
          </p:cNvSpPr>
          <p:nvPr>
            <p:ph idx="4294967295"/>
          </p:nvPr>
        </p:nvSpPr>
        <p:spPr>
          <a:xfrm>
            <a:off x="645018" y="1529708"/>
            <a:ext cx="11121442" cy="2115316"/>
          </a:xfrm>
          <a:solidFill>
            <a:srgbClr val="FFFF99"/>
          </a:solidFill>
          <a:ln w="19050">
            <a:solidFill>
              <a:srgbClr val="0070C0"/>
            </a:solidFill>
          </a:ln>
        </p:spPr>
        <p:txBody>
          <a:bodyPr anchor="ctr" anchorCtr="0">
            <a:noAutofit/>
          </a:bodyPr>
          <a:lstStyle/>
          <a:p>
            <a:pPr marL="0" indent="0">
              <a:lnSpc>
                <a:spcPts val="3900"/>
              </a:lnSpc>
              <a:spcBef>
                <a:spcPts val="0"/>
              </a:spcBef>
              <a:buNone/>
            </a:pPr>
            <a:r>
              <a:rPr lang="ja-JP" altLang="en-US" sz="2800" b="1" dirty="0">
                <a:solidFill>
                  <a:srgbClr val="0070C0"/>
                </a:solidFill>
                <a:latin typeface="BIZ UDPゴシック" panose="020B0400000000000000" pitchFamily="50" charset="-128"/>
                <a:ea typeface="BIZ UDPゴシック" panose="020B0400000000000000" pitchFamily="50" charset="-128"/>
              </a:rPr>
              <a:t>定義</a:t>
            </a:r>
            <a:endParaRPr lang="en-US" altLang="ja-JP" sz="2800" b="1" dirty="0">
              <a:solidFill>
                <a:srgbClr val="0070C0"/>
              </a:solidFill>
              <a:latin typeface="BIZ UDPゴシック" panose="020B0400000000000000" pitchFamily="50" charset="-128"/>
              <a:ea typeface="BIZ UDPゴシック" panose="020B0400000000000000" pitchFamily="50" charset="-128"/>
            </a:endParaRPr>
          </a:p>
          <a:p>
            <a:pPr marL="176213" indent="0" algn="just">
              <a:lnSpc>
                <a:spcPts val="3900"/>
              </a:lnSpc>
              <a:spcBef>
                <a:spcPts val="0"/>
              </a:spcBef>
              <a:buNone/>
            </a:pPr>
            <a:r>
              <a:rPr lang="ja-JP" altLang="en-US" sz="2800" dirty="0">
                <a:solidFill>
                  <a:schemeClr val="tx1"/>
                </a:solidFill>
                <a:latin typeface="BIZ UDPゴシック" panose="020B0400000000000000" pitchFamily="50" charset="-128"/>
                <a:ea typeface="BIZ UDPゴシック" panose="020B0400000000000000" pitchFamily="50" charset="-128"/>
              </a:rPr>
              <a:t>協同組合</a:t>
            </a:r>
            <a:r>
              <a:rPr lang="ja-JP" altLang="en-US" sz="2600" dirty="0">
                <a:solidFill>
                  <a:schemeClr val="tx1"/>
                </a:solidFill>
                <a:latin typeface="BIZ UDPゴシック" panose="020B0400000000000000" pitchFamily="50" charset="-128"/>
                <a:ea typeface="BIZ UDPゴシック" panose="020B0400000000000000" pitchFamily="50" charset="-128"/>
              </a:rPr>
              <a:t>は、</a:t>
            </a:r>
            <a:r>
              <a:rPr lang="ja-JP" altLang="en-US" sz="2800" dirty="0">
                <a:solidFill>
                  <a:schemeClr val="tx1"/>
                </a:solidFill>
                <a:latin typeface="BIZ UDPゴシック" panose="020B0400000000000000" pitchFamily="50" charset="-128"/>
                <a:ea typeface="BIZ UDPゴシック" panose="020B0400000000000000" pitchFamily="50" charset="-128"/>
              </a:rPr>
              <a:t>人びとの</a:t>
            </a:r>
            <a:r>
              <a:rPr lang="ja-JP" altLang="en-US" sz="2800" u="sng" dirty="0">
                <a:solidFill>
                  <a:schemeClr val="tx1"/>
                </a:solidFill>
                <a:latin typeface="BIZ UDPゴシック" panose="020B0400000000000000" pitchFamily="50" charset="-128"/>
                <a:ea typeface="BIZ UDPゴシック" panose="020B0400000000000000" pitchFamily="50" charset="-128"/>
              </a:rPr>
              <a:t>自治的</a:t>
            </a:r>
            <a:r>
              <a:rPr lang="ja-JP" altLang="en-US" sz="2600" u="sng" dirty="0">
                <a:solidFill>
                  <a:schemeClr val="tx1"/>
                </a:solidFill>
                <a:latin typeface="BIZ UDPゴシック" panose="020B0400000000000000" pitchFamily="50" charset="-128"/>
                <a:ea typeface="BIZ UDPゴシック" panose="020B0400000000000000" pitchFamily="50" charset="-128"/>
              </a:rPr>
              <a:t>な</a:t>
            </a:r>
            <a:r>
              <a:rPr lang="ja-JP" altLang="en-US" sz="2800" u="sng" dirty="0">
                <a:solidFill>
                  <a:schemeClr val="tx1"/>
                </a:solidFill>
                <a:latin typeface="BIZ UDPゴシック" panose="020B0400000000000000" pitchFamily="50" charset="-128"/>
                <a:ea typeface="BIZ UDPゴシック" panose="020B0400000000000000" pitchFamily="50" charset="-128"/>
              </a:rPr>
              <a:t>組織</a:t>
            </a:r>
            <a:r>
              <a:rPr lang="ja-JP" altLang="en-US" sz="2600" dirty="0">
                <a:solidFill>
                  <a:schemeClr val="tx1"/>
                </a:solidFill>
                <a:latin typeface="BIZ UDPゴシック" panose="020B0400000000000000" pitchFamily="50" charset="-128"/>
                <a:ea typeface="BIZ UDPゴシック" panose="020B0400000000000000" pitchFamily="50" charset="-128"/>
              </a:rPr>
              <a:t>であり、</a:t>
            </a:r>
            <a:r>
              <a:rPr lang="ja-JP" altLang="en-US" sz="2800" u="sng" dirty="0">
                <a:solidFill>
                  <a:schemeClr val="tx1"/>
                </a:solidFill>
                <a:latin typeface="BIZ UDPゴシック" panose="020B0400000000000000" pitchFamily="50" charset="-128"/>
                <a:ea typeface="BIZ UDPゴシック" panose="020B0400000000000000" pitchFamily="50" charset="-128"/>
              </a:rPr>
              <a:t>自発的</a:t>
            </a:r>
            <a:r>
              <a:rPr lang="ja-JP" altLang="en-US" sz="2600" u="sng" dirty="0">
                <a:solidFill>
                  <a:schemeClr val="tx1"/>
                </a:solidFill>
                <a:latin typeface="BIZ UDPゴシック" panose="020B0400000000000000" pitchFamily="50" charset="-128"/>
                <a:ea typeface="BIZ UDPゴシック" panose="020B0400000000000000" pitchFamily="50" charset="-128"/>
              </a:rPr>
              <a:t>に</a:t>
            </a:r>
            <a:r>
              <a:rPr lang="ja-JP" altLang="en-US" sz="2800" u="sng" dirty="0">
                <a:solidFill>
                  <a:schemeClr val="tx1"/>
                </a:solidFill>
                <a:latin typeface="BIZ UDPゴシック" panose="020B0400000000000000" pitchFamily="50" charset="-128"/>
                <a:ea typeface="BIZ UDPゴシック" panose="020B0400000000000000" pitchFamily="50" charset="-128"/>
              </a:rPr>
              <a:t>手</a:t>
            </a:r>
            <a:r>
              <a:rPr lang="ja-JP" altLang="en-US" sz="2600" u="sng" dirty="0">
                <a:solidFill>
                  <a:schemeClr val="tx1"/>
                </a:solidFill>
                <a:latin typeface="BIZ UDPゴシック" panose="020B0400000000000000" pitchFamily="50" charset="-128"/>
                <a:ea typeface="BIZ UDPゴシック" panose="020B0400000000000000" pitchFamily="50" charset="-128"/>
              </a:rPr>
              <a:t>を</a:t>
            </a:r>
            <a:r>
              <a:rPr lang="ja-JP" altLang="en-US" sz="2800" u="sng" dirty="0">
                <a:solidFill>
                  <a:schemeClr val="tx1"/>
                </a:solidFill>
                <a:latin typeface="BIZ UDPゴシック" panose="020B0400000000000000" pitchFamily="50" charset="-128"/>
                <a:ea typeface="BIZ UDPゴシック" panose="020B0400000000000000" pitchFamily="50" charset="-128"/>
              </a:rPr>
              <a:t>結んだ人びと</a:t>
            </a:r>
            <a:r>
              <a:rPr lang="ja-JP" altLang="en-US" sz="2800" dirty="0">
                <a:solidFill>
                  <a:schemeClr val="tx1"/>
                </a:solidFill>
                <a:latin typeface="BIZ UDPゴシック" panose="020B0400000000000000" pitchFamily="50" charset="-128"/>
                <a:ea typeface="BIZ UDPゴシック" panose="020B0400000000000000" pitchFamily="50" charset="-128"/>
              </a:rPr>
              <a:t>が、</a:t>
            </a:r>
            <a:r>
              <a:rPr lang="ja-JP" altLang="en-US" sz="2800" u="sng" dirty="0">
                <a:solidFill>
                  <a:schemeClr val="tx1"/>
                </a:solidFill>
                <a:latin typeface="BIZ UDPゴシック" panose="020B0400000000000000" pitchFamily="50" charset="-128"/>
                <a:ea typeface="BIZ UDPゴシック" panose="020B0400000000000000" pitchFamily="50" charset="-128"/>
              </a:rPr>
              <a:t>共同</a:t>
            </a:r>
            <a:r>
              <a:rPr lang="ja-JP" altLang="en-US" sz="2600" u="sng" dirty="0">
                <a:solidFill>
                  <a:schemeClr val="tx1"/>
                </a:solidFill>
                <a:latin typeface="BIZ UDPゴシック" panose="020B0400000000000000" pitchFamily="50" charset="-128"/>
                <a:ea typeface="BIZ UDPゴシック" panose="020B0400000000000000" pitchFamily="50" charset="-128"/>
              </a:rPr>
              <a:t>で</a:t>
            </a:r>
            <a:r>
              <a:rPr lang="ja-JP" altLang="en-US" sz="2800" u="sng" dirty="0">
                <a:solidFill>
                  <a:schemeClr val="tx1"/>
                </a:solidFill>
                <a:latin typeface="BIZ UDPゴシック" panose="020B0400000000000000" pitchFamily="50" charset="-128"/>
                <a:ea typeface="BIZ UDPゴシック" panose="020B0400000000000000" pitchFamily="50" charset="-128"/>
              </a:rPr>
              <a:t>所有</a:t>
            </a:r>
            <a:r>
              <a:rPr lang="ja-JP" altLang="en-US" sz="2600" u="sng" dirty="0">
                <a:solidFill>
                  <a:schemeClr val="tx1"/>
                </a:solidFill>
                <a:latin typeface="BIZ UDPゴシック" panose="020B0400000000000000" pitchFamily="50" charset="-128"/>
                <a:ea typeface="BIZ UDPゴシック" panose="020B0400000000000000" pitchFamily="50" charset="-128"/>
              </a:rPr>
              <a:t>し</a:t>
            </a:r>
            <a:r>
              <a:rPr lang="ja-JP" altLang="en-US" sz="2800" u="sng" dirty="0">
                <a:solidFill>
                  <a:schemeClr val="tx1"/>
                </a:solidFill>
                <a:latin typeface="BIZ UDPゴシック" panose="020B0400000000000000" pitchFamily="50" charset="-128"/>
                <a:ea typeface="BIZ UDPゴシック" panose="020B0400000000000000" pitchFamily="50" charset="-128"/>
              </a:rPr>
              <a:t>民主的</a:t>
            </a:r>
            <a:r>
              <a:rPr lang="ja-JP" altLang="en-US" sz="2600" u="sng" dirty="0">
                <a:solidFill>
                  <a:schemeClr val="tx1"/>
                </a:solidFill>
                <a:latin typeface="BIZ UDPゴシック" panose="020B0400000000000000" pitchFamily="50" charset="-128"/>
                <a:ea typeface="BIZ UDPゴシック" panose="020B0400000000000000" pitchFamily="50" charset="-128"/>
              </a:rPr>
              <a:t>に</a:t>
            </a:r>
            <a:r>
              <a:rPr lang="ja-JP" altLang="en-US" sz="2800" u="sng" dirty="0">
                <a:solidFill>
                  <a:schemeClr val="tx1"/>
                </a:solidFill>
                <a:latin typeface="BIZ UDPゴシック" panose="020B0400000000000000" pitchFamily="50" charset="-128"/>
                <a:ea typeface="BIZ UDPゴシック" panose="020B0400000000000000" pitchFamily="50" charset="-128"/>
              </a:rPr>
              <a:t>管理</a:t>
            </a:r>
            <a:r>
              <a:rPr lang="ja-JP" altLang="en-US" sz="2600" dirty="0">
                <a:solidFill>
                  <a:schemeClr val="tx1"/>
                </a:solidFill>
                <a:latin typeface="BIZ UDPゴシック" panose="020B0400000000000000" pitchFamily="50" charset="-128"/>
                <a:ea typeface="BIZ UDPゴシック" panose="020B0400000000000000" pitchFamily="50" charset="-128"/>
              </a:rPr>
              <a:t>する</a:t>
            </a:r>
            <a:r>
              <a:rPr lang="ja-JP" altLang="en-US" sz="2800" u="sng" dirty="0">
                <a:solidFill>
                  <a:schemeClr val="tx1"/>
                </a:solidFill>
                <a:latin typeface="BIZ UDPゴシック" panose="020B0400000000000000" pitchFamily="50" charset="-128"/>
                <a:ea typeface="BIZ UDPゴシック" panose="020B0400000000000000" pitchFamily="50" charset="-128"/>
              </a:rPr>
              <a:t>事業体をつうじて</a:t>
            </a:r>
            <a:r>
              <a:rPr lang="ja-JP" altLang="en-US" sz="2600" dirty="0">
                <a:solidFill>
                  <a:schemeClr val="tx1"/>
                </a:solidFill>
                <a:latin typeface="BIZ UDPゴシック" panose="020B0400000000000000" pitchFamily="50" charset="-128"/>
                <a:ea typeface="BIZ UDPゴシック" panose="020B0400000000000000" pitchFamily="50" charset="-128"/>
              </a:rPr>
              <a:t>、</a:t>
            </a:r>
            <a:r>
              <a:rPr lang="ja-JP" altLang="en-US" sz="2800" dirty="0">
                <a:solidFill>
                  <a:schemeClr val="tx1"/>
                </a:solidFill>
                <a:latin typeface="BIZ UDPゴシック" panose="020B0400000000000000" pitchFamily="50" charset="-128"/>
                <a:ea typeface="BIZ UDPゴシック" panose="020B0400000000000000" pitchFamily="50" charset="-128"/>
              </a:rPr>
              <a:t>共通</a:t>
            </a:r>
            <a:r>
              <a:rPr lang="ja-JP" altLang="en-US" sz="2600" dirty="0">
                <a:solidFill>
                  <a:schemeClr val="tx1"/>
                </a:solidFill>
                <a:latin typeface="BIZ UDPゴシック" panose="020B0400000000000000" pitchFamily="50" charset="-128"/>
                <a:ea typeface="BIZ UDPゴシック" panose="020B0400000000000000" pitchFamily="50" charset="-128"/>
              </a:rPr>
              <a:t>の</a:t>
            </a:r>
            <a:r>
              <a:rPr lang="ja-JP" altLang="en-US" sz="2800" u="sng" dirty="0">
                <a:solidFill>
                  <a:schemeClr val="tx1"/>
                </a:solidFill>
                <a:latin typeface="BIZ UDPゴシック" panose="020B0400000000000000" pitchFamily="50" charset="-128"/>
                <a:ea typeface="BIZ UDPゴシック" panose="020B0400000000000000" pitchFamily="50" charset="-128"/>
              </a:rPr>
              <a:t>経済的</a:t>
            </a:r>
            <a:r>
              <a:rPr lang="ja-JP" altLang="en-US" sz="2600" u="sng" dirty="0">
                <a:solidFill>
                  <a:schemeClr val="tx1"/>
                </a:solidFill>
                <a:latin typeface="BIZ UDPゴシック" panose="020B0400000000000000" pitchFamily="50" charset="-128"/>
                <a:ea typeface="BIZ UDPゴシック" panose="020B0400000000000000" pitchFamily="50" charset="-128"/>
              </a:rPr>
              <a:t>、</a:t>
            </a:r>
            <a:r>
              <a:rPr lang="ja-JP" altLang="en-US" sz="2800" u="sng" dirty="0">
                <a:solidFill>
                  <a:schemeClr val="tx1"/>
                </a:solidFill>
                <a:latin typeface="BIZ UDPゴシック" panose="020B0400000000000000" pitchFamily="50" charset="-128"/>
                <a:ea typeface="BIZ UDPゴシック" panose="020B0400000000000000" pitchFamily="50" charset="-128"/>
              </a:rPr>
              <a:t>社会的</a:t>
            </a:r>
            <a:r>
              <a:rPr lang="ja-JP" altLang="en-US" sz="2600" u="sng" dirty="0">
                <a:solidFill>
                  <a:schemeClr val="tx1"/>
                </a:solidFill>
                <a:latin typeface="BIZ UDPゴシック" panose="020B0400000000000000" pitchFamily="50" charset="-128"/>
                <a:ea typeface="BIZ UDPゴシック" panose="020B0400000000000000" pitchFamily="50" charset="-128"/>
              </a:rPr>
              <a:t>、</a:t>
            </a:r>
            <a:r>
              <a:rPr lang="ja-JP" altLang="en-US" sz="2800" u="sng" dirty="0">
                <a:solidFill>
                  <a:schemeClr val="tx1"/>
                </a:solidFill>
                <a:latin typeface="BIZ UDPゴシック" panose="020B0400000000000000" pitchFamily="50" charset="-128"/>
                <a:ea typeface="BIZ UDPゴシック" panose="020B0400000000000000" pitchFamily="50" charset="-128"/>
              </a:rPr>
              <a:t>文化的</a:t>
            </a:r>
            <a:r>
              <a:rPr lang="ja-JP" altLang="en-US" sz="2600" u="sng" dirty="0">
                <a:solidFill>
                  <a:schemeClr val="tx1"/>
                </a:solidFill>
                <a:latin typeface="BIZ UDPゴシック" panose="020B0400000000000000" pitchFamily="50" charset="-128"/>
                <a:ea typeface="BIZ UDPゴシック" panose="020B0400000000000000" pitchFamily="50" charset="-128"/>
              </a:rPr>
              <a:t>な</a:t>
            </a:r>
            <a:r>
              <a:rPr lang="ja-JP" altLang="en-US" sz="2800" u="sng" dirty="0">
                <a:solidFill>
                  <a:schemeClr val="tx1"/>
                </a:solidFill>
                <a:latin typeface="BIZ UDPゴシック" panose="020B0400000000000000" pitchFamily="50" charset="-128"/>
                <a:ea typeface="BIZ UDPゴシック" panose="020B0400000000000000" pitchFamily="50" charset="-128"/>
              </a:rPr>
              <a:t>ニーズ</a:t>
            </a:r>
            <a:r>
              <a:rPr lang="ja-JP" altLang="en-US" sz="2600" u="sng" dirty="0">
                <a:solidFill>
                  <a:schemeClr val="tx1"/>
                </a:solidFill>
                <a:latin typeface="BIZ UDPゴシック" panose="020B0400000000000000" pitchFamily="50" charset="-128"/>
                <a:ea typeface="BIZ UDPゴシック" panose="020B0400000000000000" pitchFamily="50" charset="-128"/>
              </a:rPr>
              <a:t>と</a:t>
            </a:r>
            <a:r>
              <a:rPr lang="ja-JP" altLang="en-US" sz="2800" u="sng" dirty="0">
                <a:solidFill>
                  <a:schemeClr val="tx1"/>
                </a:solidFill>
                <a:latin typeface="BIZ UDPゴシック" panose="020B0400000000000000" pitchFamily="50" charset="-128"/>
                <a:ea typeface="BIZ UDPゴシック" panose="020B0400000000000000" pitchFamily="50" charset="-128"/>
              </a:rPr>
              <a:t>願い</a:t>
            </a:r>
            <a:r>
              <a:rPr lang="ja-JP" altLang="en-US" sz="2800" dirty="0">
                <a:solidFill>
                  <a:schemeClr val="tx1"/>
                </a:solidFill>
                <a:latin typeface="BIZ UDPゴシック" panose="020B0400000000000000" pitchFamily="50" charset="-128"/>
                <a:ea typeface="BIZ UDPゴシック" panose="020B0400000000000000" pitchFamily="50" charset="-128"/>
              </a:rPr>
              <a:t>をかなえることを目的</a:t>
            </a:r>
            <a:r>
              <a:rPr lang="ja-JP" altLang="en-US" sz="2600" dirty="0">
                <a:solidFill>
                  <a:schemeClr val="tx1"/>
                </a:solidFill>
                <a:latin typeface="BIZ UDPゴシック" panose="020B0400000000000000" pitchFamily="50" charset="-128"/>
                <a:ea typeface="BIZ UDPゴシック" panose="020B0400000000000000" pitchFamily="50" charset="-128"/>
              </a:rPr>
              <a:t>とする。</a:t>
            </a:r>
          </a:p>
        </p:txBody>
      </p:sp>
      <p:sp>
        <p:nvSpPr>
          <p:cNvPr id="10" name="Rectangle 3">
            <a:extLst>
              <a:ext uri="{FF2B5EF4-FFF2-40B4-BE49-F238E27FC236}">
                <a16:creationId xmlns:a16="http://schemas.microsoft.com/office/drawing/2014/main" id="{D027785A-1BF3-4EFB-9F1E-74BD723EC0A9}"/>
              </a:ext>
            </a:extLst>
          </p:cNvPr>
          <p:cNvSpPr txBox="1">
            <a:spLocks noChangeArrowheads="1"/>
          </p:cNvSpPr>
          <p:nvPr/>
        </p:nvSpPr>
        <p:spPr>
          <a:xfrm>
            <a:off x="801685" y="3883508"/>
            <a:ext cx="10855036" cy="264183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lumMod val="65000"/>
                    <a:lumOff val="3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lumMod val="65000"/>
                    <a:lumOff val="3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lumMod val="65000"/>
                    <a:lumOff val="3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lumMod val="65000"/>
                    <a:lumOff val="3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2000" dirty="0">
                <a:solidFill>
                  <a:schemeClr val="tx1"/>
                </a:solidFill>
                <a:latin typeface="BIZ UDPゴシック" panose="020B0400000000000000" pitchFamily="50" charset="-128"/>
                <a:ea typeface="BIZ UDPゴシック" panose="020B0400000000000000" pitchFamily="50" charset="-128"/>
              </a:rPr>
              <a:t>（ポイント）</a:t>
            </a:r>
            <a:endParaRPr lang="en-US" altLang="ja-JP" sz="2000" dirty="0">
              <a:solidFill>
                <a:schemeClr val="tx1"/>
              </a:solidFill>
              <a:latin typeface="BIZ UDPゴシック" panose="020B0400000000000000" pitchFamily="50" charset="-128"/>
              <a:ea typeface="BIZ UDPゴシック" panose="020B0400000000000000" pitchFamily="50" charset="-128"/>
            </a:endParaRPr>
          </a:p>
          <a:p>
            <a:pPr marL="546100" indent="-368300">
              <a:lnSpc>
                <a:spcPct val="120000"/>
              </a:lnSpc>
              <a:spcBef>
                <a:spcPts val="600"/>
              </a:spcBef>
              <a:buFont typeface="Wingdings" panose="05000000000000000000" pitchFamily="2" charset="2"/>
              <a:buChar char="l"/>
            </a:pPr>
            <a:r>
              <a:rPr lang="ja-JP" altLang="en-US" sz="2000" dirty="0">
                <a:solidFill>
                  <a:schemeClr val="tx1"/>
                </a:solidFill>
                <a:latin typeface="BIZ UDPゴシック" panose="020B0400000000000000" pitchFamily="50" charset="-128"/>
                <a:ea typeface="BIZ UDPゴシック" panose="020B0400000000000000" pitchFamily="50" charset="-128"/>
              </a:rPr>
              <a:t>「協同組合とは何か」という、性格と目的、手段を示している。</a:t>
            </a:r>
            <a:endParaRPr lang="en-US" altLang="ja-JP" sz="2000" dirty="0">
              <a:solidFill>
                <a:schemeClr val="tx1"/>
              </a:solidFill>
              <a:latin typeface="BIZ UDPゴシック" panose="020B0400000000000000" pitchFamily="50" charset="-128"/>
              <a:ea typeface="BIZ UDPゴシック" panose="020B0400000000000000" pitchFamily="50" charset="-128"/>
            </a:endParaRPr>
          </a:p>
          <a:p>
            <a:pPr marL="546100" indent="-368300">
              <a:lnSpc>
                <a:spcPct val="120000"/>
              </a:lnSpc>
              <a:spcBef>
                <a:spcPts val="600"/>
              </a:spcBef>
              <a:buFont typeface="Wingdings" panose="05000000000000000000" pitchFamily="2" charset="2"/>
              <a:buChar char="l"/>
            </a:pPr>
            <a:r>
              <a:rPr lang="ja-JP" altLang="en-US" sz="2000" dirty="0">
                <a:solidFill>
                  <a:schemeClr val="tx1"/>
                </a:solidFill>
                <a:latin typeface="BIZ UDPゴシック" panose="020B0400000000000000" pitchFamily="50" charset="-128"/>
                <a:ea typeface="BIZ UDPゴシック" panose="020B0400000000000000" pitchFamily="50" charset="-128"/>
              </a:rPr>
              <a:t>協同組合は、組合員のニーズと願いをかなえるための共益目的の組織。</a:t>
            </a:r>
            <a:endParaRPr lang="en-US" altLang="ja-JP" sz="2000" dirty="0">
              <a:solidFill>
                <a:schemeClr val="tx1"/>
              </a:solidFill>
              <a:latin typeface="BIZ UDPゴシック" panose="020B0400000000000000" pitchFamily="50" charset="-128"/>
              <a:ea typeface="BIZ UDPゴシック" panose="020B0400000000000000" pitchFamily="50" charset="-128"/>
            </a:endParaRPr>
          </a:p>
          <a:p>
            <a:pPr marL="531813" indent="0">
              <a:lnSpc>
                <a:spcPct val="120000"/>
              </a:lnSpc>
              <a:buNone/>
            </a:pPr>
            <a:r>
              <a:rPr lang="ja-JP" altLang="en-US" sz="2000" dirty="0">
                <a:solidFill>
                  <a:schemeClr val="tx1"/>
                </a:solidFill>
                <a:latin typeface="BIZ UDPゴシック" panose="020B0400000000000000" pitchFamily="50" charset="-128"/>
                <a:ea typeface="BIZ UDPゴシック" panose="020B0400000000000000" pitchFamily="50" charset="-128"/>
              </a:rPr>
              <a:t>⇒株式会社との違い。</a:t>
            </a:r>
            <a:endParaRPr lang="en-US" altLang="ja-JP" sz="2000" dirty="0">
              <a:solidFill>
                <a:schemeClr val="tx1"/>
              </a:solidFill>
              <a:latin typeface="BIZ UDPゴシック" panose="020B0400000000000000" pitchFamily="50" charset="-128"/>
              <a:ea typeface="BIZ UDPゴシック" panose="020B0400000000000000" pitchFamily="50" charset="-128"/>
            </a:endParaRPr>
          </a:p>
          <a:p>
            <a:pPr marL="546100" indent="-368300">
              <a:lnSpc>
                <a:spcPct val="120000"/>
              </a:lnSpc>
              <a:buFont typeface="Wingdings" panose="05000000000000000000" pitchFamily="2" charset="2"/>
              <a:buChar char="l"/>
            </a:pPr>
            <a:r>
              <a:rPr lang="ja-JP" altLang="en-US" sz="2000" dirty="0">
                <a:solidFill>
                  <a:schemeClr val="tx1"/>
                </a:solidFill>
                <a:latin typeface="BIZ UDPゴシック" panose="020B0400000000000000" pitchFamily="50" charset="-128"/>
                <a:ea typeface="BIZ UDPゴシック" panose="020B0400000000000000" pitchFamily="50" charset="-128"/>
              </a:rPr>
              <a:t>協同組合には、事業が不可欠。</a:t>
            </a:r>
            <a:endParaRPr lang="en-US" altLang="ja-JP" sz="2000" dirty="0">
              <a:solidFill>
                <a:schemeClr val="tx1"/>
              </a:solidFill>
              <a:latin typeface="BIZ UDPゴシック" panose="020B0400000000000000" pitchFamily="50" charset="-128"/>
              <a:ea typeface="BIZ UDPゴシック" panose="020B0400000000000000" pitchFamily="50" charset="-128"/>
            </a:endParaRPr>
          </a:p>
          <a:p>
            <a:pPr marL="534988" indent="0">
              <a:lnSpc>
                <a:spcPct val="120000"/>
              </a:lnSpc>
              <a:buNone/>
            </a:pPr>
            <a:r>
              <a:rPr lang="ja-JP" altLang="en-US" sz="2000" dirty="0">
                <a:solidFill>
                  <a:schemeClr val="tx1"/>
                </a:solidFill>
                <a:latin typeface="BIZ UDPゴシック" panose="020B0400000000000000" pitchFamily="50" charset="-128"/>
                <a:ea typeface="BIZ UDPゴシック" panose="020B0400000000000000" pitchFamily="50" charset="-128"/>
              </a:rPr>
              <a:t>⇒社会運動との違い。</a:t>
            </a:r>
            <a:endParaRPr lang="en-US" altLang="ja-JP" sz="2000"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2197577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3">
            <a:extLst>
              <a:ext uri="{FF2B5EF4-FFF2-40B4-BE49-F238E27FC236}">
                <a16:creationId xmlns:a16="http://schemas.microsoft.com/office/drawing/2014/main" id="{D027785A-1BF3-4EFB-9F1E-74BD723EC0A9}"/>
              </a:ext>
            </a:extLst>
          </p:cNvPr>
          <p:cNvSpPr txBox="1">
            <a:spLocks noChangeArrowheads="1"/>
          </p:cNvSpPr>
          <p:nvPr/>
        </p:nvSpPr>
        <p:spPr>
          <a:xfrm>
            <a:off x="694632" y="3667087"/>
            <a:ext cx="11017224" cy="300227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lumMod val="65000"/>
                    <a:lumOff val="3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lumMod val="65000"/>
                    <a:lumOff val="3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lumMod val="65000"/>
                    <a:lumOff val="3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lumMod val="65000"/>
                    <a:lumOff val="3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2400" dirty="0">
                <a:solidFill>
                  <a:schemeClr val="tx1"/>
                </a:solidFill>
                <a:latin typeface="BIZ UDPゴシック" panose="020B0400000000000000" pitchFamily="50" charset="-128"/>
                <a:ea typeface="BIZ UDPゴシック" panose="020B0400000000000000" pitchFamily="50" charset="-128"/>
              </a:rPr>
              <a:t>（ポイント）</a:t>
            </a:r>
            <a:endParaRPr lang="en-US" altLang="ja-JP" sz="2400" dirty="0">
              <a:solidFill>
                <a:schemeClr val="tx1"/>
              </a:solidFill>
              <a:latin typeface="BIZ UDPゴシック" panose="020B0400000000000000" pitchFamily="50" charset="-128"/>
              <a:ea typeface="BIZ UDPゴシック" panose="020B0400000000000000" pitchFamily="50" charset="-128"/>
            </a:endParaRPr>
          </a:p>
          <a:p>
            <a:pPr marL="444500" indent="-266700">
              <a:buFont typeface="Wingdings" panose="05000000000000000000" pitchFamily="2" charset="2"/>
              <a:buChar char="l"/>
            </a:pPr>
            <a:r>
              <a:rPr lang="ja-JP" altLang="en-US" sz="2400" dirty="0">
                <a:solidFill>
                  <a:schemeClr val="tx1"/>
                </a:solidFill>
                <a:latin typeface="BIZ UDPゴシック" panose="020B0400000000000000" pitchFamily="50" charset="-128"/>
                <a:ea typeface="BIZ UDPゴシック" panose="020B0400000000000000" pitchFamily="50" charset="-128"/>
              </a:rPr>
              <a:t>人類が築き上げてきた共通の価値の中から、協同組合が特に重視すべきものを列挙。</a:t>
            </a:r>
          </a:p>
          <a:p>
            <a:pPr marL="444500" indent="-266700">
              <a:buFont typeface="Wingdings" panose="05000000000000000000" pitchFamily="2" charset="2"/>
              <a:buChar char="l"/>
            </a:pPr>
            <a:r>
              <a:rPr lang="ja-JP" altLang="en-US" sz="2400" dirty="0">
                <a:solidFill>
                  <a:schemeClr val="tx1"/>
                </a:solidFill>
                <a:latin typeface="BIZ UDPゴシック" panose="020B0400000000000000" pitchFamily="50" charset="-128"/>
                <a:ea typeface="BIZ UDPゴシック" panose="020B0400000000000000" pitchFamily="50" charset="-128"/>
              </a:rPr>
              <a:t>「自助」</a:t>
            </a:r>
            <a:r>
              <a:rPr lang="ja-JP" altLang="en-US" sz="2200" dirty="0">
                <a:solidFill>
                  <a:schemeClr val="tx1"/>
                </a:solidFill>
                <a:latin typeface="BIZ UDPゴシック" panose="020B0400000000000000" pitchFamily="50" charset="-128"/>
                <a:ea typeface="BIZ UDPゴシック" panose="020B0400000000000000" pitchFamily="50" charset="-128"/>
              </a:rPr>
              <a:t>と</a:t>
            </a:r>
            <a:r>
              <a:rPr lang="ja-JP" altLang="en-US" sz="2400" dirty="0">
                <a:solidFill>
                  <a:schemeClr val="tx1"/>
                </a:solidFill>
                <a:latin typeface="BIZ UDPゴシック" panose="020B0400000000000000" pitchFamily="50" charset="-128"/>
                <a:ea typeface="BIZ UDPゴシック" panose="020B0400000000000000" pitchFamily="50" charset="-128"/>
              </a:rPr>
              <a:t>「自己責任」</a:t>
            </a:r>
            <a:r>
              <a:rPr lang="ja-JP" altLang="en-US" sz="2200" dirty="0">
                <a:solidFill>
                  <a:schemeClr val="tx1"/>
                </a:solidFill>
                <a:latin typeface="BIZ UDPゴシック" panose="020B0400000000000000" pitchFamily="50" charset="-128"/>
                <a:ea typeface="BIZ UDPゴシック" panose="020B0400000000000000" pitchFamily="50" charset="-128"/>
              </a:rPr>
              <a:t>は、</a:t>
            </a:r>
            <a:r>
              <a:rPr lang="ja-JP" altLang="en-US" sz="2400" dirty="0">
                <a:solidFill>
                  <a:schemeClr val="tx1"/>
                </a:solidFill>
                <a:latin typeface="BIZ UDPゴシック" panose="020B0400000000000000" pitchFamily="50" charset="-128"/>
                <a:ea typeface="BIZ UDPゴシック" panose="020B0400000000000000" pitchFamily="50" charset="-128"/>
              </a:rPr>
              <a:t>貧困</a:t>
            </a:r>
            <a:r>
              <a:rPr lang="ja-JP" altLang="en-US" sz="2200" dirty="0">
                <a:solidFill>
                  <a:schemeClr val="tx1"/>
                </a:solidFill>
                <a:latin typeface="BIZ UDPゴシック" panose="020B0400000000000000" pitchFamily="50" charset="-128"/>
                <a:ea typeface="BIZ UDPゴシック" panose="020B0400000000000000" pitchFamily="50" charset="-128"/>
              </a:rPr>
              <a:t>と</a:t>
            </a:r>
            <a:r>
              <a:rPr lang="ja-JP" altLang="en-US" sz="2400" dirty="0">
                <a:solidFill>
                  <a:schemeClr val="tx1"/>
                </a:solidFill>
                <a:latin typeface="BIZ UDPゴシック" panose="020B0400000000000000" pitchFamily="50" charset="-128"/>
                <a:ea typeface="BIZ UDPゴシック" panose="020B0400000000000000" pitchFamily="50" charset="-128"/>
              </a:rPr>
              <a:t>戦う</a:t>
            </a:r>
            <a:r>
              <a:rPr lang="ja-JP" altLang="en-US" sz="2200" dirty="0">
                <a:solidFill>
                  <a:schemeClr val="tx1"/>
                </a:solidFill>
                <a:latin typeface="BIZ UDPゴシック" panose="020B0400000000000000" pitchFamily="50" charset="-128"/>
                <a:ea typeface="BIZ UDPゴシック" panose="020B0400000000000000" pitchFamily="50" charset="-128"/>
              </a:rPr>
              <a:t>には、</a:t>
            </a:r>
            <a:r>
              <a:rPr lang="ja-JP" altLang="en-US" sz="2400" dirty="0">
                <a:solidFill>
                  <a:schemeClr val="tx1"/>
                </a:solidFill>
                <a:latin typeface="BIZ UDPゴシック" panose="020B0400000000000000" pitchFamily="50" charset="-128"/>
                <a:ea typeface="BIZ UDPゴシック" panose="020B0400000000000000" pitchFamily="50" charset="-128"/>
              </a:rPr>
              <a:t>まず</a:t>
            </a:r>
            <a:r>
              <a:rPr lang="ja-JP" altLang="en-US" sz="2200" dirty="0">
                <a:solidFill>
                  <a:schemeClr val="tx1"/>
                </a:solidFill>
                <a:latin typeface="BIZ UDPゴシック" panose="020B0400000000000000" pitchFamily="50" charset="-128"/>
                <a:ea typeface="BIZ UDPゴシック" panose="020B0400000000000000" pitchFamily="50" charset="-128"/>
              </a:rPr>
              <a:t>（慈善団体、政治、高利貸しへの）</a:t>
            </a:r>
            <a:r>
              <a:rPr lang="ja-JP" altLang="en-US" sz="2400" dirty="0">
                <a:solidFill>
                  <a:schemeClr val="tx1"/>
                </a:solidFill>
                <a:latin typeface="BIZ UDPゴシック" panose="020B0400000000000000" pitchFamily="50" charset="-128"/>
                <a:ea typeface="BIZ UDPゴシック" panose="020B0400000000000000" pitchFamily="50" charset="-128"/>
              </a:rPr>
              <a:t>依存と戦うべき、</a:t>
            </a:r>
            <a:r>
              <a:rPr lang="ja-JP" altLang="en-US" sz="2200" dirty="0">
                <a:solidFill>
                  <a:schemeClr val="tx1"/>
                </a:solidFill>
                <a:latin typeface="BIZ UDPゴシック" panose="020B0400000000000000" pitchFamily="50" charset="-128"/>
                <a:ea typeface="BIZ UDPゴシック" panose="020B0400000000000000" pitchFamily="50" charset="-128"/>
              </a:rPr>
              <a:t>という</a:t>
            </a:r>
            <a:r>
              <a:rPr lang="ja-JP" altLang="en-US" sz="2400" dirty="0">
                <a:solidFill>
                  <a:schemeClr val="tx1"/>
                </a:solidFill>
                <a:latin typeface="BIZ UDPゴシック" panose="020B0400000000000000" pitchFamily="50" charset="-128"/>
                <a:ea typeface="BIZ UDPゴシック" panose="020B0400000000000000" pitchFamily="50" charset="-128"/>
              </a:rPr>
              <a:t>ライファイゼン</a:t>
            </a:r>
            <a:r>
              <a:rPr lang="ja-JP" altLang="en-US" sz="2200" dirty="0">
                <a:solidFill>
                  <a:schemeClr val="tx1"/>
                </a:solidFill>
                <a:latin typeface="BIZ UDPゴシック" panose="020B0400000000000000" pitchFamily="50" charset="-128"/>
                <a:ea typeface="BIZ UDPゴシック" panose="020B0400000000000000" pitchFamily="50" charset="-128"/>
              </a:rPr>
              <a:t>が</a:t>
            </a:r>
            <a:r>
              <a:rPr lang="ja-JP" altLang="en-US" sz="2400" dirty="0">
                <a:solidFill>
                  <a:schemeClr val="tx1"/>
                </a:solidFill>
                <a:latin typeface="BIZ UDPゴシック" panose="020B0400000000000000" pitchFamily="50" charset="-128"/>
                <a:ea typeface="BIZ UDPゴシック" panose="020B0400000000000000" pitchFamily="50" charset="-128"/>
              </a:rPr>
              <a:t>提唱</a:t>
            </a:r>
            <a:r>
              <a:rPr lang="ja-JP" altLang="en-US" sz="2200" dirty="0">
                <a:solidFill>
                  <a:schemeClr val="tx1"/>
                </a:solidFill>
                <a:latin typeface="BIZ UDPゴシック" panose="020B0400000000000000" pitchFamily="50" charset="-128"/>
                <a:ea typeface="BIZ UDPゴシック" panose="020B0400000000000000" pitchFamily="50" charset="-128"/>
              </a:rPr>
              <a:t>した</a:t>
            </a:r>
            <a:r>
              <a:rPr lang="ja-JP" altLang="en-US" sz="2400" dirty="0">
                <a:solidFill>
                  <a:schemeClr val="tx1"/>
                </a:solidFill>
                <a:latin typeface="BIZ UDPゴシック" panose="020B0400000000000000" pitchFamily="50" charset="-128"/>
                <a:ea typeface="BIZ UDPゴシック" panose="020B0400000000000000" pitchFamily="50" charset="-128"/>
              </a:rPr>
              <a:t>「自助</a:t>
            </a:r>
            <a:r>
              <a:rPr lang="ja-JP" altLang="en-US" sz="2200" dirty="0">
                <a:solidFill>
                  <a:schemeClr val="tx1"/>
                </a:solidFill>
                <a:latin typeface="BIZ UDPゴシック" panose="020B0400000000000000" pitchFamily="50" charset="-128"/>
                <a:ea typeface="BIZ UDPゴシック" panose="020B0400000000000000" pitchFamily="50" charset="-128"/>
              </a:rPr>
              <a:t>・</a:t>
            </a:r>
            <a:r>
              <a:rPr lang="ja-JP" altLang="en-US" sz="2400" dirty="0">
                <a:solidFill>
                  <a:schemeClr val="tx1"/>
                </a:solidFill>
                <a:latin typeface="BIZ UDPゴシック" panose="020B0400000000000000" pitchFamily="50" charset="-128"/>
                <a:ea typeface="BIZ UDPゴシック" panose="020B0400000000000000" pitchFamily="50" charset="-128"/>
              </a:rPr>
              <a:t>自律</a:t>
            </a:r>
            <a:r>
              <a:rPr lang="ja-JP" altLang="en-US" sz="2200" dirty="0">
                <a:solidFill>
                  <a:schemeClr val="tx1"/>
                </a:solidFill>
                <a:latin typeface="BIZ UDPゴシック" panose="020B0400000000000000" pitchFamily="50" charset="-128"/>
                <a:ea typeface="BIZ UDPゴシック" panose="020B0400000000000000" pitchFamily="50" charset="-128"/>
              </a:rPr>
              <a:t>・</a:t>
            </a:r>
            <a:r>
              <a:rPr lang="ja-JP" altLang="en-US" sz="2400" dirty="0">
                <a:solidFill>
                  <a:schemeClr val="tx1"/>
                </a:solidFill>
                <a:latin typeface="BIZ UDPゴシック" panose="020B0400000000000000" pitchFamily="50" charset="-128"/>
                <a:ea typeface="BIZ UDPゴシック" panose="020B0400000000000000" pitchFamily="50" charset="-128"/>
              </a:rPr>
              <a:t>自己責任」</a:t>
            </a:r>
            <a:r>
              <a:rPr lang="ja-JP" altLang="en-US" sz="2200" dirty="0">
                <a:solidFill>
                  <a:schemeClr val="tx1"/>
                </a:solidFill>
                <a:latin typeface="BIZ UDPゴシック" panose="020B0400000000000000" pitchFamily="50" charset="-128"/>
                <a:ea typeface="BIZ UDPゴシック" panose="020B0400000000000000" pitchFamily="50" charset="-128"/>
              </a:rPr>
              <a:t>から</a:t>
            </a:r>
            <a:r>
              <a:rPr lang="ja-JP" altLang="en-US" sz="2400" dirty="0">
                <a:solidFill>
                  <a:schemeClr val="tx1"/>
                </a:solidFill>
                <a:latin typeface="BIZ UDPゴシック" panose="020B0400000000000000" pitchFamily="50" charset="-128"/>
                <a:ea typeface="BIZ UDPゴシック" panose="020B0400000000000000" pitchFamily="50" charset="-128"/>
              </a:rPr>
              <a:t>採用。</a:t>
            </a:r>
            <a:endParaRPr lang="en-US" altLang="ja-JP" sz="2400" dirty="0">
              <a:solidFill>
                <a:schemeClr val="tx1"/>
              </a:solidFill>
              <a:latin typeface="BIZ UDPゴシック" panose="020B0400000000000000" pitchFamily="50" charset="-128"/>
              <a:ea typeface="BIZ UDPゴシック" panose="020B0400000000000000" pitchFamily="50" charset="-128"/>
            </a:endParaRPr>
          </a:p>
          <a:p>
            <a:pPr marL="444500" indent="-266700">
              <a:buFont typeface="Wingdings" panose="05000000000000000000" pitchFamily="2" charset="2"/>
              <a:buChar char="l"/>
            </a:pPr>
            <a:r>
              <a:rPr lang="ja-JP" altLang="en-US" sz="2400" dirty="0">
                <a:solidFill>
                  <a:schemeClr val="tx1"/>
                </a:solidFill>
                <a:latin typeface="BIZ UDPゴシック" panose="020B0400000000000000" pitchFamily="50" charset="-128"/>
                <a:ea typeface="BIZ UDPゴシック" panose="020B0400000000000000" pitchFamily="50" charset="-128"/>
              </a:rPr>
              <a:t>協同組合は、利益を他者にも広げるために「連帯」を重視。</a:t>
            </a:r>
            <a:endParaRPr lang="en-US" altLang="ja-JP" sz="2400" dirty="0">
              <a:solidFill>
                <a:schemeClr val="tx1"/>
              </a:solidFill>
              <a:latin typeface="BIZ UDPゴシック" panose="020B0400000000000000" pitchFamily="50" charset="-128"/>
              <a:ea typeface="BIZ UDPゴシック" panose="020B0400000000000000" pitchFamily="50" charset="-128"/>
            </a:endParaRPr>
          </a:p>
          <a:p>
            <a:pPr marL="444500" indent="-266700">
              <a:buFont typeface="Wingdings" panose="05000000000000000000" pitchFamily="2" charset="2"/>
              <a:buChar char="l"/>
            </a:pPr>
            <a:r>
              <a:rPr lang="ja-JP" altLang="en-US" sz="2400" dirty="0">
                <a:solidFill>
                  <a:schemeClr val="tx1"/>
                </a:solidFill>
                <a:latin typeface="BIZ UDPゴシック" panose="020B0400000000000000" pitchFamily="50" charset="-128"/>
                <a:ea typeface="BIZ UDPゴシック" panose="020B0400000000000000" pitchFamily="50" charset="-128"/>
              </a:rPr>
              <a:t>「公開」は、「開かれた組合員制」（第１原則）にも反映。</a:t>
            </a:r>
          </a:p>
        </p:txBody>
      </p:sp>
      <p:sp>
        <p:nvSpPr>
          <p:cNvPr id="6" name="Rectangle 3">
            <a:extLst>
              <a:ext uri="{FF2B5EF4-FFF2-40B4-BE49-F238E27FC236}">
                <a16:creationId xmlns:a16="http://schemas.microsoft.com/office/drawing/2014/main" id="{AC63F88A-34B9-8C37-82F9-C607572C6E87}"/>
              </a:ext>
            </a:extLst>
          </p:cNvPr>
          <p:cNvSpPr txBox="1">
            <a:spLocks noChangeArrowheads="1"/>
          </p:cNvSpPr>
          <p:nvPr/>
        </p:nvSpPr>
        <p:spPr>
          <a:xfrm>
            <a:off x="549849" y="1412776"/>
            <a:ext cx="11306791" cy="2038287"/>
          </a:xfrm>
          <a:prstGeom prst="rect">
            <a:avLst/>
          </a:prstGeom>
          <a:solidFill>
            <a:srgbClr val="FFFF99"/>
          </a:solidFill>
          <a:ln w="19050">
            <a:solidFill>
              <a:srgbClr val="0070C0"/>
            </a:solidFill>
          </a:ln>
        </p:spPr>
        <p:txBody>
          <a:bodyPr vert="horz" lIns="91440" tIns="45720" rIns="91440" bIns="45720" rtlCol="0" anchor="ctr" anchorCtr="0">
            <a:noAutofit/>
          </a:bodyPr>
          <a:lstStyle>
            <a:lvl1pPr indent="0" defTabSz="914400">
              <a:lnSpc>
                <a:spcPts val="3900"/>
              </a:lnSpc>
              <a:spcBef>
                <a:spcPts val="0"/>
              </a:spcBef>
              <a:buFont typeface="Arial" pitchFamily="34" charset="0"/>
              <a:buNone/>
              <a:defRPr kumimoji="1" sz="2800" b="1">
                <a:solidFill>
                  <a:srgbClr val="0070C0"/>
                </a:solidFill>
                <a:latin typeface="BIZ UDPゴシック" panose="020B0400000000000000" pitchFamily="50" charset="-128"/>
                <a:ea typeface="BIZ UDPゴシック" panose="020B0400000000000000" pitchFamily="50" charset="-128"/>
              </a:defRPr>
            </a:lvl1pPr>
            <a:lvl2pPr marL="347472" indent="-342900" defTabSz="914400">
              <a:lnSpc>
                <a:spcPct val="85000"/>
              </a:lnSpc>
              <a:spcBef>
                <a:spcPts val="600"/>
              </a:spcBef>
              <a:buFont typeface="Arial" pitchFamily="34" charset="0"/>
              <a:buChar char=" "/>
              <a:defRPr kumimoji="1" sz="2400">
                <a:solidFill>
                  <a:schemeClr val="tx1">
                    <a:lumMod val="85000"/>
                    <a:lumOff val="15000"/>
                  </a:schemeClr>
                </a:solidFill>
                <a:latin typeface="メイリオ" panose="020B0604030504040204" pitchFamily="50" charset="-128"/>
                <a:ea typeface="メイリオ" panose="020B0604030504040204" pitchFamily="50" charset="-128"/>
              </a:defRPr>
            </a:lvl2pPr>
            <a:lvl3pPr marL="548640" indent="-548640" defTabSz="914400">
              <a:lnSpc>
                <a:spcPct val="85000"/>
              </a:lnSpc>
              <a:spcBef>
                <a:spcPts val="600"/>
              </a:spcBef>
              <a:buFont typeface="Arial" pitchFamily="34" charset="0"/>
              <a:buChar char=" "/>
              <a:defRPr kumimoji="1" sz="2000" i="1">
                <a:solidFill>
                  <a:schemeClr val="tx1">
                    <a:lumMod val="85000"/>
                    <a:lumOff val="15000"/>
                  </a:schemeClr>
                </a:solidFill>
                <a:latin typeface="メイリオ" panose="020B0604030504040204" pitchFamily="50" charset="-128"/>
                <a:ea typeface="メイリオ" panose="020B0604030504040204" pitchFamily="50" charset="-128"/>
              </a:defRPr>
            </a:lvl3pPr>
            <a:lvl4pPr marL="822960" indent="-822960" defTabSz="914400">
              <a:lnSpc>
                <a:spcPct val="85000"/>
              </a:lnSpc>
              <a:spcBef>
                <a:spcPts val="600"/>
              </a:spcBef>
              <a:buFont typeface="Arial" pitchFamily="34" charset="0"/>
              <a:buChar char=" "/>
              <a:defRPr kumimoji="1">
                <a:solidFill>
                  <a:schemeClr val="tx1">
                    <a:lumMod val="85000"/>
                    <a:lumOff val="15000"/>
                  </a:schemeClr>
                </a:solidFill>
                <a:latin typeface="メイリオ" panose="020B0604030504040204" pitchFamily="50" charset="-128"/>
                <a:ea typeface="メイリオ" panose="020B0604030504040204" pitchFamily="50" charset="-128"/>
              </a:defRPr>
            </a:lvl4pPr>
            <a:lvl5pPr marL="1097280" indent="-1097280" defTabSz="914400">
              <a:lnSpc>
                <a:spcPct val="85000"/>
              </a:lnSpc>
              <a:spcBef>
                <a:spcPts val="600"/>
              </a:spcBef>
              <a:buFont typeface="Arial" pitchFamily="34" charset="0"/>
              <a:buChar char=" "/>
              <a:defRPr kumimoji="1">
                <a:solidFill>
                  <a:schemeClr val="tx1">
                    <a:lumMod val="85000"/>
                    <a:lumOff val="15000"/>
                  </a:schemeClr>
                </a:solidFill>
                <a:latin typeface="メイリオ" panose="020B0604030504040204" pitchFamily="50" charset="-128"/>
                <a:ea typeface="メイリオ" panose="020B0604030504040204" pitchFamily="50" charset="-128"/>
              </a:defRPr>
            </a:lvl5pPr>
            <a:lvl6pPr marL="1200000" indent="-228600" defTabSz="914400">
              <a:lnSpc>
                <a:spcPct val="85000"/>
              </a:lnSpc>
              <a:spcBef>
                <a:spcPts val="600"/>
              </a:spcBef>
              <a:buFont typeface="Arial" pitchFamily="34" charset="0"/>
              <a:buChar char=" "/>
              <a:defRPr kumimoji="1">
                <a:solidFill>
                  <a:schemeClr val="tx1">
                    <a:lumMod val="85000"/>
                    <a:lumOff val="15000"/>
                  </a:schemeClr>
                </a:solidFill>
              </a:defRPr>
            </a:lvl6pPr>
            <a:lvl7pPr marL="1400000" indent="-228600" defTabSz="914400">
              <a:lnSpc>
                <a:spcPct val="85000"/>
              </a:lnSpc>
              <a:spcBef>
                <a:spcPts val="600"/>
              </a:spcBef>
              <a:buFont typeface="Arial" pitchFamily="34" charset="0"/>
              <a:buChar char=" "/>
              <a:defRPr kumimoji="1">
                <a:solidFill>
                  <a:schemeClr val="tx1">
                    <a:lumMod val="85000"/>
                    <a:lumOff val="15000"/>
                  </a:schemeClr>
                </a:solidFill>
              </a:defRPr>
            </a:lvl7pPr>
            <a:lvl8pPr marL="1600000" indent="-228600" defTabSz="914400">
              <a:lnSpc>
                <a:spcPct val="85000"/>
              </a:lnSpc>
              <a:spcBef>
                <a:spcPts val="600"/>
              </a:spcBef>
              <a:buFont typeface="Arial" pitchFamily="34" charset="0"/>
              <a:buChar char=" "/>
              <a:defRPr kumimoji="1">
                <a:solidFill>
                  <a:schemeClr val="tx1">
                    <a:lumMod val="85000"/>
                    <a:lumOff val="15000"/>
                  </a:schemeClr>
                </a:solidFill>
              </a:defRPr>
            </a:lvl8pPr>
            <a:lvl9pPr marL="1800000" indent="-228600" defTabSz="914400">
              <a:lnSpc>
                <a:spcPct val="85000"/>
              </a:lnSpc>
              <a:spcBef>
                <a:spcPts val="600"/>
              </a:spcBef>
              <a:buFont typeface="Arial" pitchFamily="34" charset="0"/>
              <a:buChar char=" "/>
              <a:defRPr kumimoji="1">
                <a:solidFill>
                  <a:schemeClr val="tx1">
                    <a:lumMod val="85000"/>
                    <a:lumOff val="15000"/>
                  </a:schemeClr>
                </a:solidFill>
              </a:defRPr>
            </a:lvl9pPr>
          </a:lstStyle>
          <a:p>
            <a:pPr>
              <a:lnSpc>
                <a:spcPts val="3700"/>
              </a:lnSpc>
            </a:pPr>
            <a:r>
              <a:rPr lang="ja-JP" altLang="en-US" dirty="0"/>
              <a:t>価値</a:t>
            </a:r>
          </a:p>
          <a:p>
            <a:pPr marL="88900">
              <a:lnSpc>
                <a:spcPts val="3700"/>
              </a:lnSpc>
            </a:pPr>
            <a:r>
              <a:rPr lang="ja-JP" altLang="en-US" b="0" dirty="0">
                <a:solidFill>
                  <a:schemeClr val="tx1"/>
                </a:solidFill>
              </a:rPr>
              <a:t>協同組合</a:t>
            </a:r>
            <a:r>
              <a:rPr lang="ja-JP" altLang="en-US" sz="2600" b="0" spc="-150" dirty="0">
                <a:solidFill>
                  <a:schemeClr val="tx1"/>
                </a:solidFill>
              </a:rPr>
              <a:t>は、</a:t>
            </a:r>
            <a:r>
              <a:rPr lang="ja-JP" altLang="en-US" b="0" u="sng" dirty="0">
                <a:solidFill>
                  <a:schemeClr val="tx1"/>
                </a:solidFill>
              </a:rPr>
              <a:t>自助</a:t>
            </a:r>
            <a:r>
              <a:rPr lang="ja-JP" altLang="en-US" sz="2600" b="0" u="sng" spc="-150" dirty="0">
                <a:solidFill>
                  <a:schemeClr val="tx1"/>
                </a:solidFill>
              </a:rPr>
              <a:t>、</a:t>
            </a:r>
            <a:r>
              <a:rPr lang="ja-JP" altLang="en-US" b="0" u="sng" dirty="0">
                <a:solidFill>
                  <a:schemeClr val="tx1"/>
                </a:solidFill>
              </a:rPr>
              <a:t>自己責任</a:t>
            </a:r>
            <a:r>
              <a:rPr lang="ja-JP" altLang="en-US" sz="2600" b="0" u="sng" spc="-150" dirty="0">
                <a:solidFill>
                  <a:schemeClr val="tx1"/>
                </a:solidFill>
              </a:rPr>
              <a:t>、</a:t>
            </a:r>
            <a:r>
              <a:rPr lang="ja-JP" altLang="en-US" b="0" u="sng" dirty="0">
                <a:solidFill>
                  <a:schemeClr val="tx1"/>
                </a:solidFill>
              </a:rPr>
              <a:t>民主主義</a:t>
            </a:r>
            <a:r>
              <a:rPr lang="ja-JP" altLang="en-US" sz="2600" b="0" u="sng" spc="-150" dirty="0">
                <a:solidFill>
                  <a:schemeClr val="tx1"/>
                </a:solidFill>
              </a:rPr>
              <a:t>、</a:t>
            </a:r>
            <a:r>
              <a:rPr lang="ja-JP" altLang="en-US" b="0" u="sng" dirty="0">
                <a:solidFill>
                  <a:schemeClr val="tx1"/>
                </a:solidFill>
              </a:rPr>
              <a:t>平等</a:t>
            </a:r>
            <a:r>
              <a:rPr lang="ja-JP" altLang="en-US" sz="2600" b="0" u="sng" spc="-150" dirty="0">
                <a:solidFill>
                  <a:schemeClr val="tx1"/>
                </a:solidFill>
              </a:rPr>
              <a:t>、</a:t>
            </a:r>
            <a:r>
              <a:rPr lang="ja-JP" altLang="en-US" b="0" u="sng" dirty="0">
                <a:solidFill>
                  <a:schemeClr val="tx1"/>
                </a:solidFill>
              </a:rPr>
              <a:t>公正</a:t>
            </a:r>
            <a:r>
              <a:rPr lang="ja-JP" altLang="en-US" sz="2600" b="0" u="sng" spc="-150" dirty="0">
                <a:solidFill>
                  <a:schemeClr val="tx1"/>
                </a:solidFill>
              </a:rPr>
              <a:t>、</a:t>
            </a:r>
            <a:r>
              <a:rPr lang="ja-JP" altLang="en-US" b="0" u="sng" dirty="0">
                <a:solidFill>
                  <a:schemeClr val="tx1"/>
                </a:solidFill>
              </a:rPr>
              <a:t>連帯</a:t>
            </a:r>
            <a:r>
              <a:rPr lang="ja-JP" altLang="en-US" sz="2600" b="0" spc="-150" dirty="0">
                <a:solidFill>
                  <a:schemeClr val="tx1"/>
                </a:solidFill>
              </a:rPr>
              <a:t>という</a:t>
            </a:r>
            <a:r>
              <a:rPr lang="ja-JP" altLang="en-US" b="0" dirty="0">
                <a:solidFill>
                  <a:schemeClr val="tx1"/>
                </a:solidFill>
              </a:rPr>
              <a:t>価値</a:t>
            </a:r>
            <a:r>
              <a:rPr lang="ja-JP" altLang="en-US" sz="2600" b="0" dirty="0">
                <a:solidFill>
                  <a:schemeClr val="tx1"/>
                </a:solidFill>
              </a:rPr>
              <a:t>を</a:t>
            </a:r>
            <a:r>
              <a:rPr lang="ja-JP" altLang="en-US" b="0" dirty="0">
                <a:solidFill>
                  <a:schemeClr val="tx1"/>
                </a:solidFill>
              </a:rPr>
              <a:t>基礎</a:t>
            </a:r>
            <a:r>
              <a:rPr lang="ja-JP" altLang="en-US" sz="2600" b="0" spc="-150" dirty="0">
                <a:solidFill>
                  <a:schemeClr val="tx1"/>
                </a:solidFill>
              </a:rPr>
              <a:t>とする。</a:t>
            </a:r>
            <a:r>
              <a:rPr lang="ja-JP" altLang="en-US" b="0" dirty="0">
                <a:solidFill>
                  <a:schemeClr val="tx1"/>
                </a:solidFill>
              </a:rPr>
              <a:t>協同組合</a:t>
            </a:r>
            <a:r>
              <a:rPr lang="ja-JP" altLang="en-US" sz="2600" b="0" dirty="0">
                <a:solidFill>
                  <a:schemeClr val="tx1"/>
                </a:solidFill>
              </a:rPr>
              <a:t>の</a:t>
            </a:r>
            <a:r>
              <a:rPr lang="ja-JP" altLang="en-US" b="0" u="sng" dirty="0">
                <a:solidFill>
                  <a:schemeClr val="tx1"/>
                </a:solidFill>
              </a:rPr>
              <a:t>創設者</a:t>
            </a:r>
            <a:r>
              <a:rPr lang="ja-JP" altLang="en-US" sz="2600" b="0" u="sng" spc="-150" dirty="0">
                <a:solidFill>
                  <a:schemeClr val="tx1"/>
                </a:solidFill>
              </a:rPr>
              <a:t>たちの</a:t>
            </a:r>
            <a:r>
              <a:rPr lang="ja-JP" altLang="en-US" b="0" u="sng" dirty="0">
                <a:solidFill>
                  <a:schemeClr val="tx1"/>
                </a:solidFill>
              </a:rPr>
              <a:t>伝統</a:t>
            </a:r>
            <a:r>
              <a:rPr lang="ja-JP" altLang="en-US" sz="2600" b="0" dirty="0">
                <a:solidFill>
                  <a:schemeClr val="tx1"/>
                </a:solidFill>
              </a:rPr>
              <a:t>を</a:t>
            </a:r>
            <a:r>
              <a:rPr lang="ja-JP" altLang="en-US" b="0" dirty="0">
                <a:solidFill>
                  <a:schemeClr val="tx1"/>
                </a:solidFill>
              </a:rPr>
              <a:t>受け継ぎ</a:t>
            </a:r>
            <a:r>
              <a:rPr lang="ja-JP" altLang="en-US" sz="2600" b="0" dirty="0">
                <a:solidFill>
                  <a:schemeClr val="tx1"/>
                </a:solidFill>
              </a:rPr>
              <a:t>、</a:t>
            </a:r>
            <a:r>
              <a:rPr lang="ja-JP" altLang="en-US" b="0" dirty="0">
                <a:solidFill>
                  <a:schemeClr val="tx1"/>
                </a:solidFill>
              </a:rPr>
              <a:t>協同組合</a:t>
            </a:r>
            <a:r>
              <a:rPr lang="ja-JP" altLang="en-US" sz="2600" b="0" dirty="0">
                <a:solidFill>
                  <a:schemeClr val="tx1"/>
                </a:solidFill>
              </a:rPr>
              <a:t>の</a:t>
            </a:r>
            <a:r>
              <a:rPr lang="ja-JP" altLang="en-US" b="0" dirty="0">
                <a:solidFill>
                  <a:schemeClr val="tx1"/>
                </a:solidFill>
              </a:rPr>
              <a:t>組合員</a:t>
            </a:r>
            <a:r>
              <a:rPr lang="ja-JP" altLang="en-US" sz="2600" b="0" dirty="0">
                <a:solidFill>
                  <a:schemeClr val="tx1"/>
                </a:solidFill>
              </a:rPr>
              <a:t>は</a:t>
            </a:r>
            <a:r>
              <a:rPr lang="ja-JP" altLang="en-US" sz="2600" b="0" spc="-150" dirty="0">
                <a:solidFill>
                  <a:schemeClr val="tx1"/>
                </a:solidFill>
              </a:rPr>
              <a:t>、</a:t>
            </a:r>
            <a:r>
              <a:rPr lang="ja-JP" altLang="en-US" b="0" u="sng" dirty="0">
                <a:solidFill>
                  <a:schemeClr val="tx1"/>
                </a:solidFill>
              </a:rPr>
              <a:t>正直</a:t>
            </a:r>
            <a:r>
              <a:rPr lang="ja-JP" altLang="en-US" sz="2600" b="0" u="sng" spc="-150" dirty="0">
                <a:solidFill>
                  <a:schemeClr val="tx1"/>
                </a:solidFill>
              </a:rPr>
              <a:t>、</a:t>
            </a:r>
            <a:r>
              <a:rPr lang="ja-JP" altLang="en-US" b="0" u="sng" dirty="0">
                <a:solidFill>
                  <a:schemeClr val="tx1"/>
                </a:solidFill>
              </a:rPr>
              <a:t>公開</a:t>
            </a:r>
            <a:r>
              <a:rPr lang="ja-JP" altLang="en-US" sz="2600" b="0" u="sng" spc="-150" dirty="0">
                <a:solidFill>
                  <a:schemeClr val="tx1"/>
                </a:solidFill>
              </a:rPr>
              <a:t>、</a:t>
            </a:r>
            <a:r>
              <a:rPr lang="ja-JP" altLang="en-US" b="0" u="sng" dirty="0">
                <a:solidFill>
                  <a:schemeClr val="tx1"/>
                </a:solidFill>
              </a:rPr>
              <a:t>社会的責任</a:t>
            </a:r>
            <a:r>
              <a:rPr lang="ja-JP" altLang="en-US" sz="2600" b="0" u="sng" spc="-150" dirty="0">
                <a:solidFill>
                  <a:schemeClr val="tx1"/>
                </a:solidFill>
              </a:rPr>
              <a:t>、</a:t>
            </a:r>
            <a:r>
              <a:rPr lang="ja-JP" altLang="en-US" b="0" u="sng" dirty="0">
                <a:solidFill>
                  <a:schemeClr val="tx1"/>
                </a:solidFill>
              </a:rPr>
              <a:t>他人</a:t>
            </a:r>
            <a:r>
              <a:rPr lang="ja-JP" altLang="en-US" sz="2600" b="0" u="sng" spc="-150" dirty="0">
                <a:solidFill>
                  <a:schemeClr val="tx1"/>
                </a:solidFill>
              </a:rPr>
              <a:t>への</a:t>
            </a:r>
            <a:r>
              <a:rPr lang="ja-JP" altLang="en-US" b="0" u="sng" dirty="0">
                <a:solidFill>
                  <a:schemeClr val="tx1"/>
                </a:solidFill>
              </a:rPr>
              <a:t>配慮</a:t>
            </a:r>
            <a:r>
              <a:rPr lang="ja-JP" altLang="en-US" sz="2600" b="0" spc="-150" dirty="0">
                <a:solidFill>
                  <a:schemeClr val="tx1"/>
                </a:solidFill>
              </a:rPr>
              <a:t>という</a:t>
            </a:r>
            <a:r>
              <a:rPr lang="ja-JP" altLang="en-US" b="0" dirty="0">
                <a:solidFill>
                  <a:schemeClr val="tx1"/>
                </a:solidFill>
              </a:rPr>
              <a:t>倫理的価値</a:t>
            </a:r>
            <a:r>
              <a:rPr lang="ja-JP" altLang="en-US" sz="2600" b="0" spc="-150" dirty="0">
                <a:solidFill>
                  <a:schemeClr val="tx1"/>
                </a:solidFill>
              </a:rPr>
              <a:t>を</a:t>
            </a:r>
            <a:r>
              <a:rPr lang="ja-JP" altLang="en-US" b="0" dirty="0">
                <a:solidFill>
                  <a:schemeClr val="tx1"/>
                </a:solidFill>
              </a:rPr>
              <a:t>信条</a:t>
            </a:r>
            <a:r>
              <a:rPr lang="ja-JP" altLang="en-US" sz="2600" b="0" spc="-150" dirty="0">
                <a:solidFill>
                  <a:schemeClr val="tx1"/>
                </a:solidFill>
              </a:rPr>
              <a:t>とする。</a:t>
            </a:r>
            <a:endParaRPr lang="en-US" altLang="ja-JP" sz="2600" b="0" spc="-150" dirty="0">
              <a:solidFill>
                <a:schemeClr val="tx1"/>
              </a:solidFill>
            </a:endParaRPr>
          </a:p>
        </p:txBody>
      </p:sp>
      <p:sp>
        <p:nvSpPr>
          <p:cNvPr id="5" name="Rectangle 2">
            <a:extLst>
              <a:ext uri="{FF2B5EF4-FFF2-40B4-BE49-F238E27FC236}">
                <a16:creationId xmlns:a16="http://schemas.microsoft.com/office/drawing/2014/main" id="{B955C7B8-D51D-4B2F-4EF5-E4AC74FE7594}"/>
              </a:ext>
            </a:extLst>
          </p:cNvPr>
          <p:cNvSpPr>
            <a:spLocks noGrp="1" noChangeArrowheads="1"/>
          </p:cNvSpPr>
          <p:nvPr>
            <p:ph type="title"/>
          </p:nvPr>
        </p:nvSpPr>
        <p:spPr>
          <a:xfrm>
            <a:off x="535280" y="332657"/>
            <a:ext cx="11121441" cy="864095"/>
          </a:xfrm>
          <a:ln>
            <a:noFill/>
          </a:ln>
        </p:spPr>
        <p:txBody>
          <a:bodyPr>
            <a:noAutofit/>
          </a:bodyPr>
          <a:lstStyle/>
          <a:p>
            <a:pPr algn="ctr" eaLnBrk="1" hangingPunct="1">
              <a:lnSpc>
                <a:spcPct val="100000"/>
              </a:lnSpc>
            </a:pPr>
            <a:r>
              <a:rPr lang="ja-JP" altLang="en-US" sz="3600" spc="-150" dirty="0">
                <a:solidFill>
                  <a:srgbClr val="0070C0"/>
                </a:solidFill>
              </a:rPr>
              <a:t>協同組合のアイデンティティに関する</a:t>
            </a:r>
            <a:r>
              <a:rPr lang="en-US" altLang="ja-JP" sz="3600" spc="-150" dirty="0">
                <a:solidFill>
                  <a:srgbClr val="0070C0"/>
                </a:solidFill>
              </a:rPr>
              <a:t>ICA</a:t>
            </a:r>
            <a:r>
              <a:rPr lang="ja-JP" altLang="en-US" sz="3600" spc="-150" dirty="0">
                <a:solidFill>
                  <a:srgbClr val="0070C0"/>
                </a:solidFill>
              </a:rPr>
              <a:t>声明</a:t>
            </a:r>
            <a:r>
              <a:rPr lang="ja-JP" altLang="en-US" sz="2800" dirty="0">
                <a:solidFill>
                  <a:srgbClr val="0070C0"/>
                </a:solidFill>
              </a:rPr>
              <a:t>（</a:t>
            </a:r>
            <a:r>
              <a:rPr lang="en-US" altLang="ja-JP" sz="2800" dirty="0">
                <a:solidFill>
                  <a:srgbClr val="0070C0"/>
                </a:solidFill>
              </a:rPr>
              <a:t>1995</a:t>
            </a:r>
            <a:r>
              <a:rPr lang="ja-JP" altLang="en-US" sz="2800" dirty="0">
                <a:solidFill>
                  <a:srgbClr val="0070C0"/>
                </a:solidFill>
              </a:rPr>
              <a:t>）</a:t>
            </a:r>
          </a:p>
        </p:txBody>
      </p:sp>
      <p:sp>
        <p:nvSpPr>
          <p:cNvPr id="2" name="スライド番号プレースホルダー 5">
            <a:extLst>
              <a:ext uri="{FF2B5EF4-FFF2-40B4-BE49-F238E27FC236}">
                <a16:creationId xmlns:a16="http://schemas.microsoft.com/office/drawing/2014/main" id="{0C8A195E-00C6-6238-5E71-BED44E628A60}"/>
              </a:ext>
            </a:extLst>
          </p:cNvPr>
          <p:cNvSpPr>
            <a:spLocks noGrp="1"/>
          </p:cNvSpPr>
          <p:nvPr>
            <p:ph type="sldNum" sz="quarter" idx="12"/>
          </p:nvPr>
        </p:nvSpPr>
        <p:spPr>
          <a:xfrm>
            <a:off x="10992544" y="6525342"/>
            <a:ext cx="1139753" cy="319607"/>
          </a:xfrm>
          <a:noFill/>
        </p:spPr>
        <p:txBody>
          <a:bodyPr/>
          <a:lstStyle>
            <a:lvl1pPr eaLnBrk="0" hangingPunct="0">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Times New Roman" panose="02020603050405020304" pitchFamily="18" charset="0"/>
                <a:ea typeface="ＭＳ ゴシック" panose="020B0609070205080204" pitchFamily="49" charset="-128"/>
              </a:defRPr>
            </a:lvl2pPr>
            <a:lvl3pPr marL="1143000" indent="-228600" eaLnBrk="0" hangingPunct="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fld id="{8BD0C0E1-7261-4181-9D53-4DCF8E4347D9}" type="slidenum">
              <a:rPr kumimoji="0" lang="ja-JP" altLang="en-US" sz="1800">
                <a:solidFill>
                  <a:srgbClr val="0070C0"/>
                </a:solidFill>
                <a:latin typeface="BIZ UDPゴシック" panose="020B0400000000000000" pitchFamily="50" charset="-128"/>
                <a:ea typeface="BIZ UDPゴシック" panose="020B0400000000000000" pitchFamily="50" charset="-128"/>
              </a:rPr>
              <a:pPr eaLnBrk="1" hangingPunct="1">
                <a:spcBef>
                  <a:spcPct val="0"/>
                </a:spcBef>
                <a:buFontTx/>
                <a:buNone/>
              </a:pPr>
              <a:t>11</a:t>
            </a:fld>
            <a:endParaRPr kumimoji="0" lang="en-US" altLang="ja-JP" sz="1800" dirty="0">
              <a:solidFill>
                <a:srgbClr val="0070C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9533850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7BB784-1362-EA54-909F-580ACB3126F5}"/>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F04D0DEA-1222-F3CF-8B38-E59DBB98D717}"/>
              </a:ext>
            </a:extLst>
          </p:cNvPr>
          <p:cNvSpPr>
            <a:spLocks noGrp="1"/>
          </p:cNvSpPr>
          <p:nvPr>
            <p:ph type="title"/>
          </p:nvPr>
        </p:nvSpPr>
        <p:spPr>
          <a:xfrm>
            <a:off x="335359" y="139691"/>
            <a:ext cx="11665296" cy="1287991"/>
          </a:xfrm>
        </p:spPr>
        <p:txBody>
          <a:bodyPr vert="horz" lIns="91440" tIns="45720" rIns="91440" bIns="45720" rtlCol="0" anchor="ctr">
            <a:noAutofit/>
          </a:bodyPr>
          <a:lstStyle/>
          <a:p>
            <a:pPr algn="ctr">
              <a:lnSpc>
                <a:spcPct val="100000"/>
              </a:lnSpc>
            </a:pPr>
            <a:r>
              <a:rPr lang="ja-JP" altLang="en-US" sz="3600" dirty="0"/>
              <a:t>協同組合</a:t>
            </a:r>
            <a:r>
              <a:rPr lang="ja-JP" altLang="en-US" sz="3200" dirty="0"/>
              <a:t>の</a:t>
            </a:r>
            <a:r>
              <a:rPr lang="ja-JP" altLang="en-US" sz="3600" dirty="0"/>
              <a:t>アイデンティティ</a:t>
            </a:r>
            <a:r>
              <a:rPr lang="ja-JP" altLang="en-US" sz="3200" dirty="0"/>
              <a:t>に関する</a:t>
            </a:r>
            <a:r>
              <a:rPr lang="en-US" altLang="ja-JP" sz="3600" dirty="0"/>
              <a:t>ICA</a:t>
            </a:r>
            <a:r>
              <a:rPr lang="ja-JP" altLang="en-US" sz="3600" dirty="0"/>
              <a:t>声明</a:t>
            </a:r>
            <a:r>
              <a:rPr lang="ja-JP" altLang="en-US" sz="2400" spc="-150" dirty="0"/>
              <a:t>（</a:t>
            </a:r>
            <a:r>
              <a:rPr lang="en-US" altLang="ja-JP" sz="2400" spc="-150" dirty="0"/>
              <a:t>1995</a:t>
            </a:r>
            <a:r>
              <a:rPr lang="ja-JP" altLang="en-US" sz="2400" spc="-150" dirty="0"/>
              <a:t>年）</a:t>
            </a:r>
            <a:endParaRPr lang="ja-JP" altLang="en-US" sz="2800" spc="-150" dirty="0"/>
          </a:p>
        </p:txBody>
      </p:sp>
      <p:sp>
        <p:nvSpPr>
          <p:cNvPr id="6" name="テキスト ボックス 5">
            <a:extLst>
              <a:ext uri="{FF2B5EF4-FFF2-40B4-BE49-F238E27FC236}">
                <a16:creationId xmlns:a16="http://schemas.microsoft.com/office/drawing/2014/main" id="{F3276395-8AE9-87DD-6029-4917483DA042}"/>
              </a:ext>
            </a:extLst>
          </p:cNvPr>
          <p:cNvSpPr txBox="1"/>
          <p:nvPr/>
        </p:nvSpPr>
        <p:spPr>
          <a:xfrm>
            <a:off x="1487488" y="6398207"/>
            <a:ext cx="2808312" cy="307777"/>
          </a:xfrm>
          <a:prstGeom prst="rect">
            <a:avLst/>
          </a:prstGeom>
          <a:noFill/>
        </p:spPr>
        <p:txBody>
          <a:bodyPr wrap="square" rtlCol="0">
            <a:spAutoFit/>
          </a:bodyPr>
          <a:lstStyle/>
          <a:p>
            <a:pPr algn="r"/>
            <a:r>
              <a:rPr kumimoji="1" lang="en-US" altLang="ja-JP" sz="1400" dirty="0">
                <a:latin typeface="BIZ UDPゴシック" panose="020B0400000000000000" pitchFamily="50" charset="-128"/>
                <a:ea typeface="BIZ UDPゴシック" panose="020B0400000000000000" pitchFamily="50" charset="-128"/>
              </a:rPr>
              <a:t>※</a:t>
            </a:r>
            <a:r>
              <a:rPr kumimoji="1" lang="ja-JP" altLang="en-US" sz="1400" dirty="0">
                <a:latin typeface="BIZ UDPゴシック" panose="020B0400000000000000" pitchFamily="50" charset="-128"/>
                <a:ea typeface="BIZ UDPゴシック" panose="020B0400000000000000" pitchFamily="50" charset="-128"/>
              </a:rPr>
              <a:t>日本協同組合学会による和訳</a:t>
            </a:r>
          </a:p>
        </p:txBody>
      </p:sp>
      <p:sp>
        <p:nvSpPr>
          <p:cNvPr id="4" name="スライド番号プレースホルダー 14">
            <a:extLst>
              <a:ext uri="{FF2B5EF4-FFF2-40B4-BE49-F238E27FC236}">
                <a16:creationId xmlns:a16="http://schemas.microsoft.com/office/drawing/2014/main" id="{0E5E7B2E-80DC-3A04-A412-C256BFA2D87E}"/>
              </a:ext>
            </a:extLst>
          </p:cNvPr>
          <p:cNvSpPr>
            <a:spLocks noGrp="1"/>
          </p:cNvSpPr>
          <p:nvPr>
            <p:ph type="sldNum" sz="quarter" idx="12"/>
          </p:nvPr>
        </p:nvSpPr>
        <p:spPr>
          <a:xfrm>
            <a:off x="9408368" y="6467781"/>
            <a:ext cx="2666808" cy="317777"/>
          </a:xfrm>
        </p:spPr>
        <p:txBody>
          <a:bodyPr vert="horz" lIns="91440" tIns="45720" rIns="91440" bIns="45720" rtlCol="0" anchor="b"/>
          <a:lstStyle/>
          <a:p>
            <a:fld id="{8157CEC5-A25A-45CD-B0D3-130C7C559407}" type="slidenum">
              <a:rPr lang="ja-JP" altLang="en-US">
                <a:cs typeface="+mn-cs"/>
              </a:rPr>
              <a:pPr/>
              <a:t>12</a:t>
            </a:fld>
            <a:endParaRPr lang="ja-JP" altLang="en-US" dirty="0">
              <a:cs typeface="+mn-cs"/>
            </a:endParaRPr>
          </a:p>
        </p:txBody>
      </p:sp>
      <p:graphicFrame>
        <p:nvGraphicFramePr>
          <p:cNvPr id="9" name="表 8">
            <a:extLst>
              <a:ext uri="{FF2B5EF4-FFF2-40B4-BE49-F238E27FC236}">
                <a16:creationId xmlns:a16="http://schemas.microsoft.com/office/drawing/2014/main" id="{17318853-281E-8FEB-7761-63EFEF30808C}"/>
              </a:ext>
            </a:extLst>
          </p:cNvPr>
          <p:cNvGraphicFramePr>
            <a:graphicFrameLocks noGrp="1"/>
          </p:cNvGraphicFramePr>
          <p:nvPr>
            <p:extLst>
              <p:ext uri="{D42A27DB-BD31-4B8C-83A1-F6EECF244321}">
                <p14:modId xmlns:p14="http://schemas.microsoft.com/office/powerpoint/2010/main" val="1599261752"/>
              </p:ext>
            </p:extLst>
          </p:nvPr>
        </p:nvGraphicFramePr>
        <p:xfrm>
          <a:off x="911424" y="1268760"/>
          <a:ext cx="11017224" cy="1379931"/>
        </p:xfrm>
        <a:graphic>
          <a:graphicData uri="http://schemas.openxmlformats.org/drawingml/2006/table">
            <a:tbl>
              <a:tblPr firstRow="1" bandRow="1">
                <a:tableStyleId>{5940675A-B579-460E-94D1-54222C63F5DA}</a:tableStyleId>
              </a:tblPr>
              <a:tblGrid>
                <a:gridCol w="747831">
                  <a:extLst>
                    <a:ext uri="{9D8B030D-6E8A-4147-A177-3AD203B41FA5}">
                      <a16:colId xmlns:a16="http://schemas.microsoft.com/office/drawing/2014/main" val="531492492"/>
                    </a:ext>
                  </a:extLst>
                </a:gridCol>
                <a:gridCol w="10269393">
                  <a:extLst>
                    <a:ext uri="{9D8B030D-6E8A-4147-A177-3AD203B41FA5}">
                      <a16:colId xmlns:a16="http://schemas.microsoft.com/office/drawing/2014/main" val="4151198812"/>
                    </a:ext>
                  </a:extLst>
                </a:gridCol>
              </a:tblGrid>
              <a:tr h="1379931">
                <a:tc>
                  <a:txBody>
                    <a:bodyPr/>
                    <a:lstStyle/>
                    <a:p>
                      <a:pPr algn="ctr"/>
                      <a:r>
                        <a:rPr kumimoji="1" lang="ja-JP" altLang="en-US" sz="2800" dirty="0">
                          <a:solidFill>
                            <a:schemeClr val="bg1">
                              <a:lumMod val="65000"/>
                            </a:schemeClr>
                          </a:solidFill>
                          <a:latin typeface="BIZ UDPゴシック" panose="020B0400000000000000" pitchFamily="50" charset="-128"/>
                          <a:ea typeface="BIZ UDPゴシック" panose="020B0400000000000000" pitchFamily="50" charset="-128"/>
                        </a:rPr>
                        <a:t>定義</a:t>
                      </a:r>
                    </a:p>
                  </a:txBody>
                  <a:tcPr vert="wordArtVertRtl" anchor="ctr">
                    <a:lnL w="9525" cap="flat" cmpd="sng" algn="ctr">
                      <a:solidFill>
                        <a:srgbClr val="0070C0"/>
                      </a:solidFill>
                      <a:prstDash val="solid"/>
                      <a:round/>
                      <a:headEnd type="none" w="med" len="med"/>
                      <a:tailEnd type="none" w="med" len="med"/>
                    </a:lnL>
                    <a:lnR w="9525" cap="flat" cmpd="sng" algn="ctr">
                      <a:solidFill>
                        <a:srgbClr val="0070C0"/>
                      </a:solidFill>
                      <a:prstDash val="solid"/>
                      <a:round/>
                      <a:headEnd type="none" w="med" len="med"/>
                      <a:tailEnd type="none" w="med" len="med"/>
                    </a:lnR>
                    <a:lnT w="9525" cap="flat" cmpd="sng" algn="ctr">
                      <a:solidFill>
                        <a:srgbClr val="0070C0"/>
                      </a:solidFill>
                      <a:prstDash val="solid"/>
                      <a:round/>
                      <a:headEnd type="none" w="med" len="med"/>
                      <a:tailEnd type="none" w="med" len="med"/>
                    </a:lnT>
                    <a:lnB w="9525" cap="flat" cmpd="sng" algn="ctr">
                      <a:solidFill>
                        <a:srgbClr val="0070C0"/>
                      </a:solidFill>
                      <a:prstDash val="solid"/>
                      <a:round/>
                      <a:headEnd type="none" w="med" len="med"/>
                      <a:tailEnd type="none" w="med" len="med"/>
                    </a:lnB>
                    <a:solidFill>
                      <a:schemeClr val="tx2">
                        <a:lumMod val="40000"/>
                        <a:lumOff val="60000"/>
                      </a:schemeClr>
                    </a:solidFill>
                  </a:tcPr>
                </a:tc>
                <a:tc>
                  <a:txBody>
                    <a:bodyPr/>
                    <a:lstStyle/>
                    <a:p>
                      <a:pPr marL="87313" indent="0"/>
                      <a:r>
                        <a:rPr kumimoji="1" lang="ja-JP" altLang="en-US" sz="2400" dirty="0">
                          <a:solidFill>
                            <a:schemeClr val="bg1">
                              <a:lumMod val="65000"/>
                            </a:schemeClr>
                          </a:solidFill>
                          <a:latin typeface="BIZ UDPゴシック" panose="020B0400000000000000" pitchFamily="50" charset="-128"/>
                          <a:ea typeface="BIZ UDPゴシック" panose="020B0400000000000000" pitchFamily="50" charset="-128"/>
                        </a:rPr>
                        <a:t>協同組合は、人びとの自治的な組織であり、自発的に手を結んだ人びとが、共同で所有し民主的に管理する</a:t>
                      </a:r>
                      <a:r>
                        <a:rPr kumimoji="1" lang="ja-JP" altLang="en-US" sz="2400" b="1" dirty="0">
                          <a:solidFill>
                            <a:schemeClr val="bg1">
                              <a:lumMod val="65000"/>
                            </a:schemeClr>
                          </a:solidFill>
                          <a:latin typeface="BIZ UDPゴシック" panose="020B0400000000000000" pitchFamily="50" charset="-128"/>
                          <a:ea typeface="BIZ UDPゴシック" panose="020B0400000000000000" pitchFamily="50" charset="-128"/>
                        </a:rPr>
                        <a:t>事業体をつうじて</a:t>
                      </a:r>
                      <a:r>
                        <a:rPr kumimoji="1" lang="ja-JP" altLang="en-US" sz="2400" dirty="0">
                          <a:solidFill>
                            <a:schemeClr val="bg1">
                              <a:lumMod val="65000"/>
                            </a:schemeClr>
                          </a:solidFill>
                          <a:latin typeface="BIZ UDPゴシック" panose="020B0400000000000000" pitchFamily="50" charset="-128"/>
                          <a:ea typeface="BIZ UDPゴシック" panose="020B0400000000000000" pitchFamily="50" charset="-128"/>
                        </a:rPr>
                        <a:t>、共通の</a:t>
                      </a:r>
                      <a:r>
                        <a:rPr kumimoji="1" lang="ja-JP" altLang="en-US" sz="2400" b="1" dirty="0">
                          <a:solidFill>
                            <a:schemeClr val="bg1">
                              <a:lumMod val="65000"/>
                            </a:schemeClr>
                          </a:solidFill>
                          <a:latin typeface="BIZ UDPゴシック" panose="020B0400000000000000" pitchFamily="50" charset="-128"/>
                          <a:ea typeface="BIZ UDPゴシック" panose="020B0400000000000000" pitchFamily="50" charset="-128"/>
                        </a:rPr>
                        <a:t>経済的、社会的、文化的ニーズと願い</a:t>
                      </a:r>
                      <a:r>
                        <a:rPr kumimoji="1" lang="ja-JP" altLang="en-US" sz="2400" dirty="0">
                          <a:solidFill>
                            <a:schemeClr val="bg1">
                              <a:lumMod val="65000"/>
                            </a:schemeClr>
                          </a:solidFill>
                          <a:latin typeface="BIZ UDPゴシック" panose="020B0400000000000000" pitchFamily="50" charset="-128"/>
                          <a:ea typeface="BIZ UDPゴシック" panose="020B0400000000000000" pitchFamily="50" charset="-128"/>
                        </a:rPr>
                        <a:t>をかなえることを目的とする</a:t>
                      </a:r>
                    </a:p>
                  </a:txBody>
                  <a:tcPr anchor="ctr">
                    <a:lnL w="9525" cap="flat" cmpd="sng" algn="ctr">
                      <a:solidFill>
                        <a:srgbClr val="0070C0"/>
                      </a:solidFill>
                      <a:prstDash val="solid"/>
                      <a:round/>
                      <a:headEnd type="none" w="med" len="med"/>
                      <a:tailEnd type="none" w="med" len="med"/>
                    </a:lnL>
                    <a:lnR w="9525" cap="flat" cmpd="sng" algn="ctr">
                      <a:solidFill>
                        <a:srgbClr val="0070C0"/>
                      </a:solidFill>
                      <a:prstDash val="solid"/>
                      <a:round/>
                      <a:headEnd type="none" w="med" len="med"/>
                      <a:tailEnd type="none" w="med" len="med"/>
                    </a:lnR>
                    <a:lnT w="9525" cap="flat" cmpd="sng" algn="ctr">
                      <a:solidFill>
                        <a:srgbClr val="0070C0"/>
                      </a:solidFill>
                      <a:prstDash val="solid"/>
                      <a:round/>
                      <a:headEnd type="none" w="med" len="med"/>
                      <a:tailEnd type="none" w="med" len="med"/>
                    </a:lnT>
                    <a:lnB w="9525"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solidFill>
                      <a:schemeClr val="bg1">
                        <a:alpha val="30000"/>
                      </a:schemeClr>
                    </a:solidFill>
                  </a:tcPr>
                </a:tc>
                <a:extLst>
                  <a:ext uri="{0D108BD9-81ED-4DB2-BD59-A6C34878D82A}">
                    <a16:rowId xmlns:a16="http://schemas.microsoft.com/office/drawing/2014/main" val="3700314972"/>
                  </a:ext>
                </a:extLst>
              </a:tr>
            </a:tbl>
          </a:graphicData>
        </a:graphic>
      </p:graphicFrame>
      <p:graphicFrame>
        <p:nvGraphicFramePr>
          <p:cNvPr id="10" name="表 9">
            <a:extLst>
              <a:ext uri="{FF2B5EF4-FFF2-40B4-BE49-F238E27FC236}">
                <a16:creationId xmlns:a16="http://schemas.microsoft.com/office/drawing/2014/main" id="{BDC87547-968D-B1E7-3B30-790C881C129F}"/>
              </a:ext>
            </a:extLst>
          </p:cNvPr>
          <p:cNvGraphicFramePr>
            <a:graphicFrameLocks noGrp="1"/>
          </p:cNvGraphicFramePr>
          <p:nvPr>
            <p:extLst>
              <p:ext uri="{D42A27DB-BD31-4B8C-83A1-F6EECF244321}">
                <p14:modId xmlns:p14="http://schemas.microsoft.com/office/powerpoint/2010/main" val="2475872326"/>
              </p:ext>
            </p:extLst>
          </p:nvPr>
        </p:nvGraphicFramePr>
        <p:xfrm>
          <a:off x="911424" y="2888352"/>
          <a:ext cx="11017224" cy="1188720"/>
        </p:xfrm>
        <a:graphic>
          <a:graphicData uri="http://schemas.openxmlformats.org/drawingml/2006/table">
            <a:tbl>
              <a:tblPr firstRow="1" bandRow="1">
                <a:tableStyleId>{5940675A-B579-460E-94D1-54222C63F5DA}</a:tableStyleId>
              </a:tblPr>
              <a:tblGrid>
                <a:gridCol w="747831">
                  <a:extLst>
                    <a:ext uri="{9D8B030D-6E8A-4147-A177-3AD203B41FA5}">
                      <a16:colId xmlns:a16="http://schemas.microsoft.com/office/drawing/2014/main" val="531492492"/>
                    </a:ext>
                  </a:extLst>
                </a:gridCol>
                <a:gridCol w="10269393">
                  <a:extLst>
                    <a:ext uri="{9D8B030D-6E8A-4147-A177-3AD203B41FA5}">
                      <a16:colId xmlns:a16="http://schemas.microsoft.com/office/drawing/2014/main" val="4151198812"/>
                    </a:ext>
                  </a:extLst>
                </a:gridCol>
              </a:tblGrid>
              <a:tr h="370840">
                <a:tc>
                  <a:txBody>
                    <a:bodyPr/>
                    <a:lstStyle/>
                    <a:p>
                      <a:pPr algn="ctr"/>
                      <a:r>
                        <a:rPr kumimoji="1" lang="ja-JP" altLang="en-US" sz="2800" dirty="0">
                          <a:solidFill>
                            <a:schemeClr val="bg1">
                              <a:lumMod val="65000"/>
                            </a:schemeClr>
                          </a:solidFill>
                          <a:latin typeface="BIZ UDPゴシック" panose="020B0400000000000000" pitchFamily="50" charset="-128"/>
                          <a:ea typeface="BIZ UDPゴシック" panose="020B0400000000000000" pitchFamily="50" charset="-128"/>
                        </a:rPr>
                        <a:t>価値</a:t>
                      </a:r>
                    </a:p>
                  </a:txBody>
                  <a:tcPr vert="eaVert" anchor="ctr">
                    <a:lnL w="9525" cap="flat" cmpd="sng" algn="ctr">
                      <a:solidFill>
                        <a:schemeClr val="accent6">
                          <a:lumMod val="75000"/>
                        </a:schemeClr>
                      </a:solidFill>
                      <a:prstDash val="solid"/>
                      <a:round/>
                      <a:headEnd type="none" w="med" len="med"/>
                      <a:tailEnd type="none" w="med" len="med"/>
                    </a:lnL>
                    <a:lnR w="9525" cap="flat" cmpd="sng" algn="ctr">
                      <a:solidFill>
                        <a:schemeClr val="accent6">
                          <a:lumMod val="75000"/>
                        </a:schemeClr>
                      </a:solidFill>
                      <a:prstDash val="solid"/>
                      <a:round/>
                      <a:headEnd type="none" w="med" len="med"/>
                      <a:tailEnd type="none" w="med" len="med"/>
                    </a:lnR>
                    <a:lnT w="9525" cap="flat" cmpd="sng" algn="ctr">
                      <a:solidFill>
                        <a:schemeClr val="accent6">
                          <a:lumMod val="75000"/>
                        </a:schemeClr>
                      </a:solidFill>
                      <a:prstDash val="solid"/>
                      <a:round/>
                      <a:headEnd type="none" w="med" len="med"/>
                      <a:tailEnd type="none" w="med" len="med"/>
                    </a:lnT>
                    <a:lnB w="9525"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marL="87313" indent="0"/>
                      <a:r>
                        <a:rPr kumimoji="1" lang="ja-JP" altLang="en-US" sz="2400" dirty="0">
                          <a:solidFill>
                            <a:schemeClr val="bg1">
                              <a:lumMod val="65000"/>
                            </a:schemeClr>
                          </a:solidFill>
                          <a:latin typeface="BIZ UDPゴシック" panose="020B0400000000000000" pitchFamily="50" charset="-128"/>
                          <a:ea typeface="BIZ UDPゴシック" panose="020B0400000000000000" pitchFamily="50" charset="-128"/>
                        </a:rPr>
                        <a:t>協同組合は、自助、自己責任、民主主義、平等、公正、連帯という価値を基礎とする。協同組合の創設者たちの伝統を受け継ぎ、協同組合の組合員は、正直、公開、社会的責任、他人への配慮という倫理的価値を信条とする</a:t>
                      </a:r>
                    </a:p>
                  </a:txBody>
                  <a:tcPr>
                    <a:lnL w="9525" cap="flat" cmpd="sng" algn="ctr">
                      <a:solidFill>
                        <a:schemeClr val="accent6">
                          <a:lumMod val="75000"/>
                        </a:schemeClr>
                      </a:solidFill>
                      <a:prstDash val="solid"/>
                      <a:round/>
                      <a:headEnd type="none" w="med" len="med"/>
                      <a:tailEnd type="none" w="med" len="med"/>
                    </a:lnL>
                    <a:lnR w="9525" cap="flat" cmpd="sng" algn="ctr">
                      <a:solidFill>
                        <a:schemeClr val="accent6">
                          <a:lumMod val="75000"/>
                        </a:schemeClr>
                      </a:solidFill>
                      <a:prstDash val="solid"/>
                      <a:round/>
                      <a:headEnd type="none" w="med" len="med"/>
                      <a:tailEnd type="none" w="med" len="med"/>
                    </a:lnR>
                    <a:lnT w="9525" cap="flat" cmpd="sng" algn="ctr">
                      <a:solidFill>
                        <a:schemeClr val="accent6">
                          <a:lumMod val="75000"/>
                        </a:schemeClr>
                      </a:solidFill>
                      <a:prstDash val="solid"/>
                      <a:round/>
                      <a:headEnd type="none" w="med" len="med"/>
                      <a:tailEnd type="none" w="med" len="med"/>
                    </a:lnT>
                    <a:lnB w="9525"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alpha val="30000"/>
                      </a:schemeClr>
                    </a:solidFill>
                  </a:tcPr>
                </a:tc>
                <a:extLst>
                  <a:ext uri="{0D108BD9-81ED-4DB2-BD59-A6C34878D82A}">
                    <a16:rowId xmlns:a16="http://schemas.microsoft.com/office/drawing/2014/main" val="3700314972"/>
                  </a:ext>
                </a:extLst>
              </a:tr>
            </a:tbl>
          </a:graphicData>
        </a:graphic>
      </p:graphicFrame>
      <p:graphicFrame>
        <p:nvGraphicFramePr>
          <p:cNvPr id="11" name="表 10">
            <a:extLst>
              <a:ext uri="{FF2B5EF4-FFF2-40B4-BE49-F238E27FC236}">
                <a16:creationId xmlns:a16="http://schemas.microsoft.com/office/drawing/2014/main" id="{2E61D548-0D3A-C05D-549E-56272C04AA3E}"/>
              </a:ext>
            </a:extLst>
          </p:cNvPr>
          <p:cNvGraphicFramePr>
            <a:graphicFrameLocks noGrp="1"/>
          </p:cNvGraphicFramePr>
          <p:nvPr>
            <p:extLst>
              <p:ext uri="{D42A27DB-BD31-4B8C-83A1-F6EECF244321}">
                <p14:modId xmlns:p14="http://schemas.microsoft.com/office/powerpoint/2010/main" val="1007178595"/>
              </p:ext>
            </p:extLst>
          </p:nvPr>
        </p:nvGraphicFramePr>
        <p:xfrm>
          <a:off x="911424" y="4777215"/>
          <a:ext cx="11017223" cy="1546860"/>
        </p:xfrm>
        <a:graphic>
          <a:graphicData uri="http://schemas.openxmlformats.org/drawingml/2006/table">
            <a:tbl>
              <a:tblPr firstRow="1" bandRow="1">
                <a:tableStyleId>{5940675A-B579-460E-94D1-54222C63F5DA}</a:tableStyleId>
              </a:tblPr>
              <a:tblGrid>
                <a:gridCol w="748207">
                  <a:extLst>
                    <a:ext uri="{9D8B030D-6E8A-4147-A177-3AD203B41FA5}">
                      <a16:colId xmlns:a16="http://schemas.microsoft.com/office/drawing/2014/main" val="531492492"/>
                    </a:ext>
                  </a:extLst>
                </a:gridCol>
                <a:gridCol w="10269016">
                  <a:extLst>
                    <a:ext uri="{9D8B030D-6E8A-4147-A177-3AD203B41FA5}">
                      <a16:colId xmlns:a16="http://schemas.microsoft.com/office/drawing/2014/main" val="4151198812"/>
                    </a:ext>
                  </a:extLst>
                </a:gridCol>
              </a:tblGrid>
              <a:tr h="1546860">
                <a:tc>
                  <a:txBody>
                    <a:bodyPr/>
                    <a:lstStyle/>
                    <a:p>
                      <a:pPr algn="ctr"/>
                      <a:r>
                        <a:rPr kumimoji="1" lang="ja-JP" altLang="en-US" sz="2800" dirty="0">
                          <a:latin typeface="BIZ UDPゴシック" panose="020B0400000000000000" pitchFamily="50" charset="-128"/>
                          <a:ea typeface="BIZ UDPゴシック" panose="020B0400000000000000" pitchFamily="50" charset="-128"/>
                        </a:rPr>
                        <a:t>原則</a:t>
                      </a:r>
                    </a:p>
                  </a:txBody>
                  <a:tcPr vert="wordArtVertRtl" anchor="ctr">
                    <a:lnL w="9525" cap="flat" cmpd="sng" algn="ctr">
                      <a:solidFill>
                        <a:srgbClr val="FF5050"/>
                      </a:solidFill>
                      <a:prstDash val="solid"/>
                      <a:round/>
                      <a:headEnd type="none" w="med" len="med"/>
                      <a:tailEnd type="none" w="med" len="med"/>
                    </a:lnL>
                    <a:lnR w="9525" cap="flat" cmpd="sng" algn="ctr">
                      <a:solidFill>
                        <a:srgbClr val="FF5050"/>
                      </a:solidFill>
                      <a:prstDash val="solid"/>
                      <a:round/>
                      <a:headEnd type="none" w="med" len="med"/>
                      <a:tailEnd type="none" w="med" len="med"/>
                    </a:lnR>
                    <a:lnT w="9525" cap="flat" cmpd="sng" algn="ctr">
                      <a:solidFill>
                        <a:srgbClr val="FF5050"/>
                      </a:solidFill>
                      <a:prstDash val="solid"/>
                      <a:round/>
                      <a:headEnd type="none" w="med" len="med"/>
                      <a:tailEnd type="none" w="med" len="med"/>
                    </a:lnT>
                    <a:lnB w="9525" cap="flat" cmpd="sng" algn="ctr">
                      <a:solidFill>
                        <a:srgbClr val="FF5050"/>
                      </a:solidFill>
                      <a:prstDash val="solid"/>
                      <a:round/>
                      <a:headEnd type="none" w="med" len="med"/>
                      <a:tailEnd type="none" w="med" len="med"/>
                    </a:lnB>
                    <a:lnTlToBr w="12700" cmpd="sng">
                      <a:noFill/>
                      <a:prstDash val="solid"/>
                    </a:lnTlToBr>
                    <a:lnBlToTr w="12700" cmpd="sng">
                      <a:noFill/>
                      <a:prstDash val="solid"/>
                    </a:lnBlToTr>
                    <a:solidFill>
                      <a:srgbClr val="FFA2A1"/>
                    </a:solidFill>
                  </a:tcPr>
                </a:tc>
                <a:tc>
                  <a:txBody>
                    <a:bodyPr/>
                    <a:lstStyle/>
                    <a:p>
                      <a:pPr marL="87313" indent="0">
                        <a:spcBef>
                          <a:spcPts val="300"/>
                        </a:spcBef>
                      </a:pPr>
                      <a:r>
                        <a:rPr kumimoji="1" lang="ja-JP" altLang="en-US" sz="2200" dirty="0">
                          <a:latin typeface="BIZ UDPゴシック" panose="020B0400000000000000" pitchFamily="50" charset="-128"/>
                          <a:ea typeface="BIZ UDPゴシック" panose="020B0400000000000000" pitchFamily="50" charset="-128"/>
                        </a:rPr>
                        <a:t>第</a:t>
                      </a:r>
                      <a:r>
                        <a:rPr kumimoji="1" lang="en-US" altLang="ja-JP" sz="2200" dirty="0">
                          <a:latin typeface="BIZ UDPゴシック" panose="020B0400000000000000" pitchFamily="50" charset="-128"/>
                          <a:ea typeface="BIZ UDPゴシック" panose="020B0400000000000000" pitchFamily="50" charset="-128"/>
                        </a:rPr>
                        <a:t>1</a:t>
                      </a:r>
                      <a:r>
                        <a:rPr kumimoji="1" lang="ja-JP" altLang="en-US" sz="2200" dirty="0">
                          <a:latin typeface="BIZ UDPゴシック" panose="020B0400000000000000" pitchFamily="50" charset="-128"/>
                          <a:ea typeface="BIZ UDPゴシック" panose="020B0400000000000000" pitchFamily="50" charset="-128"/>
                        </a:rPr>
                        <a:t>原則　自発的で開かれた組合員制</a:t>
                      </a:r>
                    </a:p>
                    <a:p>
                      <a:pPr marL="87313" indent="0">
                        <a:spcBef>
                          <a:spcPts val="300"/>
                        </a:spcBef>
                      </a:pPr>
                      <a:r>
                        <a:rPr kumimoji="1" lang="ja-JP" altLang="en-US" sz="2200" dirty="0">
                          <a:latin typeface="BIZ UDPゴシック" panose="020B0400000000000000" pitchFamily="50" charset="-128"/>
                          <a:ea typeface="BIZ UDPゴシック" panose="020B0400000000000000" pitchFamily="50" charset="-128"/>
                        </a:rPr>
                        <a:t>第</a:t>
                      </a:r>
                      <a:r>
                        <a:rPr kumimoji="1" lang="en-US" altLang="ja-JP" sz="2200" dirty="0">
                          <a:latin typeface="BIZ UDPゴシック" panose="020B0400000000000000" pitchFamily="50" charset="-128"/>
                          <a:ea typeface="BIZ UDPゴシック" panose="020B0400000000000000" pitchFamily="50" charset="-128"/>
                        </a:rPr>
                        <a:t>2</a:t>
                      </a:r>
                      <a:r>
                        <a:rPr kumimoji="1" lang="ja-JP" altLang="en-US" sz="2200" dirty="0">
                          <a:latin typeface="BIZ UDPゴシック" panose="020B0400000000000000" pitchFamily="50" charset="-128"/>
                          <a:ea typeface="BIZ UDPゴシック" panose="020B0400000000000000" pitchFamily="50" charset="-128"/>
                        </a:rPr>
                        <a:t>原則　組合員による民主的管理</a:t>
                      </a:r>
                    </a:p>
                    <a:p>
                      <a:pPr marL="87313" indent="0">
                        <a:spcBef>
                          <a:spcPts val="300"/>
                        </a:spcBef>
                      </a:pPr>
                      <a:r>
                        <a:rPr kumimoji="1" lang="ja-JP" altLang="en-US" sz="2200" dirty="0">
                          <a:latin typeface="BIZ UDPゴシック" panose="020B0400000000000000" pitchFamily="50" charset="-128"/>
                          <a:ea typeface="BIZ UDPゴシック" panose="020B0400000000000000" pitchFamily="50" charset="-128"/>
                        </a:rPr>
                        <a:t>第</a:t>
                      </a:r>
                      <a:r>
                        <a:rPr kumimoji="1" lang="en-US" altLang="ja-JP" sz="2200" dirty="0">
                          <a:latin typeface="BIZ UDPゴシック" panose="020B0400000000000000" pitchFamily="50" charset="-128"/>
                          <a:ea typeface="BIZ UDPゴシック" panose="020B0400000000000000" pitchFamily="50" charset="-128"/>
                        </a:rPr>
                        <a:t>3</a:t>
                      </a:r>
                      <a:r>
                        <a:rPr kumimoji="1" lang="ja-JP" altLang="en-US" sz="2200" dirty="0">
                          <a:latin typeface="BIZ UDPゴシック" panose="020B0400000000000000" pitchFamily="50" charset="-128"/>
                          <a:ea typeface="BIZ UDPゴシック" panose="020B0400000000000000" pitchFamily="50" charset="-128"/>
                        </a:rPr>
                        <a:t>原則　組合員の経済的参加</a:t>
                      </a:r>
                    </a:p>
                    <a:p>
                      <a:pPr marL="87313" indent="0">
                        <a:spcBef>
                          <a:spcPts val="300"/>
                        </a:spcBef>
                      </a:pPr>
                      <a:endParaRPr kumimoji="1" lang="ja-JP" altLang="en-US" sz="2200" dirty="0">
                        <a:latin typeface="BIZ UDPゴシック" panose="020B0400000000000000" pitchFamily="50" charset="-128"/>
                        <a:ea typeface="BIZ UDPゴシック" panose="020B0400000000000000" pitchFamily="50" charset="-128"/>
                      </a:endParaRPr>
                    </a:p>
                  </a:txBody>
                  <a:tcPr anchor="b">
                    <a:lnL w="9525" cap="flat" cmpd="sng" algn="ctr">
                      <a:solidFill>
                        <a:srgbClr val="FF5050"/>
                      </a:solidFill>
                      <a:prstDash val="solid"/>
                      <a:round/>
                      <a:headEnd type="none" w="med" len="med"/>
                      <a:tailEnd type="none" w="med" len="med"/>
                    </a:lnL>
                    <a:lnR w="9525" cap="flat" cmpd="sng" algn="ctr">
                      <a:solidFill>
                        <a:srgbClr val="FF5050"/>
                      </a:solidFill>
                      <a:prstDash val="solid"/>
                      <a:round/>
                      <a:headEnd type="none" w="med" len="med"/>
                      <a:tailEnd type="none" w="med" len="med"/>
                    </a:lnR>
                    <a:lnT w="9525" cap="flat" cmpd="sng" algn="ctr">
                      <a:solidFill>
                        <a:srgbClr val="FF5050"/>
                      </a:solidFill>
                      <a:prstDash val="solid"/>
                      <a:round/>
                      <a:headEnd type="none" w="med" len="med"/>
                      <a:tailEnd type="none" w="med" len="med"/>
                    </a:lnT>
                    <a:lnB w="9525" cap="flat" cmpd="sng" algn="ctr">
                      <a:solidFill>
                        <a:srgbClr val="FF5050"/>
                      </a:solidFill>
                      <a:prstDash val="solid"/>
                      <a:round/>
                      <a:headEnd type="none" w="med" len="med"/>
                      <a:tailEnd type="none" w="med" len="med"/>
                    </a:lnB>
                    <a:lnTlToBr w="12700" cmpd="sng">
                      <a:noFill/>
                      <a:prstDash val="solid"/>
                    </a:lnTlToBr>
                    <a:lnBlToTr w="12700" cmpd="sng">
                      <a:noFill/>
                      <a:prstDash val="solid"/>
                    </a:lnBlToTr>
                    <a:solidFill>
                      <a:schemeClr val="bg1">
                        <a:alpha val="30000"/>
                      </a:schemeClr>
                    </a:solidFill>
                  </a:tcPr>
                </a:tc>
                <a:extLst>
                  <a:ext uri="{0D108BD9-81ED-4DB2-BD59-A6C34878D82A}">
                    <a16:rowId xmlns:a16="http://schemas.microsoft.com/office/drawing/2014/main" val="3700314972"/>
                  </a:ext>
                </a:extLst>
              </a:tr>
            </a:tbl>
          </a:graphicData>
        </a:graphic>
      </p:graphicFrame>
      <p:sp>
        <p:nvSpPr>
          <p:cNvPr id="14" name="テキスト ボックス 13">
            <a:extLst>
              <a:ext uri="{FF2B5EF4-FFF2-40B4-BE49-F238E27FC236}">
                <a16:creationId xmlns:a16="http://schemas.microsoft.com/office/drawing/2014/main" id="{8DB13E1A-E091-934E-1153-77402FB7FFF5}"/>
              </a:ext>
            </a:extLst>
          </p:cNvPr>
          <p:cNvSpPr txBox="1"/>
          <p:nvPr/>
        </p:nvSpPr>
        <p:spPr>
          <a:xfrm>
            <a:off x="6609286" y="4752244"/>
            <a:ext cx="4752529" cy="1561966"/>
          </a:xfrm>
          <a:prstGeom prst="rect">
            <a:avLst/>
          </a:prstGeom>
          <a:noFill/>
        </p:spPr>
        <p:txBody>
          <a:bodyPr wrap="square">
            <a:spAutoFit/>
          </a:bodyPr>
          <a:lstStyle/>
          <a:p>
            <a:pPr marL="87313" indent="0">
              <a:spcBef>
                <a:spcPts val="300"/>
              </a:spcBef>
            </a:pPr>
            <a:r>
              <a:rPr kumimoji="1" lang="ja-JP" altLang="en-US" sz="2200" dirty="0">
                <a:latin typeface="BIZ UDPゴシック" panose="020B0400000000000000" pitchFamily="50" charset="-128"/>
                <a:ea typeface="BIZ UDPゴシック" panose="020B0400000000000000" pitchFamily="50" charset="-128"/>
              </a:rPr>
              <a:t>第</a:t>
            </a:r>
            <a:r>
              <a:rPr kumimoji="1" lang="en-US" altLang="ja-JP" sz="2200" dirty="0">
                <a:latin typeface="BIZ UDPゴシック" panose="020B0400000000000000" pitchFamily="50" charset="-128"/>
                <a:ea typeface="BIZ UDPゴシック" panose="020B0400000000000000" pitchFamily="50" charset="-128"/>
              </a:rPr>
              <a:t>4</a:t>
            </a:r>
            <a:r>
              <a:rPr kumimoji="1" lang="ja-JP" altLang="en-US" sz="2200" dirty="0">
                <a:latin typeface="BIZ UDPゴシック" panose="020B0400000000000000" pitchFamily="50" charset="-128"/>
                <a:ea typeface="BIZ UDPゴシック" panose="020B0400000000000000" pitchFamily="50" charset="-128"/>
              </a:rPr>
              <a:t>原則　自治と自立</a:t>
            </a:r>
            <a:endParaRPr kumimoji="1" lang="en-US" altLang="ja-JP" sz="2200" dirty="0">
              <a:latin typeface="BIZ UDPゴシック" panose="020B0400000000000000" pitchFamily="50" charset="-128"/>
              <a:ea typeface="BIZ UDPゴシック" panose="020B0400000000000000" pitchFamily="50" charset="-128"/>
            </a:endParaRPr>
          </a:p>
          <a:p>
            <a:pPr marL="87313" indent="0">
              <a:spcBef>
                <a:spcPts val="300"/>
              </a:spcBef>
            </a:pPr>
            <a:r>
              <a:rPr kumimoji="1" lang="ja-JP" altLang="en-US" sz="2200" dirty="0">
                <a:latin typeface="BIZ UDPゴシック" panose="020B0400000000000000" pitchFamily="50" charset="-128"/>
                <a:ea typeface="BIZ UDPゴシック" panose="020B0400000000000000" pitchFamily="50" charset="-128"/>
              </a:rPr>
              <a:t>第</a:t>
            </a:r>
            <a:r>
              <a:rPr kumimoji="1" lang="en-US" altLang="ja-JP" sz="2200" dirty="0">
                <a:latin typeface="BIZ UDPゴシック" panose="020B0400000000000000" pitchFamily="50" charset="-128"/>
                <a:ea typeface="BIZ UDPゴシック" panose="020B0400000000000000" pitchFamily="50" charset="-128"/>
              </a:rPr>
              <a:t>5</a:t>
            </a:r>
            <a:r>
              <a:rPr kumimoji="1" lang="ja-JP" altLang="en-US" sz="2200" dirty="0">
                <a:latin typeface="BIZ UDPゴシック" panose="020B0400000000000000" pitchFamily="50" charset="-128"/>
                <a:ea typeface="BIZ UDPゴシック" panose="020B0400000000000000" pitchFamily="50" charset="-128"/>
              </a:rPr>
              <a:t>原則　教育、研修および広報</a:t>
            </a:r>
          </a:p>
          <a:p>
            <a:pPr marL="87313" indent="0">
              <a:spcBef>
                <a:spcPts val="300"/>
              </a:spcBef>
            </a:pPr>
            <a:r>
              <a:rPr kumimoji="1" lang="ja-JP" altLang="en-US" sz="2200" dirty="0">
                <a:latin typeface="BIZ UDPゴシック" panose="020B0400000000000000" pitchFamily="50" charset="-128"/>
                <a:ea typeface="BIZ UDPゴシック" panose="020B0400000000000000" pitchFamily="50" charset="-128"/>
              </a:rPr>
              <a:t>第</a:t>
            </a:r>
            <a:r>
              <a:rPr kumimoji="1" lang="en-US" altLang="ja-JP" sz="2200" dirty="0">
                <a:latin typeface="BIZ UDPゴシック" panose="020B0400000000000000" pitchFamily="50" charset="-128"/>
                <a:ea typeface="BIZ UDPゴシック" panose="020B0400000000000000" pitchFamily="50" charset="-128"/>
              </a:rPr>
              <a:t>6</a:t>
            </a:r>
            <a:r>
              <a:rPr kumimoji="1" lang="ja-JP" altLang="en-US" sz="2200" dirty="0">
                <a:latin typeface="BIZ UDPゴシック" panose="020B0400000000000000" pitchFamily="50" charset="-128"/>
                <a:ea typeface="BIZ UDPゴシック" panose="020B0400000000000000" pitchFamily="50" charset="-128"/>
              </a:rPr>
              <a:t>原則　</a:t>
            </a:r>
            <a:r>
              <a:rPr kumimoji="1" lang="ja-JP" altLang="en-US" sz="2200" kern="1200" dirty="0">
                <a:latin typeface="BIZ UDPゴシック" panose="020B0400000000000000" pitchFamily="50" charset="-128"/>
                <a:ea typeface="BIZ UDPゴシック" panose="020B0400000000000000" pitchFamily="50" charset="-128"/>
              </a:rPr>
              <a:t>協同組合間の協同</a:t>
            </a:r>
          </a:p>
          <a:p>
            <a:pPr marL="87313" indent="0">
              <a:spcBef>
                <a:spcPts val="300"/>
              </a:spcBef>
            </a:pPr>
            <a:r>
              <a:rPr kumimoji="1" lang="ja-JP" altLang="en-US" sz="2200" dirty="0">
                <a:latin typeface="BIZ UDPゴシック" panose="020B0400000000000000" pitchFamily="50" charset="-128"/>
                <a:ea typeface="BIZ UDPゴシック" panose="020B0400000000000000" pitchFamily="50" charset="-128"/>
              </a:rPr>
              <a:t>第</a:t>
            </a:r>
            <a:r>
              <a:rPr kumimoji="1" lang="en-US" altLang="ja-JP" sz="2200" dirty="0">
                <a:latin typeface="BIZ UDPゴシック" panose="020B0400000000000000" pitchFamily="50" charset="-128"/>
                <a:ea typeface="BIZ UDPゴシック" panose="020B0400000000000000" pitchFamily="50" charset="-128"/>
              </a:rPr>
              <a:t>7</a:t>
            </a:r>
            <a:r>
              <a:rPr kumimoji="1" lang="ja-JP" altLang="en-US" sz="2200" dirty="0">
                <a:latin typeface="BIZ UDPゴシック" panose="020B0400000000000000" pitchFamily="50" charset="-128"/>
                <a:ea typeface="BIZ UDPゴシック" panose="020B0400000000000000" pitchFamily="50" charset="-128"/>
              </a:rPr>
              <a:t>原則　地域社会への関与</a:t>
            </a:r>
          </a:p>
        </p:txBody>
      </p:sp>
      <p:sp>
        <p:nvSpPr>
          <p:cNvPr id="5" name="正方形/長方形 4">
            <a:extLst>
              <a:ext uri="{FF2B5EF4-FFF2-40B4-BE49-F238E27FC236}">
                <a16:creationId xmlns:a16="http://schemas.microsoft.com/office/drawing/2014/main" id="{C13BABF6-3568-C3A8-95CB-44E5A29C5632}"/>
              </a:ext>
            </a:extLst>
          </p:cNvPr>
          <p:cNvSpPr/>
          <p:nvPr/>
        </p:nvSpPr>
        <p:spPr>
          <a:xfrm>
            <a:off x="911424" y="4758813"/>
            <a:ext cx="11017223" cy="1565262"/>
          </a:xfrm>
          <a:prstGeom prst="rect">
            <a:avLst/>
          </a:prstGeom>
          <a:solidFill>
            <a:srgbClr val="FF99CC">
              <a:alpha val="7000"/>
            </a:srgbClr>
          </a:solidFill>
          <a:ln w="571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 name="グループ化 2">
            <a:extLst>
              <a:ext uri="{FF2B5EF4-FFF2-40B4-BE49-F238E27FC236}">
                <a16:creationId xmlns:a16="http://schemas.microsoft.com/office/drawing/2014/main" id="{4D1E1FCB-2A7E-054E-9B23-A5BD28EA3EDD}"/>
              </a:ext>
            </a:extLst>
          </p:cNvPr>
          <p:cNvGrpSpPr/>
          <p:nvPr/>
        </p:nvGrpSpPr>
        <p:grpSpPr>
          <a:xfrm>
            <a:off x="4034541" y="4139634"/>
            <a:ext cx="4770990" cy="541006"/>
            <a:chOff x="4034541" y="4139634"/>
            <a:chExt cx="4770990" cy="541006"/>
          </a:xfrm>
        </p:grpSpPr>
        <p:sp>
          <p:nvSpPr>
            <p:cNvPr id="12" name="二等辺三角形 11">
              <a:extLst>
                <a:ext uri="{FF2B5EF4-FFF2-40B4-BE49-F238E27FC236}">
                  <a16:creationId xmlns:a16="http://schemas.microsoft.com/office/drawing/2014/main" id="{DED8AF19-3060-C83D-94DD-1F96A80BD632}"/>
                </a:ext>
              </a:extLst>
            </p:cNvPr>
            <p:cNvSpPr/>
            <p:nvPr/>
          </p:nvSpPr>
          <p:spPr>
            <a:xfrm rot="10800000">
              <a:off x="4034541" y="4139634"/>
              <a:ext cx="4770990" cy="541006"/>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C9EFF1B0-F61F-DB8A-1A76-45C63BCE59EC}"/>
                </a:ext>
              </a:extLst>
            </p:cNvPr>
            <p:cNvSpPr txBox="1"/>
            <p:nvPr/>
          </p:nvSpPr>
          <p:spPr>
            <a:xfrm>
              <a:off x="5087888" y="4159825"/>
              <a:ext cx="2677656" cy="369332"/>
            </a:xfrm>
            <a:prstGeom prst="rect">
              <a:avLst/>
            </a:prstGeom>
            <a:noFill/>
          </p:spPr>
          <p:txBody>
            <a:bodyPr vert="horz" wrap="square">
              <a:spAutoFit/>
            </a:bodyPr>
            <a:lstStyle/>
            <a:p>
              <a:pPr algn="ctr"/>
              <a:r>
                <a:rPr lang="ja-JP" altLang="en-US" sz="1800" dirty="0">
                  <a:solidFill>
                    <a:schemeClr val="bg1"/>
                  </a:solidFill>
                  <a:effectLst>
                    <a:glow rad="101600">
                      <a:schemeClr val="accent4">
                        <a:satMod val="175000"/>
                        <a:alpha val="40000"/>
                      </a:schemeClr>
                    </a:glow>
                  </a:effectLst>
                  <a:latin typeface="BIZ UDPゴシック" panose="020B0400000000000000" pitchFamily="50" charset="-128"/>
                  <a:ea typeface="BIZ UDPゴシック" panose="020B0400000000000000" pitchFamily="50" charset="-128"/>
                </a:rPr>
                <a:t>実践のための指針</a:t>
              </a:r>
              <a:endParaRPr lang="ja-JP" altLang="en-US" dirty="0">
                <a:solidFill>
                  <a:schemeClr val="bg1"/>
                </a:solidFill>
                <a:effectLst>
                  <a:glow rad="101600">
                    <a:schemeClr val="accent4">
                      <a:satMod val="175000"/>
                      <a:alpha val="40000"/>
                    </a:schemeClr>
                  </a:glow>
                </a:effectLst>
              </a:endParaRPr>
            </a:p>
          </p:txBody>
        </p:sp>
      </p:grpSp>
    </p:spTree>
    <p:extLst>
      <p:ext uri="{BB962C8B-B14F-4D97-AF65-F5344CB8AC3E}">
        <p14:creationId xmlns:p14="http://schemas.microsoft.com/office/powerpoint/2010/main" val="741538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a:extLst>
              <a:ext uri="{FF2B5EF4-FFF2-40B4-BE49-F238E27FC236}">
                <a16:creationId xmlns:a16="http://schemas.microsoft.com/office/drawing/2014/main" id="{D09B120E-7F50-4412-8F9B-A75058BCD253}"/>
              </a:ext>
            </a:extLst>
          </p:cNvPr>
          <p:cNvSpPr>
            <a:spLocks noGrp="1" noChangeArrowheads="1"/>
          </p:cNvSpPr>
          <p:nvPr>
            <p:ph idx="4294967295"/>
          </p:nvPr>
        </p:nvSpPr>
        <p:spPr>
          <a:xfrm>
            <a:off x="538434" y="1490287"/>
            <a:ext cx="11142800" cy="2370759"/>
          </a:xfrm>
          <a:solidFill>
            <a:srgbClr val="FFFF99"/>
          </a:solidFill>
          <a:ln w="19050">
            <a:solidFill>
              <a:srgbClr val="0070C0"/>
            </a:solidFill>
          </a:ln>
        </p:spPr>
        <p:txBody>
          <a:bodyPr anchor="ctr" anchorCtr="0">
            <a:noAutofit/>
          </a:bodyPr>
          <a:lstStyle/>
          <a:p>
            <a:pPr marL="0" indent="0">
              <a:lnSpc>
                <a:spcPct val="100000"/>
              </a:lnSpc>
              <a:spcBef>
                <a:spcPts val="0"/>
              </a:spcBef>
              <a:buNone/>
            </a:pPr>
            <a:r>
              <a:rPr lang="ja-JP" altLang="en-US" sz="2800" b="1" dirty="0">
                <a:solidFill>
                  <a:srgbClr val="0070C0"/>
                </a:solidFill>
                <a:latin typeface="BIZ UDPゴシック" panose="020B0400000000000000" pitchFamily="50" charset="-128"/>
                <a:ea typeface="BIZ UDPゴシック" panose="020B0400000000000000" pitchFamily="50" charset="-128"/>
              </a:rPr>
              <a:t>第１原則</a:t>
            </a:r>
            <a:r>
              <a:rPr lang="en-US" altLang="ja-JP" sz="2800" b="1" dirty="0">
                <a:solidFill>
                  <a:schemeClr val="tx1"/>
                </a:solidFill>
                <a:latin typeface="BIZ UDPゴシック" panose="020B0400000000000000" pitchFamily="50" charset="-128"/>
                <a:ea typeface="BIZ UDPゴシック" panose="020B0400000000000000" pitchFamily="50" charset="-128"/>
              </a:rPr>
              <a:t>	</a:t>
            </a:r>
            <a:r>
              <a:rPr lang="ja-JP" altLang="en-US" sz="2800" b="1" dirty="0">
                <a:solidFill>
                  <a:srgbClr val="0070C0"/>
                </a:solidFill>
                <a:latin typeface="BIZ UDPゴシック" panose="020B0400000000000000" pitchFamily="50" charset="-128"/>
                <a:ea typeface="BIZ UDPゴシック" panose="020B0400000000000000" pitchFamily="50" charset="-128"/>
              </a:rPr>
              <a:t>自発的で開かれた組合員制</a:t>
            </a:r>
          </a:p>
          <a:p>
            <a:pPr marL="177800" indent="0" algn="just">
              <a:lnSpc>
                <a:spcPct val="100000"/>
              </a:lnSpc>
              <a:spcBef>
                <a:spcPts val="600"/>
              </a:spcBef>
              <a:buNone/>
            </a:pPr>
            <a:r>
              <a:rPr lang="ja-JP" altLang="en-US" sz="2800" dirty="0">
                <a:solidFill>
                  <a:schemeClr val="tx1"/>
                </a:solidFill>
                <a:latin typeface="BIZ UDPゴシック" panose="020B0400000000000000" pitchFamily="50" charset="-128"/>
                <a:ea typeface="BIZ UDPゴシック" panose="020B0400000000000000" pitchFamily="50" charset="-128"/>
              </a:rPr>
              <a:t>協同組合</a:t>
            </a:r>
            <a:r>
              <a:rPr lang="ja-JP" altLang="en-US" sz="2600" dirty="0">
                <a:solidFill>
                  <a:schemeClr val="tx1"/>
                </a:solidFill>
                <a:latin typeface="BIZ UDPゴシック" panose="020B0400000000000000" pitchFamily="50" charset="-128"/>
                <a:ea typeface="BIZ UDPゴシック" panose="020B0400000000000000" pitchFamily="50" charset="-128"/>
              </a:rPr>
              <a:t>は、</a:t>
            </a:r>
            <a:r>
              <a:rPr lang="ja-JP" altLang="en-US" sz="2800" u="sng" dirty="0">
                <a:solidFill>
                  <a:schemeClr val="tx1"/>
                </a:solidFill>
                <a:latin typeface="BIZ UDPゴシック" panose="020B0400000000000000" pitchFamily="50" charset="-128"/>
                <a:ea typeface="BIZ UDPゴシック" panose="020B0400000000000000" pitchFamily="50" charset="-128"/>
              </a:rPr>
              <a:t>自発的な組織</a:t>
            </a:r>
            <a:r>
              <a:rPr lang="ja-JP" altLang="en-US" sz="2600" dirty="0">
                <a:solidFill>
                  <a:schemeClr val="tx1"/>
                </a:solidFill>
                <a:latin typeface="BIZ UDPゴシック" panose="020B0400000000000000" pitchFamily="50" charset="-128"/>
                <a:ea typeface="BIZ UDPゴシック" panose="020B0400000000000000" pitchFamily="50" charset="-128"/>
              </a:rPr>
              <a:t>であり、</a:t>
            </a:r>
            <a:r>
              <a:rPr lang="ja-JP" altLang="en-US" sz="2800" u="sng" dirty="0">
                <a:solidFill>
                  <a:schemeClr val="tx1"/>
                </a:solidFill>
                <a:latin typeface="BIZ UDPゴシック" panose="020B0400000000000000" pitchFamily="50" charset="-128"/>
                <a:ea typeface="BIZ UDPゴシック" panose="020B0400000000000000" pitchFamily="50" charset="-128"/>
              </a:rPr>
              <a:t>性</a:t>
            </a:r>
            <a:r>
              <a:rPr lang="ja-JP" altLang="en-US" sz="2600" u="sng" dirty="0">
                <a:solidFill>
                  <a:schemeClr val="tx1"/>
                </a:solidFill>
                <a:latin typeface="BIZ UDPゴシック" panose="020B0400000000000000" pitchFamily="50" charset="-128"/>
                <a:ea typeface="BIZ UDPゴシック" panose="020B0400000000000000" pitchFamily="50" charset="-128"/>
              </a:rPr>
              <a:t>による</a:t>
            </a:r>
            <a:r>
              <a:rPr lang="ja-JP" altLang="en-US" sz="2800" u="sng" dirty="0">
                <a:solidFill>
                  <a:schemeClr val="tx1"/>
                </a:solidFill>
                <a:latin typeface="BIZ UDPゴシック" panose="020B0400000000000000" pitchFamily="50" charset="-128"/>
                <a:ea typeface="BIZ UDPゴシック" panose="020B0400000000000000" pitchFamily="50" charset="-128"/>
              </a:rPr>
              <a:t>差別</a:t>
            </a:r>
            <a:r>
              <a:rPr lang="ja-JP" altLang="en-US" sz="2600" u="sng" dirty="0">
                <a:solidFill>
                  <a:schemeClr val="tx1"/>
                </a:solidFill>
                <a:latin typeface="BIZ UDPゴシック" panose="020B0400000000000000" pitchFamily="50" charset="-128"/>
                <a:ea typeface="BIZ UDPゴシック" panose="020B0400000000000000" pitchFamily="50" charset="-128"/>
              </a:rPr>
              <a:t>、</a:t>
            </a:r>
            <a:r>
              <a:rPr lang="ja-JP" altLang="en-US" sz="2800" u="sng" dirty="0">
                <a:solidFill>
                  <a:schemeClr val="tx1"/>
                </a:solidFill>
                <a:latin typeface="BIZ UDPゴシック" panose="020B0400000000000000" pitchFamily="50" charset="-128"/>
                <a:ea typeface="BIZ UDPゴシック" panose="020B0400000000000000" pitchFamily="50" charset="-128"/>
              </a:rPr>
              <a:t>社会的</a:t>
            </a:r>
            <a:r>
              <a:rPr lang="ja-JP" altLang="en-US" sz="2600" u="sng" dirty="0">
                <a:solidFill>
                  <a:schemeClr val="tx1"/>
                </a:solidFill>
                <a:latin typeface="BIZ UDPゴシック" panose="020B0400000000000000" pitchFamily="50" charset="-128"/>
                <a:ea typeface="BIZ UDPゴシック" panose="020B0400000000000000" pitchFamily="50" charset="-128"/>
              </a:rPr>
              <a:t>、</a:t>
            </a:r>
            <a:r>
              <a:rPr lang="ja-JP" altLang="en-US" sz="2800" u="sng" dirty="0">
                <a:solidFill>
                  <a:schemeClr val="tx1"/>
                </a:solidFill>
                <a:latin typeface="BIZ UDPゴシック" panose="020B0400000000000000" pitchFamily="50" charset="-128"/>
                <a:ea typeface="BIZ UDPゴシック" panose="020B0400000000000000" pitchFamily="50" charset="-128"/>
              </a:rPr>
              <a:t>人種的</a:t>
            </a:r>
            <a:r>
              <a:rPr lang="ja-JP" altLang="en-US" sz="2600" u="sng" dirty="0">
                <a:solidFill>
                  <a:schemeClr val="tx1"/>
                </a:solidFill>
                <a:latin typeface="BIZ UDPゴシック" panose="020B0400000000000000" pitchFamily="50" charset="-128"/>
                <a:ea typeface="BIZ UDPゴシック" panose="020B0400000000000000" pitchFamily="50" charset="-128"/>
              </a:rPr>
              <a:t>、</a:t>
            </a:r>
            <a:r>
              <a:rPr lang="ja-JP" altLang="en-US" sz="2800" u="sng" dirty="0">
                <a:solidFill>
                  <a:schemeClr val="tx1"/>
                </a:solidFill>
                <a:latin typeface="BIZ UDPゴシック" panose="020B0400000000000000" pitchFamily="50" charset="-128"/>
                <a:ea typeface="BIZ UDPゴシック" panose="020B0400000000000000" pitchFamily="50" charset="-128"/>
              </a:rPr>
              <a:t>政治的</a:t>
            </a:r>
            <a:r>
              <a:rPr lang="ja-JP" altLang="en-US" sz="2600" u="sng" dirty="0">
                <a:solidFill>
                  <a:schemeClr val="tx1"/>
                </a:solidFill>
                <a:latin typeface="BIZ UDPゴシック" panose="020B0400000000000000" pitchFamily="50" charset="-128"/>
                <a:ea typeface="BIZ UDPゴシック" panose="020B0400000000000000" pitchFamily="50" charset="-128"/>
              </a:rPr>
              <a:t>、</a:t>
            </a:r>
            <a:r>
              <a:rPr lang="ja-JP" altLang="en-US" sz="2800" u="sng" dirty="0">
                <a:solidFill>
                  <a:schemeClr val="tx1"/>
                </a:solidFill>
                <a:latin typeface="BIZ UDPゴシック" panose="020B0400000000000000" pitchFamily="50" charset="-128"/>
                <a:ea typeface="BIZ UDPゴシック" panose="020B0400000000000000" pitchFamily="50" charset="-128"/>
              </a:rPr>
              <a:t>宗教的</a:t>
            </a:r>
            <a:r>
              <a:rPr lang="ja-JP" altLang="en-US" sz="2600" u="sng" dirty="0">
                <a:solidFill>
                  <a:schemeClr val="tx1"/>
                </a:solidFill>
                <a:latin typeface="BIZ UDPゴシック" panose="020B0400000000000000" pitchFamily="50" charset="-128"/>
                <a:ea typeface="BIZ UDPゴシック" panose="020B0400000000000000" pitchFamily="50" charset="-128"/>
              </a:rPr>
              <a:t>な</a:t>
            </a:r>
            <a:r>
              <a:rPr lang="ja-JP" altLang="en-US" sz="2800" u="sng" dirty="0">
                <a:solidFill>
                  <a:schemeClr val="tx1"/>
                </a:solidFill>
                <a:latin typeface="BIZ UDPゴシック" panose="020B0400000000000000" pitchFamily="50" charset="-128"/>
                <a:ea typeface="BIZ UDPゴシック" panose="020B0400000000000000" pitchFamily="50" charset="-128"/>
              </a:rPr>
              <a:t>差別</a:t>
            </a:r>
            <a:r>
              <a:rPr lang="ja-JP" altLang="en-US" sz="2600" dirty="0">
                <a:solidFill>
                  <a:schemeClr val="tx1"/>
                </a:solidFill>
                <a:latin typeface="BIZ UDPゴシック" panose="020B0400000000000000" pitchFamily="50" charset="-128"/>
                <a:ea typeface="BIZ UDPゴシック" panose="020B0400000000000000" pitchFamily="50" charset="-128"/>
              </a:rPr>
              <a:t>を</a:t>
            </a:r>
            <a:r>
              <a:rPr lang="ja-JP" altLang="en-US" sz="2800" dirty="0">
                <a:solidFill>
                  <a:schemeClr val="tx1"/>
                </a:solidFill>
                <a:latin typeface="BIZ UDPゴシック" panose="020B0400000000000000" pitchFamily="50" charset="-128"/>
                <a:ea typeface="BIZ UDPゴシック" panose="020B0400000000000000" pitchFamily="50" charset="-128"/>
              </a:rPr>
              <a:t>行なわない</a:t>
            </a:r>
            <a:r>
              <a:rPr lang="ja-JP" altLang="en-US" sz="2600" dirty="0">
                <a:solidFill>
                  <a:schemeClr val="tx1"/>
                </a:solidFill>
                <a:latin typeface="BIZ UDPゴシック" panose="020B0400000000000000" pitchFamily="50" charset="-128"/>
                <a:ea typeface="BIZ UDPゴシック" panose="020B0400000000000000" pitchFamily="50" charset="-128"/>
              </a:rPr>
              <a:t>。</a:t>
            </a:r>
            <a:r>
              <a:rPr lang="ja-JP" altLang="en-US" sz="2800" dirty="0">
                <a:solidFill>
                  <a:schemeClr val="tx1"/>
                </a:solidFill>
                <a:latin typeface="BIZ UDPゴシック" panose="020B0400000000000000" pitchFamily="50" charset="-128"/>
                <a:ea typeface="BIZ UDPゴシック" panose="020B0400000000000000" pitchFamily="50" charset="-128"/>
              </a:rPr>
              <a:t>協同組合</a:t>
            </a:r>
            <a:r>
              <a:rPr lang="ja-JP" altLang="en-US" sz="2600" dirty="0">
                <a:solidFill>
                  <a:schemeClr val="tx1"/>
                </a:solidFill>
                <a:latin typeface="BIZ UDPゴシック" panose="020B0400000000000000" pitchFamily="50" charset="-128"/>
                <a:ea typeface="BIZ UDPゴシック" panose="020B0400000000000000" pitchFamily="50" charset="-128"/>
              </a:rPr>
              <a:t>は、</a:t>
            </a:r>
            <a:r>
              <a:rPr lang="ja-JP" altLang="en-US" sz="2800" dirty="0">
                <a:solidFill>
                  <a:schemeClr val="tx1"/>
                </a:solidFill>
                <a:latin typeface="BIZ UDPゴシック" panose="020B0400000000000000" pitchFamily="50" charset="-128"/>
                <a:ea typeface="BIZ UDPゴシック" panose="020B0400000000000000" pitchFamily="50" charset="-128"/>
              </a:rPr>
              <a:t>そのサービス</a:t>
            </a:r>
            <a:r>
              <a:rPr lang="ja-JP" altLang="en-US" sz="2600" dirty="0">
                <a:solidFill>
                  <a:schemeClr val="tx1"/>
                </a:solidFill>
                <a:latin typeface="BIZ UDPゴシック" panose="020B0400000000000000" pitchFamily="50" charset="-128"/>
                <a:ea typeface="BIZ UDPゴシック" panose="020B0400000000000000" pitchFamily="50" charset="-128"/>
              </a:rPr>
              <a:t>を</a:t>
            </a:r>
            <a:r>
              <a:rPr lang="ja-JP" altLang="en-US" sz="2800" dirty="0">
                <a:solidFill>
                  <a:schemeClr val="tx1"/>
                </a:solidFill>
                <a:latin typeface="BIZ UDPゴシック" panose="020B0400000000000000" pitchFamily="50" charset="-128"/>
                <a:ea typeface="BIZ UDPゴシック" panose="020B0400000000000000" pitchFamily="50" charset="-128"/>
              </a:rPr>
              <a:t>利用することができ</a:t>
            </a:r>
            <a:r>
              <a:rPr lang="ja-JP" altLang="en-US" sz="2600" dirty="0">
                <a:solidFill>
                  <a:schemeClr val="tx1"/>
                </a:solidFill>
                <a:latin typeface="BIZ UDPゴシック" panose="020B0400000000000000" pitchFamily="50" charset="-128"/>
                <a:ea typeface="BIZ UDPゴシック" panose="020B0400000000000000" pitchFamily="50" charset="-128"/>
              </a:rPr>
              <a:t>、</a:t>
            </a:r>
            <a:r>
              <a:rPr lang="ja-JP" altLang="en-US" sz="2800" u="sng" dirty="0">
                <a:solidFill>
                  <a:schemeClr val="tx1"/>
                </a:solidFill>
                <a:latin typeface="BIZ UDPゴシック" panose="020B0400000000000000" pitchFamily="50" charset="-128"/>
                <a:ea typeface="BIZ UDPゴシック" panose="020B0400000000000000" pitchFamily="50" charset="-128"/>
              </a:rPr>
              <a:t>組合員</a:t>
            </a:r>
            <a:r>
              <a:rPr lang="ja-JP" altLang="en-US" sz="2600" u="sng" dirty="0">
                <a:solidFill>
                  <a:schemeClr val="tx1"/>
                </a:solidFill>
                <a:latin typeface="BIZ UDPゴシック" panose="020B0400000000000000" pitchFamily="50" charset="-128"/>
                <a:ea typeface="BIZ UDPゴシック" panose="020B0400000000000000" pitchFamily="50" charset="-128"/>
              </a:rPr>
              <a:t>としての</a:t>
            </a:r>
            <a:r>
              <a:rPr lang="ja-JP" altLang="en-US" sz="2800" u="sng" dirty="0">
                <a:solidFill>
                  <a:schemeClr val="tx1"/>
                </a:solidFill>
                <a:latin typeface="BIZ UDPゴシック" panose="020B0400000000000000" pitchFamily="50" charset="-128"/>
                <a:ea typeface="BIZ UDPゴシック" panose="020B0400000000000000" pitchFamily="50" charset="-128"/>
              </a:rPr>
              <a:t>責任</a:t>
            </a:r>
            <a:r>
              <a:rPr lang="ja-JP" altLang="en-US" sz="2600" dirty="0">
                <a:solidFill>
                  <a:schemeClr val="tx1"/>
                </a:solidFill>
                <a:latin typeface="BIZ UDPゴシック" panose="020B0400000000000000" pitchFamily="50" charset="-128"/>
                <a:ea typeface="BIZ UDPゴシック" panose="020B0400000000000000" pitchFamily="50" charset="-128"/>
              </a:rPr>
              <a:t>を</a:t>
            </a:r>
            <a:r>
              <a:rPr lang="ja-JP" altLang="en-US" sz="2800" dirty="0">
                <a:solidFill>
                  <a:schemeClr val="tx1"/>
                </a:solidFill>
                <a:latin typeface="BIZ UDPゴシック" panose="020B0400000000000000" pitchFamily="50" charset="-128"/>
                <a:ea typeface="BIZ UDPゴシック" panose="020B0400000000000000" pitchFamily="50" charset="-128"/>
              </a:rPr>
              <a:t>受け入れる意志</a:t>
            </a:r>
            <a:r>
              <a:rPr lang="ja-JP" altLang="en-US" sz="2600" dirty="0">
                <a:solidFill>
                  <a:schemeClr val="tx1"/>
                </a:solidFill>
                <a:latin typeface="BIZ UDPゴシック" panose="020B0400000000000000" pitchFamily="50" charset="-128"/>
                <a:ea typeface="BIZ UDPゴシック" panose="020B0400000000000000" pitchFamily="50" charset="-128"/>
              </a:rPr>
              <a:t>のある</a:t>
            </a:r>
            <a:r>
              <a:rPr lang="ja-JP" altLang="en-US" sz="2800" u="sng" dirty="0">
                <a:solidFill>
                  <a:schemeClr val="tx1"/>
                </a:solidFill>
                <a:latin typeface="BIZ UDPゴシック" panose="020B0400000000000000" pitchFamily="50" charset="-128"/>
                <a:ea typeface="BIZ UDPゴシック" panose="020B0400000000000000" pitchFamily="50" charset="-128"/>
              </a:rPr>
              <a:t>すべての人びとに開かれている</a:t>
            </a:r>
            <a:r>
              <a:rPr lang="ja-JP" altLang="en-US" sz="2600" dirty="0">
                <a:solidFill>
                  <a:schemeClr val="tx1"/>
                </a:solidFill>
                <a:latin typeface="BIZ UDPゴシック" panose="020B0400000000000000" pitchFamily="50" charset="-128"/>
                <a:ea typeface="BIZ UDPゴシック" panose="020B0400000000000000" pitchFamily="50" charset="-128"/>
              </a:rPr>
              <a:t>。</a:t>
            </a:r>
          </a:p>
        </p:txBody>
      </p:sp>
      <p:sp>
        <p:nvSpPr>
          <p:cNvPr id="5" name="Rectangle 3">
            <a:extLst>
              <a:ext uri="{FF2B5EF4-FFF2-40B4-BE49-F238E27FC236}">
                <a16:creationId xmlns:a16="http://schemas.microsoft.com/office/drawing/2014/main" id="{6B6AC1E7-DF12-D070-8289-6891B6D19659}"/>
              </a:ext>
            </a:extLst>
          </p:cNvPr>
          <p:cNvSpPr txBox="1">
            <a:spLocks noChangeArrowheads="1"/>
          </p:cNvSpPr>
          <p:nvPr/>
        </p:nvSpPr>
        <p:spPr>
          <a:xfrm>
            <a:off x="657248" y="4086513"/>
            <a:ext cx="10905172" cy="2370759"/>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lumMod val="65000"/>
                    <a:lumOff val="3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lumMod val="65000"/>
                    <a:lumOff val="3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lumMod val="65000"/>
                    <a:lumOff val="3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lumMod val="65000"/>
                    <a:lumOff val="3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2400" dirty="0">
                <a:solidFill>
                  <a:schemeClr val="tx1"/>
                </a:solidFill>
                <a:latin typeface="BIZ UDPゴシック" panose="020B0400000000000000" pitchFamily="50" charset="-128"/>
                <a:ea typeface="BIZ UDPゴシック" panose="020B0400000000000000" pitchFamily="50" charset="-128"/>
              </a:rPr>
              <a:t>（ポイント）</a:t>
            </a:r>
            <a:endParaRPr lang="en-US" altLang="ja-JP" sz="2400" dirty="0">
              <a:solidFill>
                <a:schemeClr val="tx1"/>
              </a:solidFill>
              <a:latin typeface="BIZ UDPゴシック" panose="020B0400000000000000" pitchFamily="50" charset="-128"/>
              <a:ea typeface="BIZ UDPゴシック" panose="020B0400000000000000" pitchFamily="50" charset="-128"/>
            </a:endParaRPr>
          </a:p>
          <a:p>
            <a:pPr marL="541338" algn="just">
              <a:buFont typeface="Wingdings" panose="05000000000000000000" pitchFamily="2" charset="2"/>
              <a:buChar char="l"/>
              <a:tabLst>
                <a:tab pos="541338" algn="l"/>
              </a:tabLst>
            </a:pPr>
            <a:r>
              <a:rPr lang="ja-JP" altLang="en-US" sz="2400" dirty="0">
                <a:solidFill>
                  <a:schemeClr val="tx1"/>
                </a:solidFill>
                <a:latin typeface="BIZ UDPゴシック" panose="020B0400000000000000" pitchFamily="50" charset="-128"/>
                <a:ea typeface="BIZ UDPゴシック" panose="020B0400000000000000" pitchFamily="50" charset="-128"/>
              </a:rPr>
              <a:t>加入</a:t>
            </a:r>
            <a:r>
              <a:rPr lang="ja-JP" altLang="en-US" sz="2200" dirty="0">
                <a:solidFill>
                  <a:schemeClr val="tx1"/>
                </a:solidFill>
                <a:latin typeface="BIZ UDPゴシック" panose="020B0400000000000000" pitchFamily="50" charset="-128"/>
                <a:ea typeface="BIZ UDPゴシック" panose="020B0400000000000000" pitchFamily="50" charset="-128"/>
              </a:rPr>
              <a:t>・</a:t>
            </a:r>
            <a:r>
              <a:rPr lang="ja-JP" altLang="en-US" sz="2400" dirty="0">
                <a:solidFill>
                  <a:schemeClr val="tx1"/>
                </a:solidFill>
                <a:latin typeface="BIZ UDPゴシック" panose="020B0400000000000000" pitchFamily="50" charset="-128"/>
                <a:ea typeface="BIZ UDPゴシック" panose="020B0400000000000000" pitchFamily="50" charset="-128"/>
              </a:rPr>
              <a:t>脱退</a:t>
            </a:r>
            <a:r>
              <a:rPr lang="ja-JP" altLang="en-US" sz="2200" dirty="0">
                <a:solidFill>
                  <a:schemeClr val="tx1"/>
                </a:solidFill>
                <a:latin typeface="BIZ UDPゴシック" panose="020B0400000000000000" pitchFamily="50" charset="-128"/>
                <a:ea typeface="BIZ UDPゴシック" panose="020B0400000000000000" pitchFamily="50" charset="-128"/>
              </a:rPr>
              <a:t>は</a:t>
            </a:r>
            <a:r>
              <a:rPr lang="ja-JP" altLang="en-US" sz="2400" dirty="0">
                <a:solidFill>
                  <a:schemeClr val="tx1"/>
                </a:solidFill>
                <a:latin typeface="BIZ UDPゴシック" panose="020B0400000000000000" pitchFamily="50" charset="-128"/>
                <a:ea typeface="BIZ UDPゴシック" panose="020B0400000000000000" pitchFamily="50" charset="-128"/>
              </a:rPr>
              <a:t>自由</a:t>
            </a:r>
            <a:r>
              <a:rPr lang="ja-JP" altLang="en-US" sz="2200" dirty="0">
                <a:solidFill>
                  <a:schemeClr val="tx1"/>
                </a:solidFill>
                <a:latin typeface="BIZ UDPゴシック" panose="020B0400000000000000" pitchFamily="50" charset="-128"/>
                <a:ea typeface="BIZ UDPゴシック" panose="020B0400000000000000" pitchFamily="50" charset="-128"/>
              </a:rPr>
              <a:t>で、</a:t>
            </a:r>
            <a:r>
              <a:rPr lang="ja-JP" altLang="en-US" sz="2400" dirty="0">
                <a:solidFill>
                  <a:srgbClr val="000000"/>
                </a:solidFill>
                <a:latin typeface="BIZ UDPゴシック" panose="020B0400000000000000" pitchFamily="50" charset="-128"/>
                <a:ea typeface="BIZ UDPゴシック" panose="020B0400000000000000" pitchFamily="50" charset="-128"/>
              </a:rPr>
              <a:t>すべての人びとに開かれている。</a:t>
            </a:r>
            <a:endParaRPr lang="en-US" altLang="ja-JP" sz="2400" dirty="0">
              <a:solidFill>
                <a:srgbClr val="000000"/>
              </a:solidFill>
              <a:latin typeface="BIZ UDPゴシック" panose="020B0400000000000000" pitchFamily="50" charset="-128"/>
              <a:ea typeface="BIZ UDPゴシック" panose="020B0400000000000000" pitchFamily="50" charset="-128"/>
            </a:endParaRPr>
          </a:p>
          <a:p>
            <a:pPr marL="541338" algn="just">
              <a:buFont typeface="Wingdings" panose="05000000000000000000" pitchFamily="2" charset="2"/>
              <a:buChar char="l"/>
              <a:tabLst>
                <a:tab pos="541338" algn="l"/>
              </a:tabLst>
            </a:pPr>
            <a:r>
              <a:rPr lang="ja-JP" altLang="en-US" sz="2400" dirty="0">
                <a:solidFill>
                  <a:schemeClr val="tx1"/>
                </a:solidFill>
                <a:latin typeface="BIZ UDPゴシック" panose="020B0400000000000000" pitchFamily="50" charset="-128"/>
                <a:ea typeface="BIZ UDPゴシック" panose="020B0400000000000000" pitchFamily="50" charset="-128"/>
              </a:rPr>
              <a:t>協同組合への参加は、組合員の権利であり、同時に義務・責任である</a:t>
            </a:r>
            <a:r>
              <a:rPr lang="ja-JP" altLang="en-US" sz="2200" dirty="0">
                <a:solidFill>
                  <a:schemeClr val="tx1"/>
                </a:solidFill>
                <a:latin typeface="BIZ UDPゴシック" panose="020B0400000000000000" pitchFamily="50" charset="-128"/>
                <a:ea typeface="BIZ UDPゴシック" panose="020B0400000000000000" pitchFamily="50" charset="-128"/>
              </a:rPr>
              <a:t>。</a:t>
            </a:r>
            <a:endParaRPr lang="en-US" altLang="ja-JP" sz="2200" dirty="0">
              <a:solidFill>
                <a:schemeClr val="tx1"/>
              </a:solidFill>
              <a:latin typeface="BIZ UDPゴシック" panose="020B0400000000000000" pitchFamily="50" charset="-128"/>
              <a:ea typeface="BIZ UDPゴシック" panose="020B0400000000000000" pitchFamily="50" charset="-128"/>
            </a:endParaRPr>
          </a:p>
          <a:p>
            <a:pPr marL="723900" indent="-252413" algn="just">
              <a:buNone/>
              <a:tabLst>
                <a:tab pos="541338" algn="l"/>
              </a:tabLst>
            </a:pPr>
            <a:r>
              <a:rPr lang="ja-JP" altLang="en-US" sz="2200" dirty="0">
                <a:solidFill>
                  <a:schemeClr val="tx1"/>
                </a:solidFill>
                <a:latin typeface="BIZ UDPゴシック" panose="020B0400000000000000" pitchFamily="50" charset="-128"/>
                <a:ea typeface="BIZ UDPゴシック" panose="020B0400000000000000" pitchFamily="50" charset="-128"/>
              </a:rPr>
              <a:t>⇒組合員には、出資、事業利用、民主的な意思決定への参加などの権利とともに、運営に貢献する義務や責任がある。</a:t>
            </a:r>
            <a:endParaRPr lang="en-US" altLang="ja-JP" sz="2200" dirty="0">
              <a:solidFill>
                <a:schemeClr val="tx1"/>
              </a:solidFill>
              <a:latin typeface="BIZ UDPゴシック" panose="020B0400000000000000" pitchFamily="50" charset="-128"/>
              <a:ea typeface="BIZ UDPゴシック" panose="020B0400000000000000" pitchFamily="50" charset="-128"/>
            </a:endParaRPr>
          </a:p>
        </p:txBody>
      </p:sp>
      <p:sp>
        <p:nvSpPr>
          <p:cNvPr id="6" name="Rectangle 2">
            <a:extLst>
              <a:ext uri="{FF2B5EF4-FFF2-40B4-BE49-F238E27FC236}">
                <a16:creationId xmlns:a16="http://schemas.microsoft.com/office/drawing/2014/main" id="{F473B056-33B8-7286-C467-6288C563D355}"/>
              </a:ext>
            </a:extLst>
          </p:cNvPr>
          <p:cNvSpPr>
            <a:spLocks noGrp="1" noChangeArrowheads="1"/>
          </p:cNvSpPr>
          <p:nvPr>
            <p:ph type="title"/>
          </p:nvPr>
        </p:nvSpPr>
        <p:spPr>
          <a:xfrm>
            <a:off x="535280" y="332657"/>
            <a:ext cx="11121441" cy="864095"/>
          </a:xfrm>
          <a:ln>
            <a:noFill/>
          </a:ln>
        </p:spPr>
        <p:txBody>
          <a:bodyPr>
            <a:noAutofit/>
          </a:bodyPr>
          <a:lstStyle/>
          <a:p>
            <a:pPr algn="ctr" eaLnBrk="1" hangingPunct="1">
              <a:lnSpc>
                <a:spcPct val="100000"/>
              </a:lnSpc>
            </a:pPr>
            <a:r>
              <a:rPr lang="ja-JP" altLang="en-US" sz="3600" spc="-150" dirty="0">
                <a:solidFill>
                  <a:srgbClr val="0070C0"/>
                </a:solidFill>
              </a:rPr>
              <a:t>協同組合のアイデンティティに関する</a:t>
            </a:r>
            <a:r>
              <a:rPr lang="en-US" altLang="ja-JP" sz="3600" spc="-150" dirty="0">
                <a:solidFill>
                  <a:srgbClr val="0070C0"/>
                </a:solidFill>
              </a:rPr>
              <a:t>ICA</a:t>
            </a:r>
            <a:r>
              <a:rPr lang="ja-JP" altLang="en-US" sz="3600" spc="-150" dirty="0">
                <a:solidFill>
                  <a:srgbClr val="0070C0"/>
                </a:solidFill>
              </a:rPr>
              <a:t>声明</a:t>
            </a:r>
            <a:r>
              <a:rPr lang="ja-JP" altLang="en-US" sz="2800" dirty="0">
                <a:solidFill>
                  <a:srgbClr val="0070C0"/>
                </a:solidFill>
              </a:rPr>
              <a:t>（</a:t>
            </a:r>
            <a:r>
              <a:rPr lang="en-US" altLang="ja-JP" sz="2800" dirty="0">
                <a:solidFill>
                  <a:srgbClr val="0070C0"/>
                </a:solidFill>
              </a:rPr>
              <a:t>1995</a:t>
            </a:r>
            <a:r>
              <a:rPr lang="ja-JP" altLang="en-US" sz="2800" dirty="0">
                <a:solidFill>
                  <a:srgbClr val="0070C0"/>
                </a:solidFill>
              </a:rPr>
              <a:t>）</a:t>
            </a:r>
          </a:p>
        </p:txBody>
      </p:sp>
      <p:sp>
        <p:nvSpPr>
          <p:cNvPr id="2" name="スライド番号プレースホルダー 5">
            <a:extLst>
              <a:ext uri="{FF2B5EF4-FFF2-40B4-BE49-F238E27FC236}">
                <a16:creationId xmlns:a16="http://schemas.microsoft.com/office/drawing/2014/main" id="{691FAA7F-E20A-E53F-71E2-A406526B06A7}"/>
              </a:ext>
            </a:extLst>
          </p:cNvPr>
          <p:cNvSpPr>
            <a:spLocks noGrp="1"/>
          </p:cNvSpPr>
          <p:nvPr>
            <p:ph type="sldNum" sz="quarter" idx="12"/>
          </p:nvPr>
        </p:nvSpPr>
        <p:spPr>
          <a:xfrm>
            <a:off x="10992544" y="6525342"/>
            <a:ext cx="1139753" cy="319607"/>
          </a:xfrm>
          <a:noFill/>
        </p:spPr>
        <p:txBody>
          <a:bodyPr/>
          <a:lstStyle>
            <a:lvl1pPr eaLnBrk="0" hangingPunct="0">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Times New Roman" panose="02020603050405020304" pitchFamily="18" charset="0"/>
                <a:ea typeface="ＭＳ ゴシック" panose="020B0609070205080204" pitchFamily="49" charset="-128"/>
              </a:defRPr>
            </a:lvl2pPr>
            <a:lvl3pPr marL="1143000" indent="-228600" eaLnBrk="0" hangingPunct="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fld id="{8BD0C0E1-7261-4181-9D53-4DCF8E4347D9}" type="slidenum">
              <a:rPr kumimoji="0" lang="ja-JP" altLang="en-US" sz="1800">
                <a:solidFill>
                  <a:srgbClr val="0070C0"/>
                </a:solidFill>
                <a:latin typeface="BIZ UDPゴシック" panose="020B0400000000000000" pitchFamily="50" charset="-128"/>
                <a:ea typeface="BIZ UDPゴシック" panose="020B0400000000000000" pitchFamily="50" charset="-128"/>
              </a:rPr>
              <a:pPr eaLnBrk="1" hangingPunct="1">
                <a:spcBef>
                  <a:spcPct val="0"/>
                </a:spcBef>
                <a:buFontTx/>
                <a:buNone/>
              </a:pPr>
              <a:t>13</a:t>
            </a:fld>
            <a:endParaRPr kumimoji="0" lang="en-US" altLang="ja-JP" sz="1800" dirty="0">
              <a:solidFill>
                <a:srgbClr val="0070C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1571728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a:extLst>
              <a:ext uri="{FF2B5EF4-FFF2-40B4-BE49-F238E27FC236}">
                <a16:creationId xmlns:a16="http://schemas.microsoft.com/office/drawing/2014/main" id="{D09B120E-7F50-4412-8F9B-A75058BCD253}"/>
              </a:ext>
            </a:extLst>
          </p:cNvPr>
          <p:cNvSpPr>
            <a:spLocks noGrp="1" noChangeArrowheads="1"/>
          </p:cNvSpPr>
          <p:nvPr>
            <p:ph idx="4294967295"/>
          </p:nvPr>
        </p:nvSpPr>
        <p:spPr>
          <a:xfrm>
            <a:off x="640318" y="1348108"/>
            <a:ext cx="11161240" cy="2808312"/>
          </a:xfrm>
          <a:solidFill>
            <a:srgbClr val="FFFF99"/>
          </a:solidFill>
          <a:ln w="19050">
            <a:solidFill>
              <a:srgbClr val="0070C0"/>
            </a:solidFill>
          </a:ln>
        </p:spPr>
        <p:txBody>
          <a:bodyPr anchor="ctr" anchorCtr="0">
            <a:noAutofit/>
          </a:bodyPr>
          <a:lstStyle/>
          <a:p>
            <a:pPr marL="0" indent="0">
              <a:lnSpc>
                <a:spcPct val="100000"/>
              </a:lnSpc>
              <a:spcBef>
                <a:spcPts val="600"/>
              </a:spcBef>
              <a:buNone/>
            </a:pPr>
            <a:r>
              <a:rPr lang="ja-JP" altLang="en-US" sz="2800" b="1" dirty="0">
                <a:solidFill>
                  <a:srgbClr val="0070C0"/>
                </a:solidFill>
                <a:latin typeface="BIZ UDPゴシック" panose="020B0400000000000000" pitchFamily="50" charset="-128"/>
                <a:ea typeface="BIZ UDPゴシック" panose="020B0400000000000000" pitchFamily="50" charset="-128"/>
              </a:rPr>
              <a:t>第２原則</a:t>
            </a:r>
            <a:r>
              <a:rPr lang="en-US" altLang="ja-JP" sz="2800" b="1" dirty="0">
                <a:solidFill>
                  <a:schemeClr val="tx1"/>
                </a:solidFill>
                <a:latin typeface="BIZ UDPゴシック" panose="020B0400000000000000" pitchFamily="50" charset="-128"/>
                <a:ea typeface="BIZ UDPゴシック" panose="020B0400000000000000" pitchFamily="50" charset="-128"/>
              </a:rPr>
              <a:t>	</a:t>
            </a:r>
            <a:r>
              <a:rPr lang="ja-JP" altLang="en-US" sz="2800" b="1" dirty="0">
                <a:solidFill>
                  <a:srgbClr val="0070C0"/>
                </a:solidFill>
                <a:latin typeface="BIZ UDPゴシック" panose="020B0400000000000000" pitchFamily="50" charset="-128"/>
                <a:ea typeface="BIZ UDPゴシック" panose="020B0400000000000000" pitchFamily="50" charset="-128"/>
              </a:rPr>
              <a:t>組合員</a:t>
            </a:r>
            <a:r>
              <a:rPr lang="ja-JP" altLang="en-US" sz="2600" b="1" dirty="0">
                <a:solidFill>
                  <a:srgbClr val="0070C0"/>
                </a:solidFill>
                <a:latin typeface="BIZ UDPゴシック" panose="020B0400000000000000" pitchFamily="50" charset="-128"/>
                <a:ea typeface="BIZ UDPゴシック" panose="020B0400000000000000" pitchFamily="50" charset="-128"/>
              </a:rPr>
              <a:t>による</a:t>
            </a:r>
            <a:r>
              <a:rPr lang="ja-JP" altLang="en-US" sz="2800" b="1" dirty="0">
                <a:solidFill>
                  <a:srgbClr val="0070C0"/>
                </a:solidFill>
                <a:latin typeface="BIZ UDPゴシック" panose="020B0400000000000000" pitchFamily="50" charset="-128"/>
                <a:ea typeface="BIZ UDPゴシック" panose="020B0400000000000000" pitchFamily="50" charset="-128"/>
              </a:rPr>
              <a:t>民主的管理</a:t>
            </a:r>
          </a:p>
          <a:p>
            <a:pPr marL="176213" indent="0" algn="just">
              <a:lnSpc>
                <a:spcPct val="100000"/>
              </a:lnSpc>
              <a:spcBef>
                <a:spcPts val="600"/>
              </a:spcBef>
              <a:buNone/>
            </a:pPr>
            <a:r>
              <a:rPr lang="ja-JP" altLang="en-US" sz="2800" dirty="0">
                <a:solidFill>
                  <a:schemeClr val="tx1"/>
                </a:solidFill>
                <a:latin typeface="BIZ UDPゴシック" panose="020B0400000000000000" pitchFamily="50" charset="-128"/>
                <a:ea typeface="BIZ UDPゴシック" panose="020B0400000000000000" pitchFamily="50" charset="-128"/>
              </a:rPr>
              <a:t>協同組合</a:t>
            </a:r>
            <a:r>
              <a:rPr lang="ja-JP" altLang="en-US" sz="2600" dirty="0">
                <a:solidFill>
                  <a:schemeClr val="tx1"/>
                </a:solidFill>
                <a:latin typeface="BIZ UDPゴシック" panose="020B0400000000000000" pitchFamily="50" charset="-128"/>
                <a:ea typeface="BIZ UDPゴシック" panose="020B0400000000000000" pitchFamily="50" charset="-128"/>
              </a:rPr>
              <a:t>は、</a:t>
            </a:r>
            <a:r>
              <a:rPr lang="ja-JP" altLang="en-US" sz="2800" dirty="0">
                <a:solidFill>
                  <a:schemeClr val="tx1"/>
                </a:solidFill>
                <a:latin typeface="BIZ UDPゴシック" panose="020B0400000000000000" pitchFamily="50" charset="-128"/>
                <a:ea typeface="BIZ UDPゴシック" panose="020B0400000000000000" pitchFamily="50" charset="-128"/>
              </a:rPr>
              <a:t>組合員</a:t>
            </a:r>
            <a:r>
              <a:rPr lang="ja-JP" altLang="en-US" sz="2600" dirty="0">
                <a:solidFill>
                  <a:schemeClr val="tx1"/>
                </a:solidFill>
                <a:latin typeface="BIZ UDPゴシック" panose="020B0400000000000000" pitchFamily="50" charset="-128"/>
                <a:ea typeface="BIZ UDPゴシック" panose="020B0400000000000000" pitchFamily="50" charset="-128"/>
              </a:rPr>
              <a:t>が</a:t>
            </a:r>
            <a:r>
              <a:rPr lang="ja-JP" altLang="en-US" sz="2800" dirty="0">
                <a:solidFill>
                  <a:schemeClr val="tx1"/>
                </a:solidFill>
                <a:latin typeface="BIZ UDPゴシック" panose="020B0400000000000000" pitchFamily="50" charset="-128"/>
                <a:ea typeface="BIZ UDPゴシック" panose="020B0400000000000000" pitchFamily="50" charset="-128"/>
              </a:rPr>
              <a:t>管理</a:t>
            </a:r>
            <a:r>
              <a:rPr lang="ja-JP" altLang="en-US" sz="2600" dirty="0">
                <a:solidFill>
                  <a:schemeClr val="tx1"/>
                </a:solidFill>
                <a:latin typeface="BIZ UDPゴシック" panose="020B0400000000000000" pitchFamily="50" charset="-128"/>
                <a:ea typeface="BIZ UDPゴシック" panose="020B0400000000000000" pitchFamily="50" charset="-128"/>
              </a:rPr>
              <a:t>する</a:t>
            </a:r>
            <a:r>
              <a:rPr lang="ja-JP" altLang="en-US" sz="2800" u="sng" dirty="0">
                <a:solidFill>
                  <a:schemeClr val="tx1"/>
                </a:solidFill>
                <a:latin typeface="BIZ UDPゴシック" panose="020B0400000000000000" pitchFamily="50" charset="-128"/>
                <a:ea typeface="BIZ UDPゴシック" panose="020B0400000000000000" pitchFamily="50" charset="-128"/>
              </a:rPr>
              <a:t>民主的</a:t>
            </a:r>
            <a:r>
              <a:rPr lang="ja-JP" altLang="en-US" sz="2600" u="sng" dirty="0">
                <a:solidFill>
                  <a:schemeClr val="tx1"/>
                </a:solidFill>
                <a:latin typeface="BIZ UDPゴシック" panose="020B0400000000000000" pitchFamily="50" charset="-128"/>
                <a:ea typeface="BIZ UDPゴシック" panose="020B0400000000000000" pitchFamily="50" charset="-128"/>
              </a:rPr>
              <a:t>な</a:t>
            </a:r>
            <a:r>
              <a:rPr lang="ja-JP" altLang="en-US" sz="2800" u="sng" dirty="0">
                <a:solidFill>
                  <a:schemeClr val="tx1"/>
                </a:solidFill>
                <a:latin typeface="BIZ UDPゴシック" panose="020B0400000000000000" pitchFamily="50" charset="-128"/>
                <a:ea typeface="BIZ UDPゴシック" panose="020B0400000000000000" pitchFamily="50" charset="-128"/>
              </a:rPr>
              <a:t>組織</a:t>
            </a:r>
            <a:r>
              <a:rPr lang="ja-JP" altLang="en-US" sz="2600" dirty="0">
                <a:solidFill>
                  <a:schemeClr val="tx1"/>
                </a:solidFill>
                <a:latin typeface="BIZ UDPゴシック" panose="020B0400000000000000" pitchFamily="50" charset="-128"/>
                <a:ea typeface="BIZ UDPゴシック" panose="020B0400000000000000" pitchFamily="50" charset="-128"/>
              </a:rPr>
              <a:t>であり、</a:t>
            </a:r>
            <a:r>
              <a:rPr lang="ja-JP" altLang="en-US" sz="2800" dirty="0">
                <a:solidFill>
                  <a:schemeClr val="tx1"/>
                </a:solidFill>
                <a:latin typeface="BIZ UDPゴシック" panose="020B0400000000000000" pitchFamily="50" charset="-128"/>
                <a:ea typeface="BIZ UDPゴシック" panose="020B0400000000000000" pitchFamily="50" charset="-128"/>
              </a:rPr>
              <a:t>組合員</a:t>
            </a:r>
            <a:r>
              <a:rPr lang="ja-JP" altLang="en-US" sz="2600" dirty="0">
                <a:solidFill>
                  <a:schemeClr val="tx1"/>
                </a:solidFill>
                <a:latin typeface="BIZ UDPゴシック" panose="020B0400000000000000" pitchFamily="50" charset="-128"/>
                <a:ea typeface="BIZ UDPゴシック" panose="020B0400000000000000" pitchFamily="50" charset="-128"/>
              </a:rPr>
              <a:t>は</a:t>
            </a:r>
            <a:r>
              <a:rPr lang="ja-JP" altLang="en-US" sz="2800" dirty="0">
                <a:solidFill>
                  <a:schemeClr val="tx1"/>
                </a:solidFill>
                <a:latin typeface="BIZ UDPゴシック" panose="020B0400000000000000" pitchFamily="50" charset="-128"/>
                <a:ea typeface="BIZ UDPゴシック" panose="020B0400000000000000" pitchFamily="50" charset="-128"/>
              </a:rPr>
              <a:t>その</a:t>
            </a:r>
            <a:r>
              <a:rPr lang="ja-JP" altLang="en-US" sz="2800" u="sng" dirty="0">
                <a:solidFill>
                  <a:schemeClr val="tx1"/>
                </a:solidFill>
                <a:latin typeface="BIZ UDPゴシック" panose="020B0400000000000000" pitchFamily="50" charset="-128"/>
                <a:ea typeface="BIZ UDPゴシック" panose="020B0400000000000000" pitchFamily="50" charset="-128"/>
              </a:rPr>
              <a:t>政策立案</a:t>
            </a:r>
            <a:r>
              <a:rPr lang="ja-JP" altLang="en-US" sz="2600" u="sng" dirty="0">
                <a:solidFill>
                  <a:schemeClr val="tx1"/>
                </a:solidFill>
                <a:latin typeface="BIZ UDPゴシック" panose="020B0400000000000000" pitchFamily="50" charset="-128"/>
                <a:ea typeface="BIZ UDPゴシック" panose="020B0400000000000000" pitchFamily="50" charset="-128"/>
              </a:rPr>
              <a:t>と</a:t>
            </a:r>
            <a:r>
              <a:rPr lang="ja-JP" altLang="en-US" sz="2800" u="sng" dirty="0">
                <a:solidFill>
                  <a:schemeClr val="tx1"/>
                </a:solidFill>
                <a:latin typeface="BIZ UDPゴシック" panose="020B0400000000000000" pitchFamily="50" charset="-128"/>
                <a:ea typeface="BIZ UDPゴシック" panose="020B0400000000000000" pitchFamily="50" charset="-128"/>
              </a:rPr>
              <a:t>意思決定</a:t>
            </a:r>
            <a:r>
              <a:rPr lang="ja-JP" altLang="en-US" sz="2600" u="sng" dirty="0">
                <a:solidFill>
                  <a:schemeClr val="tx1"/>
                </a:solidFill>
                <a:latin typeface="BIZ UDPゴシック" panose="020B0400000000000000" pitchFamily="50" charset="-128"/>
                <a:ea typeface="BIZ UDPゴシック" panose="020B0400000000000000" pitchFamily="50" charset="-128"/>
              </a:rPr>
              <a:t>に</a:t>
            </a:r>
            <a:r>
              <a:rPr lang="ja-JP" altLang="en-US" sz="2800" u="sng" dirty="0">
                <a:solidFill>
                  <a:schemeClr val="tx1"/>
                </a:solidFill>
                <a:latin typeface="BIZ UDPゴシック" panose="020B0400000000000000" pitchFamily="50" charset="-128"/>
                <a:ea typeface="BIZ UDPゴシック" panose="020B0400000000000000" pitchFamily="50" charset="-128"/>
              </a:rPr>
              <a:t>積極的</a:t>
            </a:r>
            <a:r>
              <a:rPr lang="ja-JP" altLang="en-US" sz="2600" u="sng" dirty="0">
                <a:solidFill>
                  <a:schemeClr val="tx1"/>
                </a:solidFill>
                <a:latin typeface="BIZ UDPゴシック" panose="020B0400000000000000" pitchFamily="50" charset="-128"/>
                <a:ea typeface="BIZ UDPゴシック" panose="020B0400000000000000" pitchFamily="50" charset="-128"/>
              </a:rPr>
              <a:t>に</a:t>
            </a:r>
            <a:r>
              <a:rPr lang="ja-JP" altLang="en-US" sz="2800" u="sng" dirty="0">
                <a:solidFill>
                  <a:schemeClr val="tx1"/>
                </a:solidFill>
                <a:latin typeface="BIZ UDPゴシック" panose="020B0400000000000000" pitchFamily="50" charset="-128"/>
                <a:ea typeface="BIZ UDPゴシック" panose="020B0400000000000000" pitchFamily="50" charset="-128"/>
              </a:rPr>
              <a:t>参加</a:t>
            </a:r>
            <a:r>
              <a:rPr lang="ja-JP" altLang="en-US" sz="2600" dirty="0">
                <a:solidFill>
                  <a:schemeClr val="tx1"/>
                </a:solidFill>
                <a:latin typeface="BIZ UDPゴシック" panose="020B0400000000000000" pitchFamily="50" charset="-128"/>
                <a:ea typeface="BIZ UDPゴシック" panose="020B0400000000000000" pitchFamily="50" charset="-128"/>
              </a:rPr>
              <a:t>する。</a:t>
            </a:r>
            <a:r>
              <a:rPr lang="ja-JP" altLang="en-US" sz="2800" u="sng" dirty="0">
                <a:solidFill>
                  <a:schemeClr val="tx1"/>
                </a:solidFill>
                <a:latin typeface="BIZ UDPゴシック" panose="020B0400000000000000" pitchFamily="50" charset="-128"/>
                <a:ea typeface="BIZ UDPゴシック" panose="020B0400000000000000" pitchFamily="50" charset="-128"/>
              </a:rPr>
              <a:t>選出</a:t>
            </a:r>
            <a:r>
              <a:rPr lang="ja-JP" altLang="en-US" sz="2600" u="sng" dirty="0">
                <a:solidFill>
                  <a:schemeClr val="tx1"/>
                </a:solidFill>
                <a:latin typeface="BIZ UDPゴシック" panose="020B0400000000000000" pitchFamily="50" charset="-128"/>
                <a:ea typeface="BIZ UDPゴシック" panose="020B0400000000000000" pitchFamily="50" charset="-128"/>
              </a:rPr>
              <a:t>された</a:t>
            </a:r>
            <a:r>
              <a:rPr lang="ja-JP" altLang="en-US" sz="2800" u="sng" dirty="0">
                <a:solidFill>
                  <a:schemeClr val="tx1"/>
                </a:solidFill>
                <a:latin typeface="BIZ UDPゴシック" panose="020B0400000000000000" pitchFamily="50" charset="-128"/>
                <a:ea typeface="BIZ UDPゴシック" panose="020B0400000000000000" pitchFamily="50" charset="-128"/>
              </a:rPr>
              <a:t>役員</a:t>
            </a:r>
            <a:r>
              <a:rPr lang="ja-JP" altLang="en-US" sz="2600" dirty="0">
                <a:solidFill>
                  <a:schemeClr val="tx1"/>
                </a:solidFill>
                <a:latin typeface="BIZ UDPゴシック" panose="020B0400000000000000" pitchFamily="50" charset="-128"/>
                <a:ea typeface="BIZ UDPゴシック" panose="020B0400000000000000" pitchFamily="50" charset="-128"/>
              </a:rPr>
              <a:t>として</a:t>
            </a:r>
            <a:r>
              <a:rPr lang="ja-JP" altLang="en-US" sz="2800" dirty="0">
                <a:solidFill>
                  <a:schemeClr val="tx1"/>
                </a:solidFill>
                <a:latin typeface="BIZ UDPゴシック" panose="020B0400000000000000" pitchFamily="50" charset="-128"/>
                <a:ea typeface="BIZ UDPゴシック" panose="020B0400000000000000" pitchFamily="50" charset="-128"/>
              </a:rPr>
              <a:t>活動</a:t>
            </a:r>
            <a:r>
              <a:rPr lang="ja-JP" altLang="en-US" sz="2600" dirty="0">
                <a:solidFill>
                  <a:schemeClr val="tx1"/>
                </a:solidFill>
                <a:latin typeface="BIZ UDPゴシック" panose="020B0400000000000000" pitchFamily="50" charset="-128"/>
                <a:ea typeface="BIZ UDPゴシック" panose="020B0400000000000000" pitchFamily="50" charset="-128"/>
              </a:rPr>
              <a:t>する</a:t>
            </a:r>
            <a:r>
              <a:rPr lang="ja-JP" altLang="en-US" sz="2800" dirty="0">
                <a:solidFill>
                  <a:schemeClr val="tx1"/>
                </a:solidFill>
                <a:latin typeface="BIZ UDPゴシック" panose="020B0400000000000000" pitchFamily="50" charset="-128"/>
                <a:ea typeface="BIZ UDPゴシック" panose="020B0400000000000000" pitchFamily="50" charset="-128"/>
              </a:rPr>
              <a:t>男女</a:t>
            </a:r>
            <a:r>
              <a:rPr lang="ja-JP" altLang="en-US" sz="2600" dirty="0">
                <a:solidFill>
                  <a:schemeClr val="tx1"/>
                </a:solidFill>
                <a:latin typeface="BIZ UDPゴシック" panose="020B0400000000000000" pitchFamily="50" charset="-128"/>
                <a:ea typeface="BIZ UDPゴシック" panose="020B0400000000000000" pitchFamily="50" charset="-128"/>
              </a:rPr>
              <a:t>は、</a:t>
            </a:r>
            <a:r>
              <a:rPr lang="ja-JP" altLang="en-US" sz="2800" dirty="0">
                <a:solidFill>
                  <a:schemeClr val="tx1"/>
                </a:solidFill>
                <a:latin typeface="BIZ UDPゴシック" panose="020B0400000000000000" pitchFamily="50" charset="-128"/>
                <a:ea typeface="BIZ UDPゴシック" panose="020B0400000000000000" pitchFamily="50" charset="-128"/>
              </a:rPr>
              <a:t>すべての</a:t>
            </a:r>
            <a:r>
              <a:rPr lang="ja-JP" altLang="en-US" sz="2800" u="sng" dirty="0">
                <a:solidFill>
                  <a:schemeClr val="tx1"/>
                </a:solidFill>
                <a:latin typeface="BIZ UDPゴシック" panose="020B0400000000000000" pitchFamily="50" charset="-128"/>
                <a:ea typeface="BIZ UDPゴシック" panose="020B0400000000000000" pitchFamily="50" charset="-128"/>
              </a:rPr>
              <a:t>組合員</a:t>
            </a:r>
            <a:r>
              <a:rPr lang="ja-JP" altLang="en-US" sz="2600" u="sng" dirty="0">
                <a:solidFill>
                  <a:schemeClr val="tx1"/>
                </a:solidFill>
                <a:latin typeface="BIZ UDPゴシック" panose="020B0400000000000000" pitchFamily="50" charset="-128"/>
                <a:ea typeface="BIZ UDPゴシック" panose="020B0400000000000000" pitchFamily="50" charset="-128"/>
              </a:rPr>
              <a:t>に</a:t>
            </a:r>
            <a:r>
              <a:rPr lang="ja-JP" altLang="en-US" sz="2800" u="sng" dirty="0">
                <a:solidFill>
                  <a:schemeClr val="tx1"/>
                </a:solidFill>
                <a:latin typeface="BIZ UDPゴシック" panose="020B0400000000000000" pitchFamily="50" charset="-128"/>
                <a:ea typeface="BIZ UDPゴシック" panose="020B0400000000000000" pitchFamily="50" charset="-128"/>
              </a:rPr>
              <a:t>対して責任</a:t>
            </a:r>
            <a:r>
              <a:rPr lang="ja-JP" altLang="en-US" sz="2600" u="sng" dirty="0">
                <a:solidFill>
                  <a:schemeClr val="tx1"/>
                </a:solidFill>
                <a:latin typeface="BIZ UDPゴシック" panose="020B0400000000000000" pitchFamily="50" charset="-128"/>
                <a:ea typeface="BIZ UDPゴシック" panose="020B0400000000000000" pitchFamily="50" charset="-128"/>
              </a:rPr>
              <a:t>を</a:t>
            </a:r>
            <a:r>
              <a:rPr lang="ja-JP" altLang="en-US" sz="2800" u="sng" dirty="0">
                <a:solidFill>
                  <a:schemeClr val="tx1"/>
                </a:solidFill>
                <a:latin typeface="BIZ UDPゴシック" panose="020B0400000000000000" pitchFamily="50" charset="-128"/>
                <a:ea typeface="BIZ UDPゴシック" panose="020B0400000000000000" pitchFamily="50" charset="-128"/>
              </a:rPr>
              <a:t>負う</a:t>
            </a:r>
            <a:r>
              <a:rPr lang="ja-JP" altLang="en-US" sz="2800" dirty="0">
                <a:solidFill>
                  <a:schemeClr val="tx1"/>
                </a:solidFill>
                <a:latin typeface="BIZ UDPゴシック" panose="020B0400000000000000" pitchFamily="50" charset="-128"/>
                <a:ea typeface="BIZ UDPゴシック" panose="020B0400000000000000" pitchFamily="50" charset="-128"/>
              </a:rPr>
              <a:t>。単位協同組合</a:t>
            </a:r>
            <a:r>
              <a:rPr lang="ja-JP" altLang="en-US" sz="2600" dirty="0">
                <a:solidFill>
                  <a:schemeClr val="tx1"/>
                </a:solidFill>
                <a:latin typeface="BIZ UDPゴシック" panose="020B0400000000000000" pitchFamily="50" charset="-128"/>
                <a:ea typeface="BIZ UDPゴシック" panose="020B0400000000000000" pitchFamily="50" charset="-128"/>
              </a:rPr>
              <a:t>の</a:t>
            </a:r>
            <a:r>
              <a:rPr lang="ja-JP" altLang="en-US" sz="2800" dirty="0">
                <a:solidFill>
                  <a:schemeClr val="tx1"/>
                </a:solidFill>
                <a:latin typeface="BIZ UDPゴシック" panose="020B0400000000000000" pitchFamily="50" charset="-128"/>
                <a:ea typeface="BIZ UDPゴシック" panose="020B0400000000000000" pitchFamily="50" charset="-128"/>
              </a:rPr>
              <a:t>段階</a:t>
            </a:r>
            <a:r>
              <a:rPr lang="ja-JP" altLang="en-US" sz="2600" dirty="0">
                <a:solidFill>
                  <a:schemeClr val="tx1"/>
                </a:solidFill>
                <a:latin typeface="BIZ UDPゴシック" panose="020B0400000000000000" pitchFamily="50" charset="-128"/>
                <a:ea typeface="BIZ UDPゴシック" panose="020B0400000000000000" pitchFamily="50" charset="-128"/>
              </a:rPr>
              <a:t>では、</a:t>
            </a:r>
            <a:r>
              <a:rPr lang="ja-JP" altLang="en-US" sz="2800" dirty="0">
                <a:solidFill>
                  <a:schemeClr val="tx1"/>
                </a:solidFill>
                <a:latin typeface="BIZ UDPゴシック" panose="020B0400000000000000" pitchFamily="50" charset="-128"/>
                <a:ea typeface="BIZ UDPゴシック" panose="020B0400000000000000" pitchFamily="50" charset="-128"/>
              </a:rPr>
              <a:t>組合員</a:t>
            </a:r>
            <a:r>
              <a:rPr lang="ja-JP" altLang="en-US" sz="2600" dirty="0">
                <a:solidFill>
                  <a:schemeClr val="tx1"/>
                </a:solidFill>
                <a:latin typeface="BIZ UDPゴシック" panose="020B0400000000000000" pitchFamily="50" charset="-128"/>
                <a:ea typeface="BIZ UDPゴシック" panose="020B0400000000000000" pitchFamily="50" charset="-128"/>
              </a:rPr>
              <a:t>は</a:t>
            </a:r>
            <a:r>
              <a:rPr lang="ja-JP" altLang="en-US" sz="2800" dirty="0">
                <a:solidFill>
                  <a:schemeClr val="tx1"/>
                </a:solidFill>
                <a:latin typeface="BIZ UDPゴシック" panose="020B0400000000000000" pitchFamily="50" charset="-128"/>
                <a:ea typeface="BIZ UDPゴシック" panose="020B0400000000000000" pitchFamily="50" charset="-128"/>
              </a:rPr>
              <a:t>平等</a:t>
            </a:r>
            <a:r>
              <a:rPr lang="ja-JP" altLang="en-US" sz="2600" dirty="0">
                <a:solidFill>
                  <a:schemeClr val="tx1"/>
                </a:solidFill>
                <a:latin typeface="BIZ UDPゴシック" panose="020B0400000000000000" pitchFamily="50" charset="-128"/>
                <a:ea typeface="BIZ UDPゴシック" panose="020B0400000000000000" pitchFamily="50" charset="-128"/>
              </a:rPr>
              <a:t>の</a:t>
            </a:r>
            <a:r>
              <a:rPr lang="ja-JP" altLang="en-US" sz="2800" dirty="0">
                <a:solidFill>
                  <a:schemeClr val="tx1"/>
                </a:solidFill>
                <a:latin typeface="BIZ UDPゴシック" panose="020B0400000000000000" pitchFamily="50" charset="-128"/>
                <a:ea typeface="BIZ UDPゴシック" panose="020B0400000000000000" pitchFamily="50" charset="-128"/>
              </a:rPr>
              <a:t>議決権</a:t>
            </a:r>
            <a:r>
              <a:rPr lang="ja-JP" altLang="en-US" sz="2600" dirty="0">
                <a:solidFill>
                  <a:schemeClr val="tx1"/>
                </a:solidFill>
                <a:latin typeface="BIZ UDPゴシック" panose="020B0400000000000000" pitchFamily="50" charset="-128"/>
                <a:ea typeface="BIZ UDPゴシック" panose="020B0400000000000000" pitchFamily="50" charset="-128"/>
              </a:rPr>
              <a:t>（一人一票）を</a:t>
            </a:r>
            <a:r>
              <a:rPr lang="ja-JP" altLang="en-US" sz="2800" dirty="0">
                <a:solidFill>
                  <a:schemeClr val="tx1"/>
                </a:solidFill>
                <a:latin typeface="BIZ UDPゴシック" panose="020B0400000000000000" pitchFamily="50" charset="-128"/>
                <a:ea typeface="BIZ UDPゴシック" panose="020B0400000000000000" pitchFamily="50" charset="-128"/>
              </a:rPr>
              <a:t>もっている。他</a:t>
            </a:r>
            <a:r>
              <a:rPr lang="ja-JP" altLang="en-US" sz="2600" dirty="0">
                <a:solidFill>
                  <a:schemeClr val="tx1"/>
                </a:solidFill>
                <a:latin typeface="BIZ UDPゴシック" panose="020B0400000000000000" pitchFamily="50" charset="-128"/>
                <a:ea typeface="BIZ UDPゴシック" panose="020B0400000000000000" pitchFamily="50" charset="-128"/>
              </a:rPr>
              <a:t>の</a:t>
            </a:r>
            <a:r>
              <a:rPr lang="ja-JP" altLang="en-US" sz="2800" dirty="0">
                <a:solidFill>
                  <a:schemeClr val="tx1"/>
                </a:solidFill>
                <a:latin typeface="BIZ UDPゴシック" panose="020B0400000000000000" pitchFamily="50" charset="-128"/>
                <a:ea typeface="BIZ UDPゴシック" panose="020B0400000000000000" pitchFamily="50" charset="-128"/>
              </a:rPr>
              <a:t>段階</a:t>
            </a:r>
            <a:r>
              <a:rPr lang="ja-JP" altLang="en-US" sz="2600" dirty="0">
                <a:solidFill>
                  <a:schemeClr val="tx1"/>
                </a:solidFill>
                <a:latin typeface="BIZ UDPゴシック" panose="020B0400000000000000" pitchFamily="50" charset="-128"/>
                <a:ea typeface="BIZ UDPゴシック" panose="020B0400000000000000" pitchFamily="50" charset="-128"/>
              </a:rPr>
              <a:t>の</a:t>
            </a:r>
            <a:r>
              <a:rPr lang="ja-JP" altLang="en-US" sz="2800" dirty="0">
                <a:solidFill>
                  <a:schemeClr val="tx1"/>
                </a:solidFill>
                <a:latin typeface="BIZ UDPゴシック" panose="020B0400000000000000" pitchFamily="50" charset="-128"/>
                <a:ea typeface="BIZ UDPゴシック" panose="020B0400000000000000" pitchFamily="50" charset="-128"/>
              </a:rPr>
              <a:t>協同組合</a:t>
            </a:r>
            <a:r>
              <a:rPr lang="ja-JP" altLang="en-US" sz="2600" dirty="0">
                <a:solidFill>
                  <a:schemeClr val="tx1"/>
                </a:solidFill>
                <a:latin typeface="BIZ UDPゴシック" panose="020B0400000000000000" pitchFamily="50" charset="-128"/>
                <a:ea typeface="BIZ UDPゴシック" panose="020B0400000000000000" pitchFamily="50" charset="-128"/>
              </a:rPr>
              <a:t>も、</a:t>
            </a:r>
            <a:r>
              <a:rPr lang="ja-JP" altLang="en-US" sz="2800" dirty="0">
                <a:solidFill>
                  <a:schemeClr val="tx1"/>
                </a:solidFill>
                <a:latin typeface="BIZ UDPゴシック" panose="020B0400000000000000" pitchFamily="50" charset="-128"/>
                <a:ea typeface="BIZ UDPゴシック" panose="020B0400000000000000" pitchFamily="50" charset="-128"/>
              </a:rPr>
              <a:t>民主的方法</a:t>
            </a:r>
            <a:r>
              <a:rPr lang="ja-JP" altLang="en-US" sz="2600" dirty="0">
                <a:solidFill>
                  <a:schemeClr val="tx1"/>
                </a:solidFill>
                <a:latin typeface="BIZ UDPゴシック" panose="020B0400000000000000" pitchFamily="50" charset="-128"/>
                <a:ea typeface="BIZ UDPゴシック" panose="020B0400000000000000" pitchFamily="50" charset="-128"/>
              </a:rPr>
              <a:t>によって</a:t>
            </a:r>
            <a:r>
              <a:rPr lang="ja-JP" altLang="en-US" sz="2800" dirty="0">
                <a:solidFill>
                  <a:schemeClr val="tx1"/>
                </a:solidFill>
                <a:latin typeface="BIZ UDPゴシック" panose="020B0400000000000000" pitchFamily="50" charset="-128"/>
                <a:ea typeface="BIZ UDPゴシック" panose="020B0400000000000000" pitchFamily="50" charset="-128"/>
              </a:rPr>
              <a:t>組織される。</a:t>
            </a:r>
          </a:p>
        </p:txBody>
      </p:sp>
      <p:sp>
        <p:nvSpPr>
          <p:cNvPr id="5" name="Rectangle 3">
            <a:extLst>
              <a:ext uri="{FF2B5EF4-FFF2-40B4-BE49-F238E27FC236}">
                <a16:creationId xmlns:a16="http://schemas.microsoft.com/office/drawing/2014/main" id="{03A8F998-45D6-BDC5-D658-6AE608F8FCBC}"/>
              </a:ext>
            </a:extLst>
          </p:cNvPr>
          <p:cNvSpPr txBox="1">
            <a:spLocks noChangeArrowheads="1"/>
          </p:cNvSpPr>
          <p:nvPr/>
        </p:nvSpPr>
        <p:spPr>
          <a:xfrm>
            <a:off x="535280" y="4307776"/>
            <a:ext cx="11491979" cy="233568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lumMod val="65000"/>
                    <a:lumOff val="3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lumMod val="65000"/>
                    <a:lumOff val="3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lumMod val="65000"/>
                    <a:lumOff val="3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lumMod val="65000"/>
                    <a:lumOff val="3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2400" dirty="0">
                <a:solidFill>
                  <a:schemeClr val="tx1"/>
                </a:solidFill>
                <a:latin typeface="BIZ UDPゴシック" panose="020B0400000000000000" pitchFamily="50" charset="-128"/>
                <a:ea typeface="BIZ UDPゴシック" panose="020B0400000000000000" pitchFamily="50" charset="-128"/>
              </a:rPr>
              <a:t>（ポイント）</a:t>
            </a:r>
            <a:endParaRPr lang="en-US" altLang="ja-JP" sz="2400" dirty="0">
              <a:solidFill>
                <a:schemeClr val="tx1"/>
              </a:solidFill>
              <a:latin typeface="BIZ UDPゴシック" panose="020B0400000000000000" pitchFamily="50" charset="-128"/>
              <a:ea typeface="BIZ UDPゴシック" panose="020B0400000000000000" pitchFamily="50" charset="-128"/>
            </a:endParaRPr>
          </a:p>
          <a:p>
            <a:pPr marL="541338">
              <a:spcBef>
                <a:spcPts val="1200"/>
              </a:spcBef>
              <a:buFont typeface="Wingdings" panose="05000000000000000000" pitchFamily="2" charset="2"/>
              <a:buChar char="l"/>
            </a:pPr>
            <a:r>
              <a:rPr lang="ja-JP" altLang="en-US" sz="2000" dirty="0">
                <a:solidFill>
                  <a:schemeClr val="tx1"/>
                </a:solidFill>
                <a:latin typeface="BIZ UDPゴシック" panose="020B0400000000000000" pitchFamily="50" charset="-128"/>
                <a:ea typeface="BIZ UDPゴシック" panose="020B0400000000000000" pitchFamily="50" charset="-128"/>
              </a:rPr>
              <a:t>協同組合は、民主的な組織で、人を基盤とする組織として一人一票の議決権を持つ。</a:t>
            </a:r>
          </a:p>
          <a:p>
            <a:pPr marL="541338">
              <a:spcBef>
                <a:spcPts val="600"/>
              </a:spcBef>
              <a:buFont typeface="Wingdings" panose="05000000000000000000" pitchFamily="2" charset="2"/>
              <a:buChar char="l"/>
            </a:pPr>
            <a:r>
              <a:rPr lang="ja-JP" altLang="en-US" sz="2000" dirty="0">
                <a:solidFill>
                  <a:schemeClr val="tx1"/>
                </a:solidFill>
                <a:latin typeface="BIZ UDPゴシック" panose="020B0400000000000000" pitchFamily="50" charset="-128"/>
                <a:ea typeface="BIZ UDPゴシック" panose="020B0400000000000000" pitchFamily="50" charset="-128"/>
              </a:rPr>
              <a:t>組合員が政策立案や意思決定に積極的に参加することの必要性を述べている。</a:t>
            </a:r>
          </a:p>
          <a:p>
            <a:pPr marL="541338">
              <a:spcBef>
                <a:spcPts val="600"/>
              </a:spcBef>
              <a:buFont typeface="Wingdings" panose="05000000000000000000" pitchFamily="2" charset="2"/>
              <a:buChar char="l"/>
            </a:pPr>
            <a:r>
              <a:rPr lang="ja-JP" altLang="en-US" sz="2000" dirty="0">
                <a:solidFill>
                  <a:schemeClr val="tx1"/>
                </a:solidFill>
                <a:latin typeface="BIZ UDPゴシック" panose="020B0400000000000000" pitchFamily="50" charset="-128"/>
                <a:ea typeface="BIZ UDPゴシック" panose="020B0400000000000000" pitchFamily="50" charset="-128"/>
              </a:rPr>
              <a:t>協同組合</a:t>
            </a:r>
            <a:r>
              <a:rPr lang="ja-JP" altLang="en-US" sz="1800" dirty="0">
                <a:solidFill>
                  <a:schemeClr val="tx1"/>
                </a:solidFill>
                <a:latin typeface="BIZ UDPゴシック" panose="020B0400000000000000" pitchFamily="50" charset="-128"/>
                <a:ea typeface="BIZ UDPゴシック" panose="020B0400000000000000" pitchFamily="50" charset="-128"/>
              </a:rPr>
              <a:t>は、</a:t>
            </a:r>
            <a:r>
              <a:rPr lang="ja-JP" altLang="en-US" sz="2000" dirty="0">
                <a:solidFill>
                  <a:schemeClr val="tx1"/>
                </a:solidFill>
                <a:latin typeface="BIZ UDPゴシック" panose="020B0400000000000000" pitchFamily="50" charset="-128"/>
                <a:ea typeface="BIZ UDPゴシック" panose="020B0400000000000000" pitchFamily="50" charset="-128"/>
              </a:rPr>
              <a:t>運営情報を公開し、組合員</a:t>
            </a:r>
            <a:r>
              <a:rPr lang="ja-JP" altLang="en-US" sz="1800" dirty="0">
                <a:solidFill>
                  <a:schemeClr val="tx1"/>
                </a:solidFill>
                <a:latin typeface="BIZ UDPゴシック" panose="020B0400000000000000" pitchFamily="50" charset="-128"/>
                <a:ea typeface="BIZ UDPゴシック" panose="020B0400000000000000" pitchFamily="50" charset="-128"/>
              </a:rPr>
              <a:t>が</a:t>
            </a:r>
            <a:r>
              <a:rPr lang="ja-JP" altLang="en-US" sz="2000" dirty="0">
                <a:solidFill>
                  <a:schemeClr val="tx1"/>
                </a:solidFill>
                <a:latin typeface="BIZ UDPゴシック" panose="020B0400000000000000" pitchFamily="50" charset="-128"/>
                <a:ea typeface="BIZ UDPゴシック" panose="020B0400000000000000" pitchFamily="50" charset="-128"/>
              </a:rPr>
              <a:t>意見反映</a:t>
            </a:r>
            <a:r>
              <a:rPr lang="ja-JP" altLang="en-US" sz="1800" dirty="0">
                <a:solidFill>
                  <a:schemeClr val="tx1"/>
                </a:solidFill>
                <a:latin typeface="BIZ UDPゴシック" panose="020B0400000000000000" pitchFamily="50" charset="-128"/>
                <a:ea typeface="BIZ UDPゴシック" panose="020B0400000000000000" pitchFamily="50" charset="-128"/>
              </a:rPr>
              <a:t>できる</a:t>
            </a:r>
            <a:r>
              <a:rPr lang="ja-JP" altLang="en-US" sz="2000" dirty="0">
                <a:solidFill>
                  <a:schemeClr val="tx1"/>
                </a:solidFill>
                <a:latin typeface="BIZ UDPゴシック" panose="020B0400000000000000" pitchFamily="50" charset="-128"/>
                <a:ea typeface="BIZ UDPゴシック" panose="020B0400000000000000" pitchFamily="50" charset="-128"/>
              </a:rPr>
              <a:t>場</a:t>
            </a:r>
            <a:r>
              <a:rPr lang="ja-JP" altLang="en-US" sz="1800" dirty="0">
                <a:solidFill>
                  <a:schemeClr val="tx1"/>
                </a:solidFill>
                <a:latin typeface="BIZ UDPゴシック" panose="020B0400000000000000" pitchFamily="50" charset="-128"/>
                <a:ea typeface="BIZ UDPゴシック" panose="020B0400000000000000" pitchFamily="50" charset="-128"/>
              </a:rPr>
              <a:t>の</a:t>
            </a:r>
            <a:r>
              <a:rPr lang="ja-JP" altLang="en-US" sz="2000" dirty="0">
                <a:solidFill>
                  <a:schemeClr val="tx1"/>
                </a:solidFill>
                <a:latin typeface="BIZ UDPゴシック" panose="020B0400000000000000" pitchFamily="50" charset="-128"/>
                <a:ea typeface="BIZ UDPゴシック" panose="020B0400000000000000" pitchFamily="50" charset="-128"/>
              </a:rPr>
              <a:t>提供</a:t>
            </a:r>
            <a:r>
              <a:rPr lang="ja-JP" altLang="en-US" sz="1800" dirty="0">
                <a:solidFill>
                  <a:schemeClr val="tx1"/>
                </a:solidFill>
                <a:latin typeface="BIZ UDPゴシック" panose="020B0400000000000000" pitchFamily="50" charset="-128"/>
                <a:ea typeface="BIZ UDPゴシック" panose="020B0400000000000000" pitchFamily="50" charset="-128"/>
              </a:rPr>
              <a:t>により、</a:t>
            </a:r>
            <a:r>
              <a:rPr lang="ja-JP" altLang="en-US" sz="2000" dirty="0">
                <a:solidFill>
                  <a:schemeClr val="tx1"/>
                </a:solidFill>
                <a:latin typeface="BIZ UDPゴシック" panose="020B0400000000000000" pitchFamily="50" charset="-128"/>
                <a:ea typeface="BIZ UDPゴシック" panose="020B0400000000000000" pitchFamily="50" charset="-128"/>
              </a:rPr>
              <a:t>民主的運営を実現する。</a:t>
            </a:r>
            <a:endParaRPr lang="en-US" altLang="ja-JP" sz="2000" dirty="0">
              <a:solidFill>
                <a:schemeClr val="tx1"/>
              </a:solidFill>
              <a:latin typeface="BIZ UDPゴシック" panose="020B0400000000000000" pitchFamily="50" charset="-128"/>
              <a:ea typeface="BIZ UDPゴシック" panose="020B0400000000000000" pitchFamily="50" charset="-128"/>
            </a:endParaRPr>
          </a:p>
          <a:p>
            <a:pPr marL="541338">
              <a:spcBef>
                <a:spcPts val="600"/>
              </a:spcBef>
              <a:buFont typeface="Wingdings" panose="05000000000000000000" pitchFamily="2" charset="2"/>
              <a:buChar char="l"/>
            </a:pPr>
            <a:r>
              <a:rPr lang="ja-JP" altLang="en-US" sz="2000" dirty="0">
                <a:solidFill>
                  <a:schemeClr val="tx1"/>
                </a:solidFill>
                <a:latin typeface="BIZ UDPゴシック" panose="020B0400000000000000" pitchFamily="50" charset="-128"/>
                <a:ea typeface="BIZ UDPゴシック" panose="020B0400000000000000" pitchFamily="50" charset="-128"/>
              </a:rPr>
              <a:t>連合会でも人を基盤とした民主的な意思決定の方法をとる。</a:t>
            </a:r>
            <a:endParaRPr lang="en-US" altLang="ja-JP" sz="2200" dirty="0">
              <a:solidFill>
                <a:schemeClr val="tx1"/>
              </a:solidFill>
              <a:latin typeface="BIZ UDPゴシック" panose="020B0400000000000000" pitchFamily="50" charset="-128"/>
              <a:ea typeface="BIZ UDPゴシック" panose="020B0400000000000000" pitchFamily="50" charset="-128"/>
            </a:endParaRPr>
          </a:p>
        </p:txBody>
      </p:sp>
      <p:sp>
        <p:nvSpPr>
          <p:cNvPr id="6" name="Rectangle 2">
            <a:extLst>
              <a:ext uri="{FF2B5EF4-FFF2-40B4-BE49-F238E27FC236}">
                <a16:creationId xmlns:a16="http://schemas.microsoft.com/office/drawing/2014/main" id="{1ED2B28F-5CEF-59B3-DD09-594F233DFD72}"/>
              </a:ext>
            </a:extLst>
          </p:cNvPr>
          <p:cNvSpPr>
            <a:spLocks noGrp="1" noChangeArrowheads="1"/>
          </p:cNvSpPr>
          <p:nvPr>
            <p:ph type="title"/>
          </p:nvPr>
        </p:nvSpPr>
        <p:spPr>
          <a:xfrm>
            <a:off x="535280" y="332657"/>
            <a:ext cx="11121441" cy="864095"/>
          </a:xfrm>
          <a:ln>
            <a:noFill/>
          </a:ln>
        </p:spPr>
        <p:txBody>
          <a:bodyPr>
            <a:noAutofit/>
          </a:bodyPr>
          <a:lstStyle/>
          <a:p>
            <a:pPr algn="ctr" eaLnBrk="1" hangingPunct="1">
              <a:lnSpc>
                <a:spcPct val="100000"/>
              </a:lnSpc>
            </a:pPr>
            <a:r>
              <a:rPr lang="ja-JP" altLang="en-US" sz="3600" spc="-150" dirty="0">
                <a:solidFill>
                  <a:srgbClr val="0070C0"/>
                </a:solidFill>
              </a:rPr>
              <a:t>協同組合のアイデンティティに関する</a:t>
            </a:r>
            <a:r>
              <a:rPr lang="en-US" altLang="ja-JP" sz="3600" spc="-150" dirty="0">
                <a:solidFill>
                  <a:srgbClr val="0070C0"/>
                </a:solidFill>
              </a:rPr>
              <a:t>ICA</a:t>
            </a:r>
            <a:r>
              <a:rPr lang="ja-JP" altLang="en-US" sz="3600" spc="-150" dirty="0">
                <a:solidFill>
                  <a:srgbClr val="0070C0"/>
                </a:solidFill>
              </a:rPr>
              <a:t>声明</a:t>
            </a:r>
            <a:r>
              <a:rPr lang="ja-JP" altLang="en-US" sz="2800" dirty="0">
                <a:solidFill>
                  <a:srgbClr val="0070C0"/>
                </a:solidFill>
              </a:rPr>
              <a:t>（</a:t>
            </a:r>
            <a:r>
              <a:rPr lang="en-US" altLang="ja-JP" sz="2800" dirty="0">
                <a:solidFill>
                  <a:srgbClr val="0070C0"/>
                </a:solidFill>
              </a:rPr>
              <a:t>1995</a:t>
            </a:r>
            <a:r>
              <a:rPr lang="ja-JP" altLang="en-US" sz="2800" dirty="0">
                <a:solidFill>
                  <a:srgbClr val="0070C0"/>
                </a:solidFill>
              </a:rPr>
              <a:t>）</a:t>
            </a:r>
          </a:p>
        </p:txBody>
      </p:sp>
      <p:sp>
        <p:nvSpPr>
          <p:cNvPr id="2" name="スライド番号プレースホルダー 5">
            <a:extLst>
              <a:ext uri="{FF2B5EF4-FFF2-40B4-BE49-F238E27FC236}">
                <a16:creationId xmlns:a16="http://schemas.microsoft.com/office/drawing/2014/main" id="{1F3234ED-73EB-02E4-EAFA-7CE015D985BE}"/>
              </a:ext>
            </a:extLst>
          </p:cNvPr>
          <p:cNvSpPr>
            <a:spLocks noGrp="1"/>
          </p:cNvSpPr>
          <p:nvPr>
            <p:ph type="sldNum" sz="quarter" idx="12"/>
          </p:nvPr>
        </p:nvSpPr>
        <p:spPr>
          <a:xfrm>
            <a:off x="10992544" y="6525342"/>
            <a:ext cx="1139753" cy="319607"/>
          </a:xfrm>
          <a:noFill/>
        </p:spPr>
        <p:txBody>
          <a:bodyPr/>
          <a:lstStyle>
            <a:lvl1pPr eaLnBrk="0" hangingPunct="0">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Times New Roman" panose="02020603050405020304" pitchFamily="18" charset="0"/>
                <a:ea typeface="ＭＳ ゴシック" panose="020B0609070205080204" pitchFamily="49" charset="-128"/>
              </a:defRPr>
            </a:lvl2pPr>
            <a:lvl3pPr marL="1143000" indent="-228600" eaLnBrk="0" hangingPunct="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fld id="{8BD0C0E1-7261-4181-9D53-4DCF8E4347D9}" type="slidenum">
              <a:rPr kumimoji="0" lang="ja-JP" altLang="en-US" sz="1800">
                <a:solidFill>
                  <a:srgbClr val="0070C0"/>
                </a:solidFill>
                <a:latin typeface="BIZ UDPゴシック" panose="020B0400000000000000" pitchFamily="50" charset="-128"/>
                <a:ea typeface="BIZ UDPゴシック" panose="020B0400000000000000" pitchFamily="50" charset="-128"/>
              </a:rPr>
              <a:pPr eaLnBrk="1" hangingPunct="1">
                <a:spcBef>
                  <a:spcPct val="0"/>
                </a:spcBef>
                <a:buFontTx/>
                <a:buNone/>
              </a:pPr>
              <a:t>14</a:t>
            </a:fld>
            <a:endParaRPr kumimoji="0" lang="en-US" altLang="ja-JP" sz="1800" dirty="0">
              <a:solidFill>
                <a:srgbClr val="0070C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5136301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a:extLst>
              <a:ext uri="{FF2B5EF4-FFF2-40B4-BE49-F238E27FC236}">
                <a16:creationId xmlns:a16="http://schemas.microsoft.com/office/drawing/2014/main" id="{D09B120E-7F50-4412-8F9B-A75058BCD253}"/>
              </a:ext>
            </a:extLst>
          </p:cNvPr>
          <p:cNvSpPr>
            <a:spLocks noGrp="1" noChangeArrowheads="1"/>
          </p:cNvSpPr>
          <p:nvPr>
            <p:ph idx="4294967295"/>
          </p:nvPr>
        </p:nvSpPr>
        <p:spPr>
          <a:xfrm>
            <a:off x="426604" y="1135002"/>
            <a:ext cx="11338792" cy="4022190"/>
          </a:xfrm>
          <a:solidFill>
            <a:srgbClr val="FFFF99"/>
          </a:solidFill>
          <a:ln w="19050">
            <a:solidFill>
              <a:srgbClr val="0070C0"/>
            </a:solidFill>
          </a:ln>
        </p:spPr>
        <p:txBody>
          <a:bodyPr anchor="t">
            <a:noAutofit/>
          </a:bodyPr>
          <a:lstStyle/>
          <a:p>
            <a:pPr marL="0" indent="0">
              <a:lnSpc>
                <a:spcPct val="100000"/>
              </a:lnSpc>
              <a:spcBef>
                <a:spcPts val="600"/>
              </a:spcBef>
              <a:buNone/>
            </a:pPr>
            <a:r>
              <a:rPr lang="ja-JP" altLang="en-US" sz="2800" b="1" dirty="0">
                <a:solidFill>
                  <a:srgbClr val="0070C0"/>
                </a:solidFill>
                <a:latin typeface="BIZ UDPゴシック" panose="020B0400000000000000" pitchFamily="50" charset="-128"/>
                <a:ea typeface="BIZ UDPゴシック" panose="020B0400000000000000" pitchFamily="50" charset="-128"/>
              </a:rPr>
              <a:t>第３原則</a:t>
            </a:r>
            <a:r>
              <a:rPr lang="en-US" altLang="ja-JP" sz="2800" dirty="0">
                <a:solidFill>
                  <a:srgbClr val="0070C0"/>
                </a:solidFill>
                <a:latin typeface="BIZ UDPゴシック" panose="020B0400000000000000" pitchFamily="50" charset="-128"/>
                <a:ea typeface="BIZ UDPゴシック" panose="020B0400000000000000" pitchFamily="50" charset="-128"/>
              </a:rPr>
              <a:t>	</a:t>
            </a:r>
            <a:r>
              <a:rPr lang="ja-JP" altLang="en-US" sz="2800" b="1" dirty="0">
                <a:solidFill>
                  <a:srgbClr val="0070C0"/>
                </a:solidFill>
                <a:latin typeface="BIZ UDPゴシック" panose="020B0400000000000000" pitchFamily="50" charset="-128"/>
                <a:ea typeface="BIZ UDPゴシック" panose="020B0400000000000000" pitchFamily="50" charset="-128"/>
              </a:rPr>
              <a:t>組合員の経済的参加</a:t>
            </a:r>
          </a:p>
          <a:p>
            <a:pPr marL="176213" indent="0" algn="just">
              <a:lnSpc>
                <a:spcPct val="100000"/>
              </a:lnSpc>
              <a:spcBef>
                <a:spcPts val="600"/>
              </a:spcBef>
              <a:buNone/>
            </a:pPr>
            <a:r>
              <a:rPr lang="ja-JP" altLang="en-US" sz="2600" dirty="0">
                <a:solidFill>
                  <a:schemeClr val="tx1"/>
                </a:solidFill>
                <a:latin typeface="BIZ UDPゴシック" panose="020B0400000000000000" pitchFamily="50" charset="-128"/>
                <a:ea typeface="BIZ UDPゴシック" panose="020B0400000000000000" pitchFamily="50" charset="-128"/>
              </a:rPr>
              <a:t>組合員</a:t>
            </a:r>
            <a:r>
              <a:rPr lang="ja-JP" altLang="en-US" spc="-150" dirty="0">
                <a:solidFill>
                  <a:schemeClr val="tx1"/>
                </a:solidFill>
                <a:latin typeface="BIZ UDPゴシック" panose="020B0400000000000000" pitchFamily="50" charset="-128"/>
                <a:ea typeface="BIZ UDPゴシック" panose="020B0400000000000000" pitchFamily="50" charset="-128"/>
              </a:rPr>
              <a:t>は、</a:t>
            </a:r>
            <a:r>
              <a:rPr lang="ja-JP" altLang="en-US" sz="2600" dirty="0">
                <a:solidFill>
                  <a:schemeClr val="tx1"/>
                </a:solidFill>
                <a:latin typeface="BIZ UDPゴシック" panose="020B0400000000000000" pitchFamily="50" charset="-128"/>
                <a:ea typeface="BIZ UDPゴシック" panose="020B0400000000000000" pitchFamily="50" charset="-128"/>
              </a:rPr>
              <a:t>協同組合</a:t>
            </a:r>
            <a:r>
              <a:rPr lang="ja-JP" altLang="en-US" spc="-150" dirty="0">
                <a:solidFill>
                  <a:schemeClr val="tx1"/>
                </a:solidFill>
                <a:latin typeface="BIZ UDPゴシック" panose="020B0400000000000000" pitchFamily="50" charset="-128"/>
                <a:ea typeface="BIZ UDPゴシック" panose="020B0400000000000000" pitchFamily="50" charset="-128"/>
              </a:rPr>
              <a:t>に</a:t>
            </a:r>
            <a:r>
              <a:rPr lang="ja-JP" altLang="en-US" sz="2600" dirty="0">
                <a:solidFill>
                  <a:schemeClr val="tx1"/>
                </a:solidFill>
                <a:latin typeface="BIZ UDPゴシック" panose="020B0400000000000000" pitchFamily="50" charset="-128"/>
                <a:ea typeface="BIZ UDPゴシック" panose="020B0400000000000000" pitchFamily="50" charset="-128"/>
              </a:rPr>
              <a:t>公正</a:t>
            </a:r>
            <a:r>
              <a:rPr lang="ja-JP" altLang="en-US" spc="-150" dirty="0">
                <a:solidFill>
                  <a:schemeClr val="tx1"/>
                </a:solidFill>
                <a:latin typeface="BIZ UDPゴシック" panose="020B0400000000000000" pitchFamily="50" charset="-128"/>
                <a:ea typeface="BIZ UDPゴシック" panose="020B0400000000000000" pitchFamily="50" charset="-128"/>
              </a:rPr>
              <a:t>に</a:t>
            </a:r>
            <a:r>
              <a:rPr lang="ja-JP" altLang="en-US" sz="2600" u="sng" dirty="0">
                <a:solidFill>
                  <a:schemeClr val="tx1"/>
                </a:solidFill>
                <a:latin typeface="BIZ UDPゴシック" panose="020B0400000000000000" pitchFamily="50" charset="-128"/>
                <a:ea typeface="BIZ UDPゴシック" panose="020B0400000000000000" pitchFamily="50" charset="-128"/>
              </a:rPr>
              <a:t>出資</a:t>
            </a:r>
            <a:r>
              <a:rPr lang="ja-JP" altLang="en-US" u="sng" spc="-150" dirty="0">
                <a:solidFill>
                  <a:schemeClr val="tx1"/>
                </a:solidFill>
                <a:latin typeface="BIZ UDPゴシック" panose="020B0400000000000000" pitchFamily="50" charset="-128"/>
                <a:ea typeface="BIZ UDPゴシック" panose="020B0400000000000000" pitchFamily="50" charset="-128"/>
              </a:rPr>
              <a:t>し</a:t>
            </a:r>
            <a:r>
              <a:rPr lang="ja-JP" altLang="en-US" spc="-150" dirty="0">
                <a:solidFill>
                  <a:schemeClr val="tx1"/>
                </a:solidFill>
                <a:latin typeface="BIZ UDPゴシック" panose="020B0400000000000000" pitchFamily="50" charset="-128"/>
                <a:ea typeface="BIZ UDPゴシック" panose="020B0400000000000000" pitchFamily="50" charset="-128"/>
              </a:rPr>
              <a:t>、</a:t>
            </a:r>
            <a:r>
              <a:rPr lang="ja-JP" altLang="en-US" sz="2600" dirty="0">
                <a:solidFill>
                  <a:schemeClr val="tx1"/>
                </a:solidFill>
                <a:latin typeface="BIZ UDPゴシック" panose="020B0400000000000000" pitchFamily="50" charset="-128"/>
                <a:ea typeface="BIZ UDPゴシック" panose="020B0400000000000000" pitchFamily="50" charset="-128"/>
              </a:rPr>
              <a:t>その資本</a:t>
            </a:r>
            <a:r>
              <a:rPr lang="ja-JP" altLang="en-US" spc="-150" dirty="0">
                <a:solidFill>
                  <a:schemeClr val="tx1"/>
                </a:solidFill>
                <a:latin typeface="BIZ UDPゴシック" panose="020B0400000000000000" pitchFamily="50" charset="-128"/>
                <a:ea typeface="BIZ UDPゴシック" panose="020B0400000000000000" pitchFamily="50" charset="-128"/>
              </a:rPr>
              <a:t>を</a:t>
            </a:r>
            <a:r>
              <a:rPr lang="ja-JP" altLang="en-US" sz="2600" u="sng" dirty="0">
                <a:solidFill>
                  <a:schemeClr val="tx1"/>
                </a:solidFill>
                <a:latin typeface="BIZ UDPゴシック" panose="020B0400000000000000" pitchFamily="50" charset="-128"/>
                <a:ea typeface="BIZ UDPゴシック" panose="020B0400000000000000" pitchFamily="50" charset="-128"/>
              </a:rPr>
              <a:t>民主的</a:t>
            </a:r>
            <a:r>
              <a:rPr lang="ja-JP" altLang="en-US" u="sng" spc="-150" dirty="0">
                <a:solidFill>
                  <a:schemeClr val="tx1"/>
                </a:solidFill>
                <a:latin typeface="BIZ UDPゴシック" panose="020B0400000000000000" pitchFamily="50" charset="-128"/>
                <a:ea typeface="BIZ UDPゴシック" panose="020B0400000000000000" pitchFamily="50" charset="-128"/>
              </a:rPr>
              <a:t>に</a:t>
            </a:r>
            <a:r>
              <a:rPr lang="ja-JP" altLang="en-US" sz="2600" u="sng" dirty="0">
                <a:solidFill>
                  <a:schemeClr val="tx1"/>
                </a:solidFill>
                <a:latin typeface="BIZ UDPゴシック" panose="020B0400000000000000" pitchFamily="50" charset="-128"/>
                <a:ea typeface="BIZ UDPゴシック" panose="020B0400000000000000" pitchFamily="50" charset="-128"/>
              </a:rPr>
              <a:t>管理</a:t>
            </a:r>
            <a:r>
              <a:rPr lang="ja-JP" altLang="en-US" u="sng" spc="-150" dirty="0">
                <a:solidFill>
                  <a:schemeClr val="tx1"/>
                </a:solidFill>
                <a:latin typeface="BIZ UDPゴシック" panose="020B0400000000000000" pitchFamily="50" charset="-128"/>
                <a:ea typeface="BIZ UDPゴシック" panose="020B0400000000000000" pitchFamily="50" charset="-128"/>
              </a:rPr>
              <a:t>する</a:t>
            </a:r>
            <a:r>
              <a:rPr lang="ja-JP" altLang="en-US" spc="-150" dirty="0">
                <a:solidFill>
                  <a:schemeClr val="tx1"/>
                </a:solidFill>
                <a:latin typeface="BIZ UDPゴシック" panose="020B0400000000000000" pitchFamily="50" charset="-128"/>
                <a:ea typeface="BIZ UDPゴシック" panose="020B0400000000000000" pitchFamily="50" charset="-128"/>
              </a:rPr>
              <a:t>。</a:t>
            </a:r>
            <a:r>
              <a:rPr lang="ja-JP" altLang="en-US" sz="2600" dirty="0">
                <a:solidFill>
                  <a:schemeClr val="tx1"/>
                </a:solidFill>
                <a:latin typeface="BIZ UDPゴシック" panose="020B0400000000000000" pitchFamily="50" charset="-128"/>
                <a:ea typeface="BIZ UDPゴシック" panose="020B0400000000000000" pitchFamily="50" charset="-128"/>
              </a:rPr>
              <a:t>少なくともその資本</a:t>
            </a:r>
            <a:r>
              <a:rPr lang="ja-JP" altLang="en-US" spc="-150" dirty="0">
                <a:solidFill>
                  <a:schemeClr val="tx1"/>
                </a:solidFill>
                <a:latin typeface="BIZ UDPゴシック" panose="020B0400000000000000" pitchFamily="50" charset="-128"/>
                <a:ea typeface="BIZ UDPゴシック" panose="020B0400000000000000" pitchFamily="50" charset="-128"/>
              </a:rPr>
              <a:t>の</a:t>
            </a:r>
            <a:r>
              <a:rPr lang="ja-JP" altLang="en-US" sz="2600" dirty="0">
                <a:solidFill>
                  <a:schemeClr val="tx1"/>
                </a:solidFill>
                <a:latin typeface="BIZ UDPゴシック" panose="020B0400000000000000" pitchFamily="50" charset="-128"/>
                <a:ea typeface="BIZ UDPゴシック" panose="020B0400000000000000" pitchFamily="50" charset="-128"/>
              </a:rPr>
              <a:t>一部</a:t>
            </a:r>
            <a:r>
              <a:rPr lang="ja-JP" altLang="en-US" spc="-150" dirty="0">
                <a:solidFill>
                  <a:schemeClr val="tx1"/>
                </a:solidFill>
                <a:latin typeface="BIZ UDPゴシック" panose="020B0400000000000000" pitchFamily="50" charset="-128"/>
                <a:ea typeface="BIZ UDPゴシック" panose="020B0400000000000000" pitchFamily="50" charset="-128"/>
              </a:rPr>
              <a:t>は、</a:t>
            </a:r>
            <a:r>
              <a:rPr lang="ja-JP" altLang="en-US" sz="2600" dirty="0">
                <a:solidFill>
                  <a:schemeClr val="tx1"/>
                </a:solidFill>
                <a:latin typeface="BIZ UDPゴシック" panose="020B0400000000000000" pitchFamily="50" charset="-128"/>
                <a:ea typeface="BIZ UDPゴシック" panose="020B0400000000000000" pitchFamily="50" charset="-128"/>
              </a:rPr>
              <a:t>通常</a:t>
            </a:r>
            <a:r>
              <a:rPr lang="ja-JP" altLang="en-US" spc="-150" dirty="0">
                <a:solidFill>
                  <a:schemeClr val="tx1"/>
                </a:solidFill>
                <a:latin typeface="BIZ UDPゴシック" panose="020B0400000000000000" pitchFamily="50" charset="-128"/>
                <a:ea typeface="BIZ UDPゴシック" panose="020B0400000000000000" pitchFamily="50" charset="-128"/>
              </a:rPr>
              <a:t>、</a:t>
            </a:r>
            <a:r>
              <a:rPr lang="ja-JP" altLang="en-US" sz="2600" dirty="0">
                <a:solidFill>
                  <a:schemeClr val="tx1"/>
                </a:solidFill>
                <a:latin typeface="BIZ UDPゴシック" panose="020B0400000000000000" pitchFamily="50" charset="-128"/>
                <a:ea typeface="BIZ UDPゴシック" panose="020B0400000000000000" pitchFamily="50" charset="-128"/>
              </a:rPr>
              <a:t>協同組合</a:t>
            </a:r>
            <a:r>
              <a:rPr lang="ja-JP" altLang="en-US" spc="-150" dirty="0">
                <a:solidFill>
                  <a:schemeClr val="tx1"/>
                </a:solidFill>
                <a:latin typeface="BIZ UDPゴシック" panose="020B0400000000000000" pitchFamily="50" charset="-128"/>
                <a:ea typeface="BIZ UDPゴシック" panose="020B0400000000000000" pitchFamily="50" charset="-128"/>
              </a:rPr>
              <a:t>の</a:t>
            </a:r>
            <a:r>
              <a:rPr lang="ja-JP" altLang="en-US" sz="2600" dirty="0">
                <a:solidFill>
                  <a:schemeClr val="tx1"/>
                </a:solidFill>
                <a:latin typeface="BIZ UDPゴシック" panose="020B0400000000000000" pitchFamily="50" charset="-128"/>
                <a:ea typeface="BIZ UDPゴシック" panose="020B0400000000000000" pitchFamily="50" charset="-128"/>
              </a:rPr>
              <a:t>共同</a:t>
            </a:r>
            <a:r>
              <a:rPr lang="ja-JP" altLang="en-US" spc="-150" dirty="0">
                <a:solidFill>
                  <a:schemeClr val="tx1"/>
                </a:solidFill>
                <a:latin typeface="BIZ UDPゴシック" panose="020B0400000000000000" pitchFamily="50" charset="-128"/>
                <a:ea typeface="BIZ UDPゴシック" panose="020B0400000000000000" pitchFamily="50" charset="-128"/>
              </a:rPr>
              <a:t>の</a:t>
            </a:r>
            <a:r>
              <a:rPr lang="ja-JP" altLang="en-US" sz="2600" dirty="0">
                <a:solidFill>
                  <a:schemeClr val="tx1"/>
                </a:solidFill>
                <a:latin typeface="BIZ UDPゴシック" panose="020B0400000000000000" pitchFamily="50" charset="-128"/>
                <a:ea typeface="BIZ UDPゴシック" panose="020B0400000000000000" pitchFamily="50" charset="-128"/>
              </a:rPr>
              <a:t>財産</a:t>
            </a:r>
            <a:r>
              <a:rPr lang="ja-JP" altLang="en-US" spc="-150" dirty="0">
                <a:solidFill>
                  <a:schemeClr val="tx1"/>
                </a:solidFill>
                <a:latin typeface="BIZ UDPゴシック" panose="020B0400000000000000" pitchFamily="50" charset="-128"/>
                <a:ea typeface="BIZ UDPゴシック" panose="020B0400000000000000" pitchFamily="50" charset="-128"/>
              </a:rPr>
              <a:t>とする。</a:t>
            </a:r>
            <a:r>
              <a:rPr lang="ja-JP" altLang="en-US" sz="2600" dirty="0">
                <a:solidFill>
                  <a:schemeClr val="tx1"/>
                </a:solidFill>
                <a:latin typeface="BIZ UDPゴシック" panose="020B0400000000000000" pitchFamily="50" charset="-128"/>
                <a:ea typeface="BIZ UDPゴシック" panose="020B0400000000000000" pitchFamily="50" charset="-128"/>
              </a:rPr>
              <a:t>組合員</a:t>
            </a:r>
            <a:r>
              <a:rPr lang="ja-JP" altLang="en-US" spc="-150" dirty="0">
                <a:solidFill>
                  <a:schemeClr val="tx1"/>
                </a:solidFill>
                <a:latin typeface="BIZ UDPゴシック" panose="020B0400000000000000" pitchFamily="50" charset="-128"/>
                <a:ea typeface="BIZ UDPゴシック" panose="020B0400000000000000" pitchFamily="50" charset="-128"/>
              </a:rPr>
              <a:t>は、</a:t>
            </a:r>
            <a:r>
              <a:rPr lang="ja-JP" altLang="en-US" sz="2600" dirty="0">
                <a:solidFill>
                  <a:schemeClr val="tx1"/>
                </a:solidFill>
                <a:latin typeface="BIZ UDPゴシック" panose="020B0400000000000000" pitchFamily="50" charset="-128"/>
                <a:ea typeface="BIZ UDPゴシック" panose="020B0400000000000000" pitchFamily="50" charset="-128"/>
              </a:rPr>
              <a:t>組合員</a:t>
            </a:r>
            <a:r>
              <a:rPr lang="ja-JP" altLang="en-US" spc="-150" dirty="0">
                <a:solidFill>
                  <a:schemeClr val="tx1"/>
                </a:solidFill>
                <a:latin typeface="BIZ UDPゴシック" panose="020B0400000000000000" pitchFamily="50" charset="-128"/>
                <a:ea typeface="BIZ UDPゴシック" panose="020B0400000000000000" pitchFamily="50" charset="-128"/>
              </a:rPr>
              <a:t>になる</a:t>
            </a:r>
            <a:r>
              <a:rPr lang="ja-JP" altLang="en-US" sz="2600" dirty="0">
                <a:solidFill>
                  <a:schemeClr val="tx1"/>
                </a:solidFill>
                <a:latin typeface="BIZ UDPゴシック" panose="020B0400000000000000" pitchFamily="50" charset="-128"/>
                <a:ea typeface="BIZ UDPゴシック" panose="020B0400000000000000" pitchFamily="50" charset="-128"/>
              </a:rPr>
              <a:t>条件</a:t>
            </a:r>
            <a:r>
              <a:rPr lang="ja-JP" altLang="en-US" spc="-150" dirty="0">
                <a:solidFill>
                  <a:schemeClr val="tx1"/>
                </a:solidFill>
                <a:latin typeface="BIZ UDPゴシック" panose="020B0400000000000000" pitchFamily="50" charset="-128"/>
                <a:ea typeface="BIZ UDPゴシック" panose="020B0400000000000000" pitchFamily="50" charset="-128"/>
              </a:rPr>
              <a:t>として</a:t>
            </a:r>
            <a:r>
              <a:rPr lang="ja-JP" altLang="en-US" sz="2600" dirty="0">
                <a:solidFill>
                  <a:schemeClr val="tx1"/>
                </a:solidFill>
                <a:latin typeface="BIZ UDPゴシック" panose="020B0400000000000000" pitchFamily="50" charset="-128"/>
                <a:ea typeface="BIZ UDPゴシック" panose="020B0400000000000000" pitchFamily="50" charset="-128"/>
              </a:rPr>
              <a:t>払い込まれた出資金</a:t>
            </a:r>
            <a:r>
              <a:rPr lang="ja-JP" altLang="en-US" spc="-150" dirty="0">
                <a:solidFill>
                  <a:schemeClr val="tx1"/>
                </a:solidFill>
                <a:latin typeface="BIZ UDPゴシック" panose="020B0400000000000000" pitchFamily="50" charset="-128"/>
                <a:ea typeface="BIZ UDPゴシック" panose="020B0400000000000000" pitchFamily="50" charset="-128"/>
              </a:rPr>
              <a:t>に対して、</a:t>
            </a:r>
            <a:r>
              <a:rPr lang="ja-JP" altLang="en-US" sz="2600" dirty="0">
                <a:solidFill>
                  <a:schemeClr val="tx1"/>
                </a:solidFill>
                <a:latin typeface="BIZ UDPゴシック" panose="020B0400000000000000" pitchFamily="50" charset="-128"/>
                <a:ea typeface="BIZ UDPゴシック" panose="020B0400000000000000" pitchFamily="50" charset="-128"/>
              </a:rPr>
              <a:t>利子</a:t>
            </a:r>
            <a:r>
              <a:rPr lang="ja-JP" altLang="en-US" spc="-150" dirty="0">
                <a:solidFill>
                  <a:schemeClr val="tx1"/>
                </a:solidFill>
                <a:latin typeface="BIZ UDPゴシック" panose="020B0400000000000000" pitchFamily="50" charset="-128"/>
                <a:ea typeface="BIZ UDPゴシック" panose="020B0400000000000000" pitchFamily="50" charset="-128"/>
              </a:rPr>
              <a:t>がある</a:t>
            </a:r>
            <a:r>
              <a:rPr lang="ja-JP" altLang="en-US" sz="2600" dirty="0">
                <a:solidFill>
                  <a:schemeClr val="tx1"/>
                </a:solidFill>
                <a:latin typeface="BIZ UDPゴシック" panose="020B0400000000000000" pitchFamily="50" charset="-128"/>
                <a:ea typeface="BIZ UDPゴシック" panose="020B0400000000000000" pitchFamily="50" charset="-128"/>
              </a:rPr>
              <a:t>場合</a:t>
            </a:r>
            <a:r>
              <a:rPr lang="ja-JP" altLang="en-US" spc="-150" dirty="0">
                <a:solidFill>
                  <a:schemeClr val="tx1"/>
                </a:solidFill>
                <a:latin typeface="BIZ UDPゴシック" panose="020B0400000000000000" pitchFamily="50" charset="-128"/>
                <a:ea typeface="BIZ UDPゴシック" panose="020B0400000000000000" pitchFamily="50" charset="-128"/>
              </a:rPr>
              <a:t>でも、</a:t>
            </a:r>
            <a:r>
              <a:rPr lang="ja-JP" altLang="en-US" sz="2600" dirty="0">
                <a:solidFill>
                  <a:schemeClr val="tx1"/>
                </a:solidFill>
                <a:latin typeface="BIZ UDPゴシック" panose="020B0400000000000000" pitchFamily="50" charset="-128"/>
                <a:ea typeface="BIZ UDPゴシック" panose="020B0400000000000000" pitchFamily="50" charset="-128"/>
              </a:rPr>
              <a:t>通常</a:t>
            </a:r>
            <a:r>
              <a:rPr lang="ja-JP" altLang="en-US" spc="-150" dirty="0">
                <a:solidFill>
                  <a:schemeClr val="tx1"/>
                </a:solidFill>
                <a:latin typeface="BIZ UDPゴシック" panose="020B0400000000000000" pitchFamily="50" charset="-128"/>
                <a:ea typeface="BIZ UDPゴシック" panose="020B0400000000000000" pitchFamily="50" charset="-128"/>
              </a:rPr>
              <a:t>、</a:t>
            </a:r>
            <a:r>
              <a:rPr lang="ja-JP" altLang="en-US" sz="2600" u="sng" dirty="0">
                <a:solidFill>
                  <a:schemeClr val="tx1"/>
                </a:solidFill>
                <a:latin typeface="BIZ UDPゴシック" panose="020B0400000000000000" pitchFamily="50" charset="-128"/>
                <a:ea typeface="BIZ UDPゴシック" panose="020B0400000000000000" pitchFamily="50" charset="-128"/>
              </a:rPr>
              <a:t>制限</a:t>
            </a:r>
            <a:r>
              <a:rPr lang="ja-JP" altLang="en-US" u="sng" spc="-150" dirty="0">
                <a:solidFill>
                  <a:schemeClr val="tx1"/>
                </a:solidFill>
                <a:latin typeface="BIZ UDPゴシック" panose="020B0400000000000000" pitchFamily="50" charset="-128"/>
                <a:ea typeface="BIZ UDPゴシック" panose="020B0400000000000000" pitchFamily="50" charset="-128"/>
              </a:rPr>
              <a:t>された</a:t>
            </a:r>
            <a:r>
              <a:rPr lang="ja-JP" altLang="en-US" sz="2600" u="sng" dirty="0">
                <a:solidFill>
                  <a:schemeClr val="tx1"/>
                </a:solidFill>
                <a:latin typeface="BIZ UDPゴシック" panose="020B0400000000000000" pitchFamily="50" charset="-128"/>
                <a:ea typeface="BIZ UDPゴシック" panose="020B0400000000000000" pitchFamily="50" charset="-128"/>
              </a:rPr>
              <a:t>利率</a:t>
            </a:r>
            <a:r>
              <a:rPr lang="ja-JP" altLang="en-US" u="sng" spc="-150" dirty="0">
                <a:solidFill>
                  <a:schemeClr val="tx1"/>
                </a:solidFill>
                <a:latin typeface="BIZ UDPゴシック" panose="020B0400000000000000" pitchFamily="50" charset="-128"/>
                <a:ea typeface="BIZ UDPゴシック" panose="020B0400000000000000" pitchFamily="50" charset="-128"/>
              </a:rPr>
              <a:t>で</a:t>
            </a:r>
            <a:r>
              <a:rPr lang="ja-JP" altLang="en-US" sz="2600" u="sng" dirty="0">
                <a:solidFill>
                  <a:schemeClr val="tx1"/>
                </a:solidFill>
                <a:latin typeface="BIZ UDPゴシック" panose="020B0400000000000000" pitchFamily="50" charset="-128"/>
                <a:ea typeface="BIZ UDPゴシック" panose="020B0400000000000000" pitchFamily="50" charset="-128"/>
              </a:rPr>
              <a:t>受け取る</a:t>
            </a:r>
            <a:r>
              <a:rPr lang="ja-JP" altLang="en-US" spc="-150" dirty="0">
                <a:solidFill>
                  <a:schemeClr val="tx1"/>
                </a:solidFill>
                <a:latin typeface="BIZ UDPゴシック" panose="020B0400000000000000" pitchFamily="50" charset="-128"/>
                <a:ea typeface="BIZ UDPゴシック" panose="020B0400000000000000" pitchFamily="50" charset="-128"/>
              </a:rPr>
              <a:t>。</a:t>
            </a:r>
            <a:r>
              <a:rPr lang="ja-JP" altLang="en-US" sz="2600" dirty="0">
                <a:solidFill>
                  <a:schemeClr val="tx1"/>
                </a:solidFill>
                <a:latin typeface="BIZ UDPゴシック" panose="020B0400000000000000" pitchFamily="50" charset="-128"/>
                <a:ea typeface="BIZ UDPゴシック" panose="020B0400000000000000" pitchFamily="50" charset="-128"/>
              </a:rPr>
              <a:t>組合員</a:t>
            </a:r>
            <a:r>
              <a:rPr lang="ja-JP" altLang="en-US" spc="-150" dirty="0">
                <a:solidFill>
                  <a:schemeClr val="tx1"/>
                </a:solidFill>
                <a:latin typeface="BIZ UDPゴシック" panose="020B0400000000000000" pitchFamily="50" charset="-128"/>
                <a:ea typeface="BIZ UDPゴシック" panose="020B0400000000000000" pitchFamily="50" charset="-128"/>
              </a:rPr>
              <a:t>は、</a:t>
            </a:r>
            <a:r>
              <a:rPr lang="ja-JP" altLang="en-US" sz="2600" dirty="0">
                <a:solidFill>
                  <a:schemeClr val="tx1"/>
                </a:solidFill>
                <a:latin typeface="BIZ UDPゴシック" panose="020B0400000000000000" pitchFamily="50" charset="-128"/>
                <a:ea typeface="BIZ UDPゴシック" panose="020B0400000000000000" pitchFamily="50" charset="-128"/>
              </a:rPr>
              <a:t>剰余金</a:t>
            </a:r>
            <a:r>
              <a:rPr lang="ja-JP" altLang="en-US" spc="-150" dirty="0">
                <a:solidFill>
                  <a:schemeClr val="tx1"/>
                </a:solidFill>
                <a:latin typeface="BIZ UDPゴシック" panose="020B0400000000000000" pitchFamily="50" charset="-128"/>
                <a:ea typeface="BIZ UDPゴシック" panose="020B0400000000000000" pitchFamily="50" charset="-128"/>
              </a:rPr>
              <a:t>を</a:t>
            </a:r>
            <a:r>
              <a:rPr lang="ja-JP" altLang="en-US" sz="2600" dirty="0">
                <a:solidFill>
                  <a:schemeClr val="tx1"/>
                </a:solidFill>
                <a:latin typeface="BIZ UDPゴシック" panose="020B0400000000000000" pitchFamily="50" charset="-128"/>
                <a:ea typeface="BIZ UDPゴシック" panose="020B0400000000000000" pitchFamily="50" charset="-128"/>
              </a:rPr>
              <a:t>次のいずれか</a:t>
            </a:r>
            <a:r>
              <a:rPr lang="ja-JP" altLang="en-US" sz="2600" spc="-150" dirty="0">
                <a:solidFill>
                  <a:schemeClr val="tx1"/>
                </a:solidFill>
                <a:latin typeface="BIZ UDPゴシック" panose="020B0400000000000000" pitchFamily="50" charset="-128"/>
                <a:ea typeface="BIZ UDPゴシック" panose="020B0400000000000000" pitchFamily="50" charset="-128"/>
              </a:rPr>
              <a:t>、または、</a:t>
            </a:r>
            <a:r>
              <a:rPr lang="ja-JP" altLang="en-US" sz="2600" dirty="0">
                <a:solidFill>
                  <a:schemeClr val="tx1"/>
                </a:solidFill>
                <a:latin typeface="BIZ UDPゴシック" panose="020B0400000000000000" pitchFamily="50" charset="-128"/>
                <a:ea typeface="BIZ UDPゴシック" panose="020B0400000000000000" pitchFamily="50" charset="-128"/>
              </a:rPr>
              <a:t>すべての目的</a:t>
            </a:r>
            <a:r>
              <a:rPr lang="ja-JP" altLang="en-US" spc="-150" dirty="0">
                <a:solidFill>
                  <a:schemeClr val="tx1"/>
                </a:solidFill>
                <a:latin typeface="BIZ UDPゴシック" panose="020B0400000000000000" pitchFamily="50" charset="-128"/>
                <a:ea typeface="BIZ UDPゴシック" panose="020B0400000000000000" pitchFamily="50" charset="-128"/>
              </a:rPr>
              <a:t>のために</a:t>
            </a:r>
            <a:r>
              <a:rPr lang="ja-JP" altLang="en-US" sz="2600" dirty="0">
                <a:solidFill>
                  <a:schemeClr val="tx1"/>
                </a:solidFill>
                <a:latin typeface="BIZ UDPゴシック" panose="020B0400000000000000" pitchFamily="50" charset="-128"/>
                <a:ea typeface="BIZ UDPゴシック" panose="020B0400000000000000" pitchFamily="50" charset="-128"/>
              </a:rPr>
              <a:t>配分</a:t>
            </a:r>
            <a:r>
              <a:rPr lang="ja-JP" altLang="en-US" spc="-150" dirty="0">
                <a:solidFill>
                  <a:schemeClr val="tx1"/>
                </a:solidFill>
                <a:latin typeface="BIZ UDPゴシック" panose="020B0400000000000000" pitchFamily="50" charset="-128"/>
                <a:ea typeface="BIZ UDPゴシック" panose="020B0400000000000000" pitchFamily="50" charset="-128"/>
              </a:rPr>
              <a:t>する。</a:t>
            </a:r>
          </a:p>
          <a:p>
            <a:pPr marL="525907" lvl="1" indent="-269875">
              <a:lnSpc>
                <a:spcPct val="100000"/>
              </a:lnSpc>
              <a:spcBef>
                <a:spcPts val="300"/>
              </a:spcBef>
              <a:buFont typeface="Arial" panose="020B0604020202020204" pitchFamily="34" charset="0"/>
              <a:buChar char="•"/>
            </a:pPr>
            <a:r>
              <a:rPr lang="ja-JP" altLang="en-US" sz="2200" spc="-150" dirty="0">
                <a:solidFill>
                  <a:schemeClr val="tx1"/>
                </a:solidFill>
                <a:latin typeface="BIZ UDPゴシック" panose="020B0400000000000000" pitchFamily="50" charset="-128"/>
                <a:ea typeface="BIZ UDPゴシック" panose="020B0400000000000000" pitchFamily="50" charset="-128"/>
              </a:rPr>
              <a:t>準備金を積み立てて、協同組合の発展に資するため－その準備金の少なくとも</a:t>
            </a:r>
            <a:r>
              <a:rPr lang="ja-JP" altLang="en-US" sz="2200" u="sng" spc="-150" dirty="0">
                <a:solidFill>
                  <a:schemeClr val="tx1"/>
                </a:solidFill>
                <a:latin typeface="BIZ UDPゴシック" panose="020B0400000000000000" pitchFamily="50" charset="-128"/>
                <a:ea typeface="BIZ UDPゴシック" panose="020B0400000000000000" pitchFamily="50" charset="-128"/>
              </a:rPr>
              <a:t>一部は分割不可能なものとする</a:t>
            </a:r>
            <a:r>
              <a:rPr lang="ja-JP" altLang="en-US" sz="2200" spc="-150" dirty="0">
                <a:solidFill>
                  <a:schemeClr val="tx1"/>
                </a:solidFill>
                <a:latin typeface="BIZ UDPゴシック" panose="020B0400000000000000" pitchFamily="50" charset="-128"/>
                <a:ea typeface="BIZ UDPゴシック" panose="020B0400000000000000" pitchFamily="50" charset="-128"/>
              </a:rPr>
              <a:t>－</a:t>
            </a:r>
          </a:p>
          <a:p>
            <a:pPr marL="525907" lvl="1" indent="-269875">
              <a:lnSpc>
                <a:spcPct val="100000"/>
              </a:lnSpc>
              <a:spcBef>
                <a:spcPts val="0"/>
              </a:spcBef>
              <a:buFont typeface="Arial" panose="020B0604020202020204" pitchFamily="34" charset="0"/>
              <a:buChar char="•"/>
            </a:pPr>
            <a:r>
              <a:rPr lang="ja-JP" altLang="en-US" sz="2200" spc="-150" dirty="0">
                <a:solidFill>
                  <a:schemeClr val="tx1"/>
                </a:solidFill>
                <a:latin typeface="BIZ UDPゴシック" panose="020B0400000000000000" pitchFamily="50" charset="-128"/>
                <a:ea typeface="BIZ UDPゴシック" panose="020B0400000000000000" pitchFamily="50" charset="-128"/>
              </a:rPr>
              <a:t>協同組合の利用高に応じて組合員に還元するため</a:t>
            </a:r>
          </a:p>
          <a:p>
            <a:pPr marL="525907" lvl="1" indent="-269875">
              <a:lnSpc>
                <a:spcPct val="100000"/>
              </a:lnSpc>
              <a:spcBef>
                <a:spcPts val="0"/>
              </a:spcBef>
              <a:buFont typeface="Arial" panose="020B0604020202020204" pitchFamily="34" charset="0"/>
              <a:buChar char="•"/>
            </a:pPr>
            <a:r>
              <a:rPr lang="ja-JP" altLang="en-US" sz="2200" spc="-150" dirty="0">
                <a:solidFill>
                  <a:schemeClr val="tx1"/>
                </a:solidFill>
                <a:latin typeface="BIZ UDPゴシック" panose="020B0400000000000000" pitchFamily="50" charset="-128"/>
                <a:ea typeface="BIZ UDPゴシック" panose="020B0400000000000000" pitchFamily="50" charset="-128"/>
              </a:rPr>
              <a:t>組合員の承認により他の活動を支援するため</a:t>
            </a:r>
          </a:p>
        </p:txBody>
      </p:sp>
      <p:sp>
        <p:nvSpPr>
          <p:cNvPr id="5" name="Rectangle 3">
            <a:extLst>
              <a:ext uri="{FF2B5EF4-FFF2-40B4-BE49-F238E27FC236}">
                <a16:creationId xmlns:a16="http://schemas.microsoft.com/office/drawing/2014/main" id="{D4F658C5-78D4-4F0F-0C74-53AB5521F38D}"/>
              </a:ext>
            </a:extLst>
          </p:cNvPr>
          <p:cNvSpPr txBox="1">
            <a:spLocks noChangeArrowheads="1"/>
          </p:cNvSpPr>
          <p:nvPr/>
        </p:nvSpPr>
        <p:spPr>
          <a:xfrm>
            <a:off x="426604" y="5257563"/>
            <a:ext cx="11338792" cy="141179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lumMod val="65000"/>
                    <a:lumOff val="3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lumMod val="65000"/>
                    <a:lumOff val="3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lumMod val="65000"/>
                    <a:lumOff val="3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lumMod val="65000"/>
                    <a:lumOff val="3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1800" dirty="0">
                <a:solidFill>
                  <a:schemeClr val="tx1"/>
                </a:solidFill>
                <a:latin typeface="BIZ UDPゴシック" panose="020B0400000000000000" pitchFamily="50" charset="-128"/>
                <a:ea typeface="BIZ UDPゴシック" panose="020B0400000000000000" pitchFamily="50" charset="-128"/>
              </a:rPr>
              <a:t>（ポイント）</a:t>
            </a:r>
            <a:endParaRPr lang="en-US" altLang="ja-JP" sz="1800" dirty="0">
              <a:solidFill>
                <a:schemeClr val="tx1"/>
              </a:solidFill>
              <a:latin typeface="BIZ UDPゴシック" panose="020B0400000000000000" pitchFamily="50" charset="-128"/>
              <a:ea typeface="BIZ UDPゴシック" panose="020B0400000000000000" pitchFamily="50" charset="-128"/>
            </a:endParaRPr>
          </a:p>
          <a:p>
            <a:pPr marL="444500">
              <a:buFont typeface="Wingdings" panose="05000000000000000000" pitchFamily="2" charset="2"/>
              <a:buChar char="l"/>
              <a:tabLst>
                <a:tab pos="541338" algn="l"/>
              </a:tabLst>
            </a:pPr>
            <a:r>
              <a:rPr lang="ja-JP" altLang="en-US" sz="2000" dirty="0">
                <a:solidFill>
                  <a:schemeClr val="tx1"/>
                </a:solidFill>
                <a:latin typeface="BIZ UDPゴシック" panose="020B0400000000000000" pitchFamily="50" charset="-128"/>
                <a:ea typeface="BIZ UDPゴシック" panose="020B0400000000000000" pitchFamily="50" charset="-128"/>
              </a:rPr>
              <a:t>出資金</a:t>
            </a:r>
            <a:r>
              <a:rPr lang="ja-JP" altLang="en-US" sz="1800" dirty="0">
                <a:solidFill>
                  <a:schemeClr val="tx1"/>
                </a:solidFill>
                <a:latin typeface="BIZ UDPゴシック" panose="020B0400000000000000" pitchFamily="50" charset="-128"/>
                <a:ea typeface="BIZ UDPゴシック" panose="020B0400000000000000" pitchFamily="50" charset="-128"/>
              </a:rPr>
              <a:t>は</a:t>
            </a:r>
            <a:r>
              <a:rPr lang="ja-JP" altLang="en-US" sz="2000" dirty="0">
                <a:solidFill>
                  <a:schemeClr val="tx1"/>
                </a:solidFill>
                <a:latin typeface="BIZ UDPゴシック" panose="020B0400000000000000" pitchFamily="50" charset="-128"/>
                <a:ea typeface="BIZ UDPゴシック" panose="020B0400000000000000" pitchFamily="50" charset="-128"/>
              </a:rPr>
              <a:t>事業</a:t>
            </a:r>
            <a:r>
              <a:rPr lang="ja-JP" altLang="en-US" sz="1800" dirty="0">
                <a:solidFill>
                  <a:schemeClr val="tx1"/>
                </a:solidFill>
                <a:latin typeface="BIZ UDPゴシック" panose="020B0400000000000000" pitchFamily="50" charset="-128"/>
                <a:ea typeface="BIZ UDPゴシック" panose="020B0400000000000000" pitchFamily="50" charset="-128"/>
              </a:rPr>
              <a:t>を</a:t>
            </a:r>
            <a:r>
              <a:rPr lang="ja-JP" altLang="en-US" sz="2000" dirty="0">
                <a:solidFill>
                  <a:schemeClr val="tx1"/>
                </a:solidFill>
                <a:latin typeface="BIZ UDPゴシック" panose="020B0400000000000000" pitchFamily="50" charset="-128"/>
                <a:ea typeface="BIZ UDPゴシック" panose="020B0400000000000000" pitchFamily="50" charset="-128"/>
              </a:rPr>
              <a:t>運営</a:t>
            </a:r>
            <a:r>
              <a:rPr lang="ja-JP" altLang="en-US" sz="1800" dirty="0">
                <a:solidFill>
                  <a:schemeClr val="tx1"/>
                </a:solidFill>
                <a:latin typeface="BIZ UDPゴシック" panose="020B0400000000000000" pitchFamily="50" charset="-128"/>
                <a:ea typeface="BIZ UDPゴシック" panose="020B0400000000000000" pitchFamily="50" charset="-128"/>
              </a:rPr>
              <a:t>し</a:t>
            </a:r>
            <a:r>
              <a:rPr lang="ja-JP" altLang="en-US" sz="2000" dirty="0">
                <a:solidFill>
                  <a:schemeClr val="tx1"/>
                </a:solidFill>
                <a:latin typeface="BIZ UDPゴシック" panose="020B0400000000000000" pitchFamily="50" charset="-128"/>
                <a:ea typeface="BIZ UDPゴシック" panose="020B0400000000000000" pitchFamily="50" charset="-128"/>
              </a:rPr>
              <a:t>ニーズや願い</a:t>
            </a:r>
            <a:r>
              <a:rPr lang="ja-JP" altLang="en-US" sz="1800" dirty="0">
                <a:solidFill>
                  <a:schemeClr val="tx1"/>
                </a:solidFill>
                <a:latin typeface="BIZ UDPゴシック" panose="020B0400000000000000" pitchFamily="50" charset="-128"/>
                <a:ea typeface="BIZ UDPゴシック" panose="020B0400000000000000" pitchFamily="50" charset="-128"/>
              </a:rPr>
              <a:t>を</a:t>
            </a:r>
            <a:r>
              <a:rPr lang="ja-JP" altLang="en-US" sz="2000" dirty="0">
                <a:solidFill>
                  <a:schemeClr val="tx1"/>
                </a:solidFill>
                <a:latin typeface="BIZ UDPゴシック" panose="020B0400000000000000" pitchFamily="50" charset="-128"/>
                <a:ea typeface="BIZ UDPゴシック" panose="020B0400000000000000" pitchFamily="50" charset="-128"/>
              </a:rPr>
              <a:t>叶えるためのもの</a:t>
            </a:r>
            <a:r>
              <a:rPr lang="ja-JP" altLang="en-US" sz="1800" dirty="0">
                <a:solidFill>
                  <a:schemeClr val="tx1"/>
                </a:solidFill>
                <a:latin typeface="BIZ UDPゴシック" panose="020B0400000000000000" pitchFamily="50" charset="-128"/>
                <a:ea typeface="BIZ UDPゴシック" panose="020B0400000000000000" pitchFamily="50" charset="-128"/>
              </a:rPr>
              <a:t>。</a:t>
            </a:r>
            <a:r>
              <a:rPr lang="ja-JP" altLang="en-US" sz="2000" dirty="0">
                <a:solidFill>
                  <a:schemeClr val="tx1"/>
                </a:solidFill>
                <a:latin typeface="BIZ UDPゴシック" panose="020B0400000000000000" pitchFamily="50" charset="-128"/>
                <a:ea typeface="BIZ UDPゴシック" panose="020B0400000000000000" pitchFamily="50" charset="-128"/>
              </a:rPr>
              <a:t>利息目的ではないため利率</a:t>
            </a:r>
            <a:r>
              <a:rPr lang="ja-JP" altLang="en-US" sz="1800" dirty="0">
                <a:solidFill>
                  <a:schemeClr val="tx1"/>
                </a:solidFill>
                <a:latin typeface="BIZ UDPゴシック" panose="020B0400000000000000" pitchFamily="50" charset="-128"/>
                <a:ea typeface="BIZ UDPゴシック" panose="020B0400000000000000" pitchFamily="50" charset="-128"/>
              </a:rPr>
              <a:t>に</a:t>
            </a:r>
            <a:r>
              <a:rPr lang="ja-JP" altLang="en-US" sz="2000" dirty="0">
                <a:solidFill>
                  <a:schemeClr val="tx1"/>
                </a:solidFill>
                <a:latin typeface="BIZ UDPゴシック" panose="020B0400000000000000" pitchFamily="50" charset="-128"/>
                <a:ea typeface="BIZ UDPゴシック" panose="020B0400000000000000" pitchFamily="50" charset="-128"/>
              </a:rPr>
              <a:t>制限あり。</a:t>
            </a:r>
            <a:endParaRPr lang="en-US" altLang="ja-JP" sz="2000" dirty="0">
              <a:solidFill>
                <a:schemeClr val="tx1"/>
              </a:solidFill>
              <a:latin typeface="BIZ UDPゴシック" panose="020B0400000000000000" pitchFamily="50" charset="-128"/>
              <a:ea typeface="BIZ UDPゴシック" panose="020B0400000000000000" pitchFamily="50" charset="-128"/>
            </a:endParaRPr>
          </a:p>
          <a:p>
            <a:pPr marL="444500">
              <a:spcBef>
                <a:spcPts val="24"/>
              </a:spcBef>
              <a:buFont typeface="Wingdings" panose="05000000000000000000" pitchFamily="2" charset="2"/>
              <a:buChar char="l"/>
              <a:tabLst>
                <a:tab pos="541338" algn="l"/>
              </a:tabLst>
            </a:pPr>
            <a:r>
              <a:rPr lang="ja-JP" altLang="en-US" sz="2000" dirty="0">
                <a:solidFill>
                  <a:schemeClr val="tx1"/>
                </a:solidFill>
                <a:latin typeface="BIZ UDPゴシック" panose="020B0400000000000000" pitchFamily="50" charset="-128"/>
                <a:ea typeface="BIZ UDPゴシック" panose="020B0400000000000000" pitchFamily="50" charset="-128"/>
              </a:rPr>
              <a:t>事業</a:t>
            </a:r>
            <a:r>
              <a:rPr lang="ja-JP" altLang="en-US" sz="1800" dirty="0">
                <a:solidFill>
                  <a:schemeClr val="tx1"/>
                </a:solidFill>
                <a:latin typeface="BIZ UDPゴシック" panose="020B0400000000000000" pitchFamily="50" charset="-128"/>
                <a:ea typeface="BIZ UDPゴシック" panose="020B0400000000000000" pitchFamily="50" charset="-128"/>
              </a:rPr>
              <a:t>の</a:t>
            </a:r>
            <a:r>
              <a:rPr lang="ja-JP" altLang="en-US" sz="2000" dirty="0">
                <a:solidFill>
                  <a:schemeClr val="tx1"/>
                </a:solidFill>
                <a:latin typeface="BIZ UDPゴシック" panose="020B0400000000000000" pitchFamily="50" charset="-128"/>
                <a:ea typeface="BIZ UDPゴシック" panose="020B0400000000000000" pitchFamily="50" charset="-128"/>
              </a:rPr>
              <a:t>剰余金</a:t>
            </a:r>
            <a:r>
              <a:rPr lang="ja-JP" altLang="en-US" sz="1800" dirty="0">
                <a:solidFill>
                  <a:schemeClr val="tx1"/>
                </a:solidFill>
                <a:latin typeface="BIZ UDPゴシック" panose="020B0400000000000000" pitchFamily="50" charset="-128"/>
                <a:ea typeface="BIZ UDPゴシック" panose="020B0400000000000000" pitchFamily="50" charset="-128"/>
              </a:rPr>
              <a:t>には、</a:t>
            </a:r>
            <a:r>
              <a:rPr lang="en-US" altLang="ja-JP" sz="2000" dirty="0">
                <a:solidFill>
                  <a:schemeClr val="tx1"/>
                </a:solidFill>
                <a:latin typeface="BIZ UDPゴシック" panose="020B0400000000000000" pitchFamily="50" charset="-128"/>
                <a:ea typeface="BIZ UDPゴシック" panose="020B0400000000000000" pitchFamily="50" charset="-128"/>
              </a:rPr>
              <a:t>3</a:t>
            </a:r>
            <a:r>
              <a:rPr lang="ja-JP" altLang="en-US" sz="2000" dirty="0">
                <a:solidFill>
                  <a:schemeClr val="tx1"/>
                </a:solidFill>
                <a:latin typeface="BIZ UDPゴシック" panose="020B0400000000000000" pitchFamily="50" charset="-128"/>
                <a:ea typeface="BIZ UDPゴシック" panose="020B0400000000000000" pitchFamily="50" charset="-128"/>
              </a:rPr>
              <a:t>つの配分方法</a:t>
            </a:r>
            <a:r>
              <a:rPr lang="ja-JP" altLang="en-US" sz="1800" dirty="0">
                <a:solidFill>
                  <a:schemeClr val="tx1"/>
                </a:solidFill>
                <a:latin typeface="BIZ UDPゴシック" panose="020B0400000000000000" pitchFamily="50" charset="-128"/>
                <a:ea typeface="BIZ UDPゴシック" panose="020B0400000000000000" pitchFamily="50" charset="-128"/>
              </a:rPr>
              <a:t>が</a:t>
            </a:r>
            <a:r>
              <a:rPr lang="ja-JP" altLang="en-US" sz="2000" dirty="0">
                <a:solidFill>
                  <a:schemeClr val="tx1"/>
                </a:solidFill>
                <a:latin typeface="BIZ UDPゴシック" panose="020B0400000000000000" pitchFamily="50" charset="-128"/>
                <a:ea typeface="BIZ UDPゴシック" panose="020B0400000000000000" pitchFamily="50" charset="-128"/>
              </a:rPr>
              <a:t>ある。</a:t>
            </a:r>
            <a:endParaRPr lang="en-US" altLang="ja-JP" sz="2000" dirty="0">
              <a:solidFill>
                <a:schemeClr val="tx1"/>
              </a:solidFill>
              <a:latin typeface="BIZ UDPゴシック" panose="020B0400000000000000" pitchFamily="50" charset="-128"/>
              <a:ea typeface="BIZ UDPゴシック" panose="020B0400000000000000" pitchFamily="50" charset="-128"/>
            </a:endParaRPr>
          </a:p>
          <a:p>
            <a:pPr marL="450850" indent="0">
              <a:spcBef>
                <a:spcPts val="24"/>
              </a:spcBef>
              <a:buNone/>
              <a:tabLst>
                <a:tab pos="541338" algn="l"/>
              </a:tabLst>
            </a:pPr>
            <a:r>
              <a:rPr lang="ja-JP" altLang="en-US" sz="2000" dirty="0">
                <a:solidFill>
                  <a:schemeClr val="tx1"/>
                </a:solidFill>
                <a:latin typeface="BIZ UDPゴシック" panose="020B0400000000000000" pitchFamily="50" charset="-128"/>
                <a:ea typeface="BIZ UDPゴシック" panose="020B0400000000000000" pitchFamily="50" charset="-128"/>
              </a:rPr>
              <a:t>⇒協同組合の発展のための準備金、利用高に応じた組合員還元、他の活動の支援</a:t>
            </a:r>
          </a:p>
        </p:txBody>
      </p:sp>
      <p:sp>
        <p:nvSpPr>
          <p:cNvPr id="6" name="Rectangle 2">
            <a:extLst>
              <a:ext uri="{FF2B5EF4-FFF2-40B4-BE49-F238E27FC236}">
                <a16:creationId xmlns:a16="http://schemas.microsoft.com/office/drawing/2014/main" id="{109DA006-4470-D771-1D62-462E23690080}"/>
              </a:ext>
            </a:extLst>
          </p:cNvPr>
          <p:cNvSpPr>
            <a:spLocks noGrp="1" noChangeArrowheads="1"/>
          </p:cNvSpPr>
          <p:nvPr>
            <p:ph type="title"/>
          </p:nvPr>
        </p:nvSpPr>
        <p:spPr>
          <a:xfrm>
            <a:off x="535280" y="188640"/>
            <a:ext cx="11121441" cy="864095"/>
          </a:xfrm>
          <a:ln>
            <a:noFill/>
          </a:ln>
        </p:spPr>
        <p:txBody>
          <a:bodyPr>
            <a:noAutofit/>
          </a:bodyPr>
          <a:lstStyle/>
          <a:p>
            <a:pPr algn="ctr" eaLnBrk="1" hangingPunct="1">
              <a:lnSpc>
                <a:spcPct val="100000"/>
              </a:lnSpc>
            </a:pPr>
            <a:r>
              <a:rPr lang="ja-JP" altLang="en-US" sz="3600" spc="-150" dirty="0">
                <a:solidFill>
                  <a:srgbClr val="0070C0"/>
                </a:solidFill>
              </a:rPr>
              <a:t>協同組合のアイデンティティに関する</a:t>
            </a:r>
            <a:r>
              <a:rPr lang="en-US" altLang="ja-JP" sz="3600" spc="-150" dirty="0">
                <a:solidFill>
                  <a:srgbClr val="0070C0"/>
                </a:solidFill>
              </a:rPr>
              <a:t>ICA</a:t>
            </a:r>
            <a:r>
              <a:rPr lang="ja-JP" altLang="en-US" sz="3600" spc="-150" dirty="0">
                <a:solidFill>
                  <a:srgbClr val="0070C0"/>
                </a:solidFill>
              </a:rPr>
              <a:t>声明</a:t>
            </a:r>
            <a:r>
              <a:rPr lang="ja-JP" altLang="en-US" sz="2800" dirty="0">
                <a:solidFill>
                  <a:srgbClr val="0070C0"/>
                </a:solidFill>
              </a:rPr>
              <a:t>（</a:t>
            </a:r>
            <a:r>
              <a:rPr lang="en-US" altLang="ja-JP" sz="2800" dirty="0">
                <a:solidFill>
                  <a:srgbClr val="0070C0"/>
                </a:solidFill>
              </a:rPr>
              <a:t>1995</a:t>
            </a:r>
            <a:r>
              <a:rPr lang="ja-JP" altLang="en-US" sz="2800" dirty="0">
                <a:solidFill>
                  <a:srgbClr val="0070C0"/>
                </a:solidFill>
              </a:rPr>
              <a:t>）</a:t>
            </a:r>
          </a:p>
        </p:txBody>
      </p:sp>
      <p:sp>
        <p:nvSpPr>
          <p:cNvPr id="2" name="スライド番号プレースホルダー 5">
            <a:extLst>
              <a:ext uri="{FF2B5EF4-FFF2-40B4-BE49-F238E27FC236}">
                <a16:creationId xmlns:a16="http://schemas.microsoft.com/office/drawing/2014/main" id="{76BB1166-0807-3EF9-D7B6-8D63FA17E8F9}"/>
              </a:ext>
            </a:extLst>
          </p:cNvPr>
          <p:cNvSpPr>
            <a:spLocks noGrp="1"/>
          </p:cNvSpPr>
          <p:nvPr>
            <p:ph type="sldNum" sz="quarter" idx="12"/>
          </p:nvPr>
        </p:nvSpPr>
        <p:spPr>
          <a:xfrm>
            <a:off x="10992544" y="6525342"/>
            <a:ext cx="1139753" cy="319607"/>
          </a:xfrm>
          <a:noFill/>
        </p:spPr>
        <p:txBody>
          <a:bodyPr/>
          <a:lstStyle>
            <a:lvl1pPr eaLnBrk="0" hangingPunct="0">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Times New Roman" panose="02020603050405020304" pitchFamily="18" charset="0"/>
                <a:ea typeface="ＭＳ ゴシック" panose="020B0609070205080204" pitchFamily="49" charset="-128"/>
              </a:defRPr>
            </a:lvl2pPr>
            <a:lvl3pPr marL="1143000" indent="-228600" eaLnBrk="0" hangingPunct="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fld id="{8BD0C0E1-7261-4181-9D53-4DCF8E4347D9}" type="slidenum">
              <a:rPr kumimoji="0" lang="ja-JP" altLang="en-US" sz="1800">
                <a:solidFill>
                  <a:srgbClr val="0070C0"/>
                </a:solidFill>
                <a:latin typeface="BIZ UDPゴシック" panose="020B0400000000000000" pitchFamily="50" charset="-128"/>
                <a:ea typeface="BIZ UDPゴシック" panose="020B0400000000000000" pitchFamily="50" charset="-128"/>
              </a:rPr>
              <a:pPr eaLnBrk="1" hangingPunct="1">
                <a:spcBef>
                  <a:spcPct val="0"/>
                </a:spcBef>
                <a:buFontTx/>
                <a:buNone/>
              </a:pPr>
              <a:t>15</a:t>
            </a:fld>
            <a:endParaRPr kumimoji="0" lang="en-US" altLang="ja-JP" sz="1800" dirty="0">
              <a:solidFill>
                <a:srgbClr val="0070C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4334715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a:extLst>
              <a:ext uri="{FF2B5EF4-FFF2-40B4-BE49-F238E27FC236}">
                <a16:creationId xmlns:a16="http://schemas.microsoft.com/office/drawing/2014/main" id="{D09B120E-7F50-4412-8F9B-A75058BCD253}"/>
              </a:ext>
            </a:extLst>
          </p:cNvPr>
          <p:cNvSpPr>
            <a:spLocks noGrp="1" noChangeArrowheads="1"/>
          </p:cNvSpPr>
          <p:nvPr>
            <p:ph idx="4294967295"/>
          </p:nvPr>
        </p:nvSpPr>
        <p:spPr>
          <a:xfrm>
            <a:off x="573009" y="1366870"/>
            <a:ext cx="11139615" cy="2350162"/>
          </a:xfrm>
          <a:solidFill>
            <a:srgbClr val="FFFF99"/>
          </a:solidFill>
          <a:ln w="19050">
            <a:solidFill>
              <a:srgbClr val="0070C0"/>
            </a:solidFill>
          </a:ln>
        </p:spPr>
        <p:txBody>
          <a:bodyPr>
            <a:noAutofit/>
          </a:bodyPr>
          <a:lstStyle/>
          <a:p>
            <a:pPr marL="0" indent="0">
              <a:lnSpc>
                <a:spcPct val="100000"/>
              </a:lnSpc>
              <a:spcBef>
                <a:spcPts val="600"/>
              </a:spcBef>
              <a:buNone/>
            </a:pPr>
            <a:r>
              <a:rPr lang="ja-JP" altLang="en-US" sz="2800" b="1" dirty="0">
                <a:solidFill>
                  <a:srgbClr val="0070C0"/>
                </a:solidFill>
                <a:latin typeface="BIZ UDPゴシック" panose="020B0400000000000000" pitchFamily="50" charset="-128"/>
                <a:ea typeface="BIZ UDPゴシック" panose="020B0400000000000000" pitchFamily="50" charset="-128"/>
              </a:rPr>
              <a:t>第４原則</a:t>
            </a:r>
            <a:r>
              <a:rPr lang="en-US" altLang="ja-JP" sz="2800" b="1" dirty="0">
                <a:solidFill>
                  <a:schemeClr val="tx1">
                    <a:lumMod val="75000"/>
                    <a:lumOff val="25000"/>
                  </a:schemeClr>
                </a:solidFill>
                <a:latin typeface="BIZ UDPゴシック" panose="020B0400000000000000" pitchFamily="50" charset="-128"/>
                <a:ea typeface="BIZ UDPゴシック" panose="020B0400000000000000" pitchFamily="50" charset="-128"/>
              </a:rPr>
              <a:t>	</a:t>
            </a:r>
            <a:r>
              <a:rPr lang="ja-JP" altLang="en-US" sz="2800" b="1" dirty="0">
                <a:solidFill>
                  <a:srgbClr val="0070C0"/>
                </a:solidFill>
                <a:latin typeface="BIZ UDPゴシック" panose="020B0400000000000000" pitchFamily="50" charset="-128"/>
                <a:ea typeface="BIZ UDPゴシック" panose="020B0400000000000000" pitchFamily="50" charset="-128"/>
              </a:rPr>
              <a:t>自治と自立</a:t>
            </a:r>
          </a:p>
          <a:p>
            <a:pPr marL="176213" indent="0" algn="just">
              <a:lnSpc>
                <a:spcPct val="100000"/>
              </a:lnSpc>
              <a:spcBef>
                <a:spcPts val="600"/>
              </a:spcBef>
              <a:buNone/>
            </a:pPr>
            <a:r>
              <a:rPr lang="ja-JP" altLang="en-US" sz="2800" dirty="0">
                <a:solidFill>
                  <a:schemeClr val="tx1"/>
                </a:solidFill>
                <a:latin typeface="BIZ UDPゴシック" panose="020B0400000000000000" pitchFamily="50" charset="-128"/>
                <a:ea typeface="BIZ UDPゴシック" panose="020B0400000000000000" pitchFamily="50" charset="-128"/>
              </a:rPr>
              <a:t>協同組合</a:t>
            </a:r>
            <a:r>
              <a:rPr lang="ja-JP" altLang="en-US" sz="2600" dirty="0">
                <a:solidFill>
                  <a:schemeClr val="tx1"/>
                </a:solidFill>
                <a:latin typeface="BIZ UDPゴシック" panose="020B0400000000000000" pitchFamily="50" charset="-128"/>
                <a:ea typeface="BIZ UDPゴシック" panose="020B0400000000000000" pitchFamily="50" charset="-128"/>
              </a:rPr>
              <a:t>は、</a:t>
            </a:r>
            <a:r>
              <a:rPr lang="ja-JP" altLang="en-US" sz="2800" dirty="0">
                <a:solidFill>
                  <a:schemeClr val="tx1"/>
                </a:solidFill>
                <a:latin typeface="BIZ UDPゴシック" panose="020B0400000000000000" pitchFamily="50" charset="-128"/>
                <a:ea typeface="BIZ UDPゴシック" panose="020B0400000000000000" pitchFamily="50" charset="-128"/>
              </a:rPr>
              <a:t>組合員</a:t>
            </a:r>
            <a:r>
              <a:rPr lang="ja-JP" altLang="en-US" sz="2600" dirty="0">
                <a:solidFill>
                  <a:schemeClr val="tx1"/>
                </a:solidFill>
                <a:latin typeface="BIZ UDPゴシック" panose="020B0400000000000000" pitchFamily="50" charset="-128"/>
                <a:ea typeface="BIZ UDPゴシック" panose="020B0400000000000000" pitchFamily="50" charset="-128"/>
              </a:rPr>
              <a:t>が</a:t>
            </a:r>
            <a:r>
              <a:rPr lang="ja-JP" altLang="en-US" sz="2800" dirty="0">
                <a:solidFill>
                  <a:schemeClr val="tx1"/>
                </a:solidFill>
                <a:latin typeface="BIZ UDPゴシック" panose="020B0400000000000000" pitchFamily="50" charset="-128"/>
                <a:ea typeface="BIZ UDPゴシック" panose="020B0400000000000000" pitchFamily="50" charset="-128"/>
              </a:rPr>
              <a:t>管理</a:t>
            </a:r>
            <a:r>
              <a:rPr lang="ja-JP" altLang="en-US" sz="2600" dirty="0">
                <a:solidFill>
                  <a:schemeClr val="tx1"/>
                </a:solidFill>
                <a:latin typeface="BIZ UDPゴシック" panose="020B0400000000000000" pitchFamily="50" charset="-128"/>
                <a:ea typeface="BIZ UDPゴシック" panose="020B0400000000000000" pitchFamily="50" charset="-128"/>
              </a:rPr>
              <a:t>する</a:t>
            </a:r>
            <a:r>
              <a:rPr lang="ja-JP" altLang="en-US" sz="2800" dirty="0">
                <a:solidFill>
                  <a:schemeClr val="tx1"/>
                </a:solidFill>
                <a:latin typeface="BIZ UDPゴシック" panose="020B0400000000000000" pitchFamily="50" charset="-128"/>
                <a:ea typeface="BIZ UDPゴシック" panose="020B0400000000000000" pitchFamily="50" charset="-128"/>
              </a:rPr>
              <a:t>自治的</a:t>
            </a:r>
            <a:r>
              <a:rPr lang="ja-JP" altLang="en-US" sz="2600" dirty="0">
                <a:solidFill>
                  <a:schemeClr val="tx1"/>
                </a:solidFill>
                <a:latin typeface="BIZ UDPゴシック" panose="020B0400000000000000" pitchFamily="50" charset="-128"/>
                <a:ea typeface="BIZ UDPゴシック" panose="020B0400000000000000" pitchFamily="50" charset="-128"/>
              </a:rPr>
              <a:t>な</a:t>
            </a:r>
            <a:r>
              <a:rPr lang="ja-JP" altLang="en-US" sz="2800" dirty="0">
                <a:solidFill>
                  <a:schemeClr val="tx1"/>
                </a:solidFill>
                <a:latin typeface="BIZ UDPゴシック" panose="020B0400000000000000" pitchFamily="50" charset="-128"/>
                <a:ea typeface="BIZ UDPゴシック" panose="020B0400000000000000" pitchFamily="50" charset="-128"/>
              </a:rPr>
              <a:t>自助組織</a:t>
            </a:r>
            <a:r>
              <a:rPr lang="ja-JP" altLang="en-US" sz="2600" dirty="0">
                <a:solidFill>
                  <a:schemeClr val="tx1"/>
                </a:solidFill>
                <a:latin typeface="BIZ UDPゴシック" panose="020B0400000000000000" pitchFamily="50" charset="-128"/>
                <a:ea typeface="BIZ UDPゴシック" panose="020B0400000000000000" pitchFamily="50" charset="-128"/>
              </a:rPr>
              <a:t>である。</a:t>
            </a:r>
            <a:r>
              <a:rPr lang="ja-JP" altLang="en-US" sz="2800" dirty="0">
                <a:solidFill>
                  <a:schemeClr val="tx1"/>
                </a:solidFill>
                <a:latin typeface="BIZ UDPゴシック" panose="020B0400000000000000" pitchFamily="50" charset="-128"/>
                <a:ea typeface="BIZ UDPゴシック" panose="020B0400000000000000" pitchFamily="50" charset="-128"/>
              </a:rPr>
              <a:t>協同組合</a:t>
            </a:r>
            <a:r>
              <a:rPr lang="ja-JP" altLang="en-US" sz="2600" dirty="0">
                <a:solidFill>
                  <a:schemeClr val="tx1"/>
                </a:solidFill>
                <a:latin typeface="BIZ UDPゴシック" panose="020B0400000000000000" pitchFamily="50" charset="-128"/>
                <a:ea typeface="BIZ UDPゴシック" panose="020B0400000000000000" pitchFamily="50" charset="-128"/>
              </a:rPr>
              <a:t>は、</a:t>
            </a:r>
            <a:r>
              <a:rPr lang="ja-JP" altLang="en-US" sz="2800" dirty="0">
                <a:solidFill>
                  <a:schemeClr val="tx1"/>
                </a:solidFill>
                <a:latin typeface="BIZ UDPゴシック" panose="020B0400000000000000" pitchFamily="50" charset="-128"/>
                <a:ea typeface="BIZ UDPゴシック" panose="020B0400000000000000" pitchFamily="50" charset="-128"/>
              </a:rPr>
              <a:t>政府</a:t>
            </a:r>
            <a:r>
              <a:rPr lang="ja-JP" altLang="en-US" sz="2600" dirty="0">
                <a:solidFill>
                  <a:schemeClr val="tx1"/>
                </a:solidFill>
                <a:latin typeface="BIZ UDPゴシック" panose="020B0400000000000000" pitchFamily="50" charset="-128"/>
                <a:ea typeface="BIZ UDPゴシック" panose="020B0400000000000000" pitchFamily="50" charset="-128"/>
              </a:rPr>
              <a:t>を</a:t>
            </a:r>
            <a:r>
              <a:rPr lang="ja-JP" altLang="en-US" sz="2800" dirty="0">
                <a:solidFill>
                  <a:schemeClr val="tx1"/>
                </a:solidFill>
                <a:latin typeface="BIZ UDPゴシック" panose="020B0400000000000000" pitchFamily="50" charset="-128"/>
                <a:ea typeface="BIZ UDPゴシック" panose="020B0400000000000000" pitchFamily="50" charset="-128"/>
              </a:rPr>
              <a:t>含む他</a:t>
            </a:r>
            <a:r>
              <a:rPr lang="ja-JP" altLang="en-US" sz="2600" dirty="0">
                <a:solidFill>
                  <a:schemeClr val="tx1"/>
                </a:solidFill>
                <a:latin typeface="BIZ UDPゴシック" panose="020B0400000000000000" pitchFamily="50" charset="-128"/>
                <a:ea typeface="BIZ UDPゴシック" panose="020B0400000000000000" pitchFamily="50" charset="-128"/>
              </a:rPr>
              <a:t>の</a:t>
            </a:r>
            <a:r>
              <a:rPr lang="ja-JP" altLang="en-US" sz="2800" dirty="0">
                <a:solidFill>
                  <a:schemeClr val="tx1"/>
                </a:solidFill>
                <a:latin typeface="BIZ UDPゴシック" panose="020B0400000000000000" pitchFamily="50" charset="-128"/>
                <a:ea typeface="BIZ UDPゴシック" panose="020B0400000000000000" pitchFamily="50" charset="-128"/>
              </a:rPr>
              <a:t>組織</a:t>
            </a:r>
            <a:r>
              <a:rPr lang="ja-JP" altLang="en-US" sz="2600" dirty="0">
                <a:solidFill>
                  <a:schemeClr val="tx1"/>
                </a:solidFill>
                <a:latin typeface="BIZ UDPゴシック" panose="020B0400000000000000" pitchFamily="50" charset="-128"/>
                <a:ea typeface="BIZ UDPゴシック" panose="020B0400000000000000" pitchFamily="50" charset="-128"/>
              </a:rPr>
              <a:t>と</a:t>
            </a:r>
            <a:r>
              <a:rPr lang="ja-JP" altLang="en-US" sz="2800" dirty="0">
                <a:solidFill>
                  <a:schemeClr val="tx1"/>
                </a:solidFill>
                <a:latin typeface="BIZ UDPゴシック" panose="020B0400000000000000" pitchFamily="50" charset="-128"/>
                <a:ea typeface="BIZ UDPゴシック" panose="020B0400000000000000" pitchFamily="50" charset="-128"/>
              </a:rPr>
              <a:t>取り決め行なう場合</a:t>
            </a:r>
            <a:r>
              <a:rPr lang="ja-JP" altLang="en-US" sz="2600" dirty="0">
                <a:solidFill>
                  <a:schemeClr val="tx1"/>
                </a:solidFill>
                <a:latin typeface="BIZ UDPゴシック" panose="020B0400000000000000" pitchFamily="50" charset="-128"/>
                <a:ea typeface="BIZ UDPゴシック" panose="020B0400000000000000" pitchFamily="50" charset="-128"/>
              </a:rPr>
              <a:t>、または</a:t>
            </a:r>
            <a:r>
              <a:rPr lang="ja-JP" altLang="en-US" sz="2800" dirty="0">
                <a:solidFill>
                  <a:schemeClr val="tx1"/>
                </a:solidFill>
                <a:latin typeface="BIZ UDPゴシック" panose="020B0400000000000000" pitchFamily="50" charset="-128"/>
                <a:ea typeface="BIZ UDPゴシック" panose="020B0400000000000000" pitchFamily="50" charset="-128"/>
              </a:rPr>
              <a:t>外部</a:t>
            </a:r>
            <a:r>
              <a:rPr lang="ja-JP" altLang="en-US" sz="2600" dirty="0">
                <a:solidFill>
                  <a:schemeClr val="tx1"/>
                </a:solidFill>
                <a:latin typeface="BIZ UDPゴシック" panose="020B0400000000000000" pitchFamily="50" charset="-128"/>
                <a:ea typeface="BIZ UDPゴシック" panose="020B0400000000000000" pitchFamily="50" charset="-128"/>
              </a:rPr>
              <a:t>から</a:t>
            </a:r>
            <a:r>
              <a:rPr lang="ja-JP" altLang="en-US" sz="2800" dirty="0">
                <a:solidFill>
                  <a:schemeClr val="tx1"/>
                </a:solidFill>
                <a:latin typeface="BIZ UDPゴシック" panose="020B0400000000000000" pitchFamily="50" charset="-128"/>
                <a:ea typeface="BIZ UDPゴシック" panose="020B0400000000000000" pitchFamily="50" charset="-128"/>
              </a:rPr>
              <a:t>資本</a:t>
            </a:r>
            <a:r>
              <a:rPr lang="ja-JP" altLang="en-US" sz="2600" dirty="0">
                <a:solidFill>
                  <a:schemeClr val="tx1"/>
                </a:solidFill>
                <a:latin typeface="BIZ UDPゴシック" panose="020B0400000000000000" pitchFamily="50" charset="-128"/>
                <a:ea typeface="BIZ UDPゴシック" panose="020B0400000000000000" pitchFamily="50" charset="-128"/>
              </a:rPr>
              <a:t>を</a:t>
            </a:r>
            <a:r>
              <a:rPr lang="ja-JP" altLang="en-US" sz="2800" dirty="0">
                <a:solidFill>
                  <a:schemeClr val="tx1"/>
                </a:solidFill>
                <a:latin typeface="BIZ UDPゴシック" panose="020B0400000000000000" pitchFamily="50" charset="-128"/>
                <a:ea typeface="BIZ UDPゴシック" panose="020B0400000000000000" pitchFamily="50" charset="-128"/>
              </a:rPr>
              <a:t>調達</a:t>
            </a:r>
            <a:r>
              <a:rPr lang="ja-JP" altLang="en-US" sz="2600" dirty="0">
                <a:solidFill>
                  <a:schemeClr val="tx1"/>
                </a:solidFill>
                <a:latin typeface="BIZ UDPゴシック" panose="020B0400000000000000" pitchFamily="50" charset="-128"/>
                <a:ea typeface="BIZ UDPゴシック" panose="020B0400000000000000" pitchFamily="50" charset="-128"/>
              </a:rPr>
              <a:t>する</a:t>
            </a:r>
            <a:r>
              <a:rPr lang="ja-JP" altLang="en-US" sz="2800" dirty="0">
                <a:solidFill>
                  <a:schemeClr val="tx1"/>
                </a:solidFill>
                <a:latin typeface="BIZ UDPゴシック" panose="020B0400000000000000" pitchFamily="50" charset="-128"/>
                <a:ea typeface="BIZ UDPゴシック" panose="020B0400000000000000" pitchFamily="50" charset="-128"/>
              </a:rPr>
              <a:t>場合</a:t>
            </a:r>
            <a:r>
              <a:rPr lang="ja-JP" altLang="en-US" sz="2600" dirty="0">
                <a:solidFill>
                  <a:schemeClr val="tx1"/>
                </a:solidFill>
                <a:latin typeface="BIZ UDPゴシック" panose="020B0400000000000000" pitchFamily="50" charset="-128"/>
                <a:ea typeface="BIZ UDPゴシック" panose="020B0400000000000000" pitchFamily="50" charset="-128"/>
              </a:rPr>
              <a:t>には、</a:t>
            </a:r>
            <a:r>
              <a:rPr lang="ja-JP" altLang="en-US" sz="2800" u="sng" dirty="0">
                <a:solidFill>
                  <a:schemeClr val="tx1"/>
                </a:solidFill>
                <a:latin typeface="BIZ UDPゴシック" panose="020B0400000000000000" pitchFamily="50" charset="-128"/>
                <a:ea typeface="BIZ UDPゴシック" panose="020B0400000000000000" pitchFamily="50" charset="-128"/>
              </a:rPr>
              <a:t>組合員</a:t>
            </a:r>
            <a:r>
              <a:rPr lang="ja-JP" altLang="en-US" sz="2600" u="sng" dirty="0">
                <a:solidFill>
                  <a:schemeClr val="tx1"/>
                </a:solidFill>
                <a:latin typeface="BIZ UDPゴシック" panose="020B0400000000000000" pitchFamily="50" charset="-128"/>
                <a:ea typeface="BIZ UDPゴシック" panose="020B0400000000000000" pitchFamily="50" charset="-128"/>
              </a:rPr>
              <a:t>による</a:t>
            </a:r>
            <a:r>
              <a:rPr lang="ja-JP" altLang="en-US" sz="2800" u="sng" dirty="0">
                <a:solidFill>
                  <a:schemeClr val="tx1"/>
                </a:solidFill>
                <a:latin typeface="BIZ UDPゴシック" panose="020B0400000000000000" pitchFamily="50" charset="-128"/>
                <a:ea typeface="BIZ UDPゴシック" panose="020B0400000000000000" pitchFamily="50" charset="-128"/>
              </a:rPr>
              <a:t>民主的管理</a:t>
            </a:r>
            <a:r>
              <a:rPr lang="ja-JP" altLang="en-US" sz="2600" u="sng" dirty="0">
                <a:solidFill>
                  <a:schemeClr val="tx1"/>
                </a:solidFill>
                <a:latin typeface="BIZ UDPゴシック" panose="020B0400000000000000" pitchFamily="50" charset="-128"/>
                <a:ea typeface="BIZ UDPゴシック" panose="020B0400000000000000" pitchFamily="50" charset="-128"/>
              </a:rPr>
              <a:t>を</a:t>
            </a:r>
            <a:r>
              <a:rPr lang="ja-JP" altLang="en-US" sz="2800" u="sng" dirty="0">
                <a:solidFill>
                  <a:schemeClr val="tx1"/>
                </a:solidFill>
                <a:latin typeface="BIZ UDPゴシック" panose="020B0400000000000000" pitchFamily="50" charset="-128"/>
                <a:ea typeface="BIZ UDPゴシック" panose="020B0400000000000000" pitchFamily="50" charset="-128"/>
              </a:rPr>
              <a:t>保証</a:t>
            </a:r>
            <a:r>
              <a:rPr lang="ja-JP" altLang="en-US" sz="2600" dirty="0">
                <a:solidFill>
                  <a:schemeClr val="tx1"/>
                </a:solidFill>
                <a:latin typeface="BIZ UDPゴシック" panose="020B0400000000000000" pitchFamily="50" charset="-128"/>
                <a:ea typeface="BIZ UDPゴシック" panose="020B0400000000000000" pitchFamily="50" charset="-128"/>
              </a:rPr>
              <a:t>し、</a:t>
            </a:r>
            <a:r>
              <a:rPr lang="ja-JP" altLang="en-US" sz="2800" dirty="0">
                <a:solidFill>
                  <a:schemeClr val="tx1"/>
                </a:solidFill>
                <a:latin typeface="BIZ UDPゴシック" panose="020B0400000000000000" pitchFamily="50" charset="-128"/>
                <a:ea typeface="BIZ UDPゴシック" panose="020B0400000000000000" pitchFamily="50" charset="-128"/>
              </a:rPr>
              <a:t>協同組合</a:t>
            </a:r>
            <a:r>
              <a:rPr lang="ja-JP" altLang="en-US" sz="2600" dirty="0">
                <a:solidFill>
                  <a:schemeClr val="tx1"/>
                </a:solidFill>
                <a:latin typeface="BIZ UDPゴシック" panose="020B0400000000000000" pitchFamily="50" charset="-128"/>
                <a:ea typeface="BIZ UDPゴシック" panose="020B0400000000000000" pitchFamily="50" charset="-128"/>
              </a:rPr>
              <a:t>の</a:t>
            </a:r>
            <a:r>
              <a:rPr lang="ja-JP" altLang="en-US" sz="2800" u="sng" dirty="0">
                <a:solidFill>
                  <a:schemeClr val="tx1"/>
                </a:solidFill>
                <a:latin typeface="BIZ UDPゴシック" panose="020B0400000000000000" pitchFamily="50" charset="-128"/>
                <a:ea typeface="BIZ UDPゴシック" panose="020B0400000000000000" pitchFamily="50" charset="-128"/>
              </a:rPr>
              <a:t>自治</a:t>
            </a:r>
            <a:r>
              <a:rPr lang="ja-JP" altLang="en-US" sz="2600" u="sng" dirty="0">
                <a:solidFill>
                  <a:schemeClr val="tx1"/>
                </a:solidFill>
                <a:latin typeface="BIZ UDPゴシック" panose="020B0400000000000000" pitchFamily="50" charset="-128"/>
                <a:ea typeface="BIZ UDPゴシック" panose="020B0400000000000000" pitchFamily="50" charset="-128"/>
              </a:rPr>
              <a:t>を</a:t>
            </a:r>
            <a:r>
              <a:rPr lang="ja-JP" altLang="en-US" sz="2800" u="sng" dirty="0">
                <a:solidFill>
                  <a:schemeClr val="tx1"/>
                </a:solidFill>
                <a:latin typeface="BIZ UDPゴシック" panose="020B0400000000000000" pitchFamily="50" charset="-128"/>
                <a:ea typeface="BIZ UDPゴシック" panose="020B0400000000000000" pitchFamily="50" charset="-128"/>
              </a:rPr>
              <a:t>保持</a:t>
            </a:r>
            <a:r>
              <a:rPr lang="ja-JP" altLang="en-US" sz="2600" u="sng" dirty="0">
                <a:solidFill>
                  <a:schemeClr val="tx1"/>
                </a:solidFill>
                <a:latin typeface="BIZ UDPゴシック" panose="020B0400000000000000" pitchFamily="50" charset="-128"/>
                <a:ea typeface="BIZ UDPゴシック" panose="020B0400000000000000" pitchFamily="50" charset="-128"/>
              </a:rPr>
              <a:t>する</a:t>
            </a:r>
            <a:r>
              <a:rPr lang="ja-JP" altLang="en-US" sz="2800" u="sng" dirty="0">
                <a:solidFill>
                  <a:schemeClr val="tx1"/>
                </a:solidFill>
                <a:latin typeface="BIZ UDPゴシック" panose="020B0400000000000000" pitchFamily="50" charset="-128"/>
                <a:ea typeface="BIZ UDPゴシック" panose="020B0400000000000000" pitchFamily="50" charset="-128"/>
              </a:rPr>
              <a:t>条件</a:t>
            </a:r>
            <a:r>
              <a:rPr lang="ja-JP" altLang="en-US" sz="2600" u="sng" dirty="0">
                <a:solidFill>
                  <a:schemeClr val="tx1"/>
                </a:solidFill>
                <a:latin typeface="BIZ UDPゴシック" panose="020B0400000000000000" pitchFamily="50" charset="-128"/>
                <a:ea typeface="BIZ UDPゴシック" panose="020B0400000000000000" pitchFamily="50" charset="-128"/>
              </a:rPr>
              <a:t>のもと</a:t>
            </a:r>
            <a:r>
              <a:rPr lang="ja-JP" altLang="en-US" sz="2600" dirty="0">
                <a:solidFill>
                  <a:schemeClr val="tx1"/>
                </a:solidFill>
                <a:latin typeface="BIZ UDPゴシック" panose="020B0400000000000000" pitchFamily="50" charset="-128"/>
                <a:ea typeface="BIZ UDPゴシック" panose="020B0400000000000000" pitchFamily="50" charset="-128"/>
              </a:rPr>
              <a:t>で</a:t>
            </a:r>
            <a:r>
              <a:rPr lang="ja-JP" altLang="en-US" sz="2800" dirty="0">
                <a:solidFill>
                  <a:schemeClr val="tx1"/>
                </a:solidFill>
                <a:latin typeface="BIZ UDPゴシック" panose="020B0400000000000000" pitchFamily="50" charset="-128"/>
                <a:ea typeface="BIZ UDPゴシック" panose="020B0400000000000000" pitchFamily="50" charset="-128"/>
              </a:rPr>
              <a:t>行なう</a:t>
            </a:r>
            <a:r>
              <a:rPr lang="ja-JP" altLang="en-US" sz="2600" dirty="0">
                <a:solidFill>
                  <a:schemeClr val="tx1"/>
                </a:solidFill>
                <a:latin typeface="BIZ UDPゴシック" panose="020B0400000000000000" pitchFamily="50" charset="-128"/>
                <a:ea typeface="BIZ UDPゴシック" panose="020B0400000000000000" pitchFamily="50" charset="-128"/>
              </a:rPr>
              <a:t>。</a:t>
            </a:r>
          </a:p>
        </p:txBody>
      </p:sp>
      <p:sp>
        <p:nvSpPr>
          <p:cNvPr id="5" name="Rectangle 3">
            <a:extLst>
              <a:ext uri="{FF2B5EF4-FFF2-40B4-BE49-F238E27FC236}">
                <a16:creationId xmlns:a16="http://schemas.microsoft.com/office/drawing/2014/main" id="{A12A34FA-15BC-A997-177A-7A8706AA7CC2}"/>
              </a:ext>
            </a:extLst>
          </p:cNvPr>
          <p:cNvSpPr txBox="1">
            <a:spLocks noChangeArrowheads="1"/>
          </p:cNvSpPr>
          <p:nvPr/>
        </p:nvSpPr>
        <p:spPr>
          <a:xfrm>
            <a:off x="573009" y="3849862"/>
            <a:ext cx="11139615" cy="2747490"/>
          </a:xfrm>
          <a:prstGeom prst="rect">
            <a:avLst/>
          </a:prstGeom>
        </p:spPr>
        <p:txBody>
          <a:bodyPr vert="horz" lIns="91440" tIns="45720" rIns="91440" bIns="45720" rtlCol="0">
            <a:normAutofit fontScale="92500"/>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lumMod val="65000"/>
                    <a:lumOff val="3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lumMod val="65000"/>
                    <a:lumOff val="3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lumMod val="65000"/>
                    <a:lumOff val="3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lumMod val="65000"/>
                    <a:lumOff val="3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2600" dirty="0">
                <a:solidFill>
                  <a:schemeClr val="tx1"/>
                </a:solidFill>
                <a:latin typeface="BIZ UDPゴシック" panose="020B0400000000000000" pitchFamily="50" charset="-128"/>
                <a:ea typeface="BIZ UDPゴシック" panose="020B0400000000000000" pitchFamily="50" charset="-128"/>
              </a:rPr>
              <a:t>（ポイント）</a:t>
            </a:r>
            <a:endParaRPr lang="en-US" altLang="ja-JP" sz="2600" dirty="0">
              <a:solidFill>
                <a:schemeClr val="tx1"/>
              </a:solidFill>
              <a:latin typeface="BIZ UDPゴシック" panose="020B0400000000000000" pitchFamily="50" charset="-128"/>
              <a:ea typeface="BIZ UDPゴシック" panose="020B0400000000000000" pitchFamily="50" charset="-128"/>
            </a:endParaRPr>
          </a:p>
          <a:p>
            <a:pPr marL="520700" algn="just">
              <a:spcBef>
                <a:spcPts val="600"/>
              </a:spcBef>
              <a:buFont typeface="Wingdings" panose="05000000000000000000" pitchFamily="2" charset="2"/>
              <a:buChar char="l"/>
            </a:pPr>
            <a:r>
              <a:rPr lang="en-US" altLang="ja-JP" sz="2600" dirty="0">
                <a:solidFill>
                  <a:srgbClr val="000000"/>
                </a:solidFill>
                <a:latin typeface="BIZ UDPゴシック" panose="020B0400000000000000" pitchFamily="50" charset="-128"/>
                <a:ea typeface="BIZ UDPゴシック" panose="020B0400000000000000" pitchFamily="50" charset="-128"/>
              </a:rPr>
              <a:t>1995</a:t>
            </a:r>
            <a:r>
              <a:rPr lang="ja-JP" altLang="en-US" sz="2600" dirty="0">
                <a:solidFill>
                  <a:srgbClr val="000000"/>
                </a:solidFill>
                <a:latin typeface="BIZ UDPゴシック" panose="020B0400000000000000" pitchFamily="50" charset="-128"/>
                <a:ea typeface="BIZ UDPゴシック" panose="020B0400000000000000" pitchFamily="50" charset="-128"/>
              </a:rPr>
              <a:t>年の改訂時に導入された原則</a:t>
            </a:r>
            <a:r>
              <a:rPr lang="ja-JP" altLang="en-US" sz="2600" dirty="0">
                <a:solidFill>
                  <a:schemeClr val="tx1"/>
                </a:solidFill>
                <a:latin typeface="BIZ UDPゴシック" panose="020B0400000000000000" pitchFamily="50" charset="-128"/>
                <a:ea typeface="BIZ UDPゴシック" panose="020B0400000000000000" pitchFamily="50" charset="-128"/>
              </a:rPr>
              <a:t>。</a:t>
            </a:r>
            <a:endParaRPr lang="en-US" altLang="ja-JP" sz="2600" dirty="0">
              <a:solidFill>
                <a:schemeClr val="tx1"/>
              </a:solidFill>
              <a:latin typeface="BIZ UDPゴシック" panose="020B0400000000000000" pitchFamily="50" charset="-128"/>
              <a:ea typeface="BIZ UDPゴシック" panose="020B0400000000000000" pitchFamily="50" charset="-128"/>
            </a:endParaRPr>
          </a:p>
          <a:p>
            <a:pPr marL="520700" algn="just">
              <a:buFont typeface="Wingdings" panose="05000000000000000000" pitchFamily="2" charset="2"/>
              <a:buChar char="l"/>
            </a:pPr>
            <a:r>
              <a:rPr lang="ja-JP" altLang="en-US" sz="2600" dirty="0">
                <a:solidFill>
                  <a:schemeClr val="tx1"/>
                </a:solidFill>
                <a:latin typeface="BIZ UDPゴシック" panose="020B0400000000000000" pitchFamily="50" charset="-128"/>
                <a:ea typeface="BIZ UDPゴシック" panose="020B0400000000000000" pitchFamily="50" charset="-128"/>
              </a:rPr>
              <a:t>協同組合</a:t>
            </a:r>
            <a:r>
              <a:rPr lang="ja-JP" altLang="en-US" sz="2200" dirty="0">
                <a:solidFill>
                  <a:schemeClr val="tx1"/>
                </a:solidFill>
                <a:latin typeface="BIZ UDPゴシック" panose="020B0400000000000000" pitchFamily="50" charset="-128"/>
                <a:ea typeface="BIZ UDPゴシック" panose="020B0400000000000000" pitchFamily="50" charset="-128"/>
              </a:rPr>
              <a:t>は、</a:t>
            </a:r>
            <a:r>
              <a:rPr lang="ja-JP" altLang="en-US" sz="2600" dirty="0">
                <a:solidFill>
                  <a:schemeClr val="tx1"/>
                </a:solidFill>
                <a:latin typeface="BIZ UDPゴシック" panose="020B0400000000000000" pitchFamily="50" charset="-128"/>
                <a:ea typeface="BIZ UDPゴシック" panose="020B0400000000000000" pitchFamily="50" charset="-128"/>
              </a:rPr>
              <a:t>自治と自立を大切</a:t>
            </a:r>
            <a:r>
              <a:rPr lang="ja-JP" altLang="en-US" sz="2200" dirty="0">
                <a:solidFill>
                  <a:schemeClr val="tx1"/>
                </a:solidFill>
                <a:latin typeface="BIZ UDPゴシック" panose="020B0400000000000000" pitchFamily="50" charset="-128"/>
                <a:ea typeface="BIZ UDPゴシック" panose="020B0400000000000000" pitchFamily="50" charset="-128"/>
              </a:rPr>
              <a:t>にしながら、</a:t>
            </a:r>
            <a:r>
              <a:rPr lang="ja-JP" altLang="en-US" sz="2600" dirty="0">
                <a:solidFill>
                  <a:schemeClr val="tx1"/>
                </a:solidFill>
                <a:latin typeface="BIZ UDPゴシック" panose="020B0400000000000000" pitchFamily="50" charset="-128"/>
                <a:ea typeface="BIZ UDPゴシック" panose="020B0400000000000000" pitchFamily="50" charset="-128"/>
              </a:rPr>
              <a:t>環境、福祉、健康、安全、防災</a:t>
            </a:r>
            <a:r>
              <a:rPr lang="ja-JP" altLang="en-US" sz="2200" dirty="0">
                <a:solidFill>
                  <a:schemeClr val="tx1"/>
                </a:solidFill>
                <a:latin typeface="BIZ UDPゴシック" panose="020B0400000000000000" pitchFamily="50" charset="-128"/>
                <a:ea typeface="BIZ UDPゴシック" panose="020B0400000000000000" pitchFamily="50" charset="-128"/>
              </a:rPr>
              <a:t>など</a:t>
            </a:r>
            <a:r>
              <a:rPr lang="ja-JP" altLang="en-US" sz="2600" dirty="0">
                <a:solidFill>
                  <a:schemeClr val="tx1"/>
                </a:solidFill>
                <a:latin typeface="BIZ UDPゴシック" panose="020B0400000000000000" pitchFamily="50" charset="-128"/>
                <a:ea typeface="BIZ UDPゴシック" panose="020B0400000000000000" pitchFamily="50" charset="-128"/>
              </a:rPr>
              <a:t>共通する課題</a:t>
            </a:r>
            <a:r>
              <a:rPr lang="ja-JP" altLang="en-US" sz="2200" dirty="0">
                <a:solidFill>
                  <a:schemeClr val="tx1"/>
                </a:solidFill>
                <a:latin typeface="BIZ UDPゴシック" panose="020B0400000000000000" pitchFamily="50" charset="-128"/>
                <a:ea typeface="BIZ UDPゴシック" panose="020B0400000000000000" pitchFamily="50" charset="-128"/>
              </a:rPr>
              <a:t>で、</a:t>
            </a:r>
            <a:r>
              <a:rPr lang="ja-JP" altLang="en-US" sz="2600" dirty="0">
                <a:solidFill>
                  <a:schemeClr val="tx1"/>
                </a:solidFill>
                <a:latin typeface="BIZ UDPゴシック" panose="020B0400000000000000" pitchFamily="50" charset="-128"/>
                <a:ea typeface="BIZ UDPゴシック" panose="020B0400000000000000" pitchFamily="50" charset="-128"/>
              </a:rPr>
              <a:t>政府、地方自治体や地域の諸団体と対等なパートナーシップを築く。</a:t>
            </a:r>
            <a:endParaRPr lang="en-US" altLang="ja-JP" sz="2600" dirty="0">
              <a:solidFill>
                <a:schemeClr val="tx1"/>
              </a:solidFill>
              <a:latin typeface="BIZ UDPゴシック" panose="020B0400000000000000" pitchFamily="50" charset="-128"/>
              <a:ea typeface="BIZ UDPゴシック" panose="020B0400000000000000" pitchFamily="50" charset="-128"/>
            </a:endParaRPr>
          </a:p>
          <a:p>
            <a:pPr marL="520700" algn="just">
              <a:buFont typeface="Wingdings" panose="05000000000000000000" pitchFamily="2" charset="2"/>
              <a:buChar char="l"/>
            </a:pPr>
            <a:r>
              <a:rPr lang="ja-JP" altLang="en-US" sz="2600" dirty="0">
                <a:solidFill>
                  <a:schemeClr val="tx1"/>
                </a:solidFill>
                <a:latin typeface="BIZ UDPゴシック" panose="020B0400000000000000" pitchFamily="50" charset="-128"/>
                <a:ea typeface="BIZ UDPゴシック" panose="020B0400000000000000" pitchFamily="50" charset="-128"/>
              </a:rPr>
              <a:t>これにより、組合員</a:t>
            </a:r>
            <a:r>
              <a:rPr lang="ja-JP" altLang="en-US" sz="2200" dirty="0">
                <a:solidFill>
                  <a:schemeClr val="tx1"/>
                </a:solidFill>
                <a:latin typeface="BIZ UDPゴシック" panose="020B0400000000000000" pitchFamily="50" charset="-128"/>
                <a:ea typeface="BIZ UDPゴシック" panose="020B0400000000000000" pitchFamily="50" charset="-128"/>
              </a:rPr>
              <a:t>の</a:t>
            </a:r>
            <a:r>
              <a:rPr lang="ja-JP" altLang="en-US" sz="2600" dirty="0">
                <a:solidFill>
                  <a:schemeClr val="tx1"/>
                </a:solidFill>
                <a:latin typeface="BIZ UDPゴシック" panose="020B0400000000000000" pitchFamily="50" charset="-128"/>
                <a:ea typeface="BIZ UDPゴシック" panose="020B0400000000000000" pitchFamily="50" charset="-128"/>
              </a:rPr>
              <a:t>ニーズ・願いをかなえ</a:t>
            </a:r>
            <a:r>
              <a:rPr lang="ja-JP" altLang="en-US" sz="2200" dirty="0">
                <a:solidFill>
                  <a:schemeClr val="tx1"/>
                </a:solidFill>
                <a:latin typeface="BIZ UDPゴシック" panose="020B0400000000000000" pitchFamily="50" charset="-128"/>
                <a:ea typeface="BIZ UDPゴシック" panose="020B0400000000000000" pitchFamily="50" charset="-128"/>
              </a:rPr>
              <a:t>、</a:t>
            </a:r>
            <a:r>
              <a:rPr lang="ja-JP" altLang="en-US" sz="2600" dirty="0">
                <a:solidFill>
                  <a:schemeClr val="tx1"/>
                </a:solidFill>
                <a:latin typeface="BIZ UDPゴシック" panose="020B0400000000000000" pitchFamily="50" charset="-128"/>
                <a:ea typeface="BIZ UDPゴシック" panose="020B0400000000000000" pitchFamily="50" charset="-128"/>
              </a:rPr>
              <a:t>地域社会</a:t>
            </a:r>
            <a:r>
              <a:rPr lang="ja-JP" altLang="en-US" sz="2200" dirty="0">
                <a:solidFill>
                  <a:schemeClr val="tx1"/>
                </a:solidFill>
                <a:latin typeface="BIZ UDPゴシック" panose="020B0400000000000000" pitchFamily="50" charset="-128"/>
                <a:ea typeface="BIZ UDPゴシック" panose="020B0400000000000000" pitchFamily="50" charset="-128"/>
              </a:rPr>
              <a:t>の</a:t>
            </a:r>
            <a:r>
              <a:rPr lang="ja-JP" altLang="en-US" sz="2600" dirty="0">
                <a:solidFill>
                  <a:schemeClr val="tx1"/>
                </a:solidFill>
                <a:latin typeface="BIZ UDPゴシック" panose="020B0400000000000000" pitchFamily="50" charset="-128"/>
                <a:ea typeface="BIZ UDPゴシック" panose="020B0400000000000000" pitchFamily="50" charset="-128"/>
              </a:rPr>
              <a:t>持続可能</a:t>
            </a:r>
            <a:r>
              <a:rPr lang="ja-JP" altLang="en-US" sz="2200" dirty="0">
                <a:solidFill>
                  <a:schemeClr val="tx1"/>
                </a:solidFill>
                <a:latin typeface="BIZ UDPゴシック" panose="020B0400000000000000" pitchFamily="50" charset="-128"/>
                <a:ea typeface="BIZ UDPゴシック" panose="020B0400000000000000" pitchFamily="50" charset="-128"/>
              </a:rPr>
              <a:t>な</a:t>
            </a:r>
            <a:r>
              <a:rPr lang="ja-JP" altLang="en-US" sz="2600" dirty="0">
                <a:solidFill>
                  <a:schemeClr val="tx1"/>
                </a:solidFill>
                <a:latin typeface="BIZ UDPゴシック" panose="020B0400000000000000" pitchFamily="50" charset="-128"/>
                <a:ea typeface="BIZ UDPゴシック" panose="020B0400000000000000" pitchFamily="50" charset="-128"/>
              </a:rPr>
              <a:t>発展</a:t>
            </a:r>
            <a:r>
              <a:rPr lang="ja-JP" altLang="en-US" sz="2200" dirty="0">
                <a:solidFill>
                  <a:schemeClr val="tx1"/>
                </a:solidFill>
                <a:latin typeface="BIZ UDPゴシック" panose="020B0400000000000000" pitchFamily="50" charset="-128"/>
                <a:ea typeface="BIZ UDPゴシック" panose="020B0400000000000000" pitchFamily="50" charset="-128"/>
              </a:rPr>
              <a:t>に</a:t>
            </a:r>
            <a:r>
              <a:rPr lang="ja-JP" altLang="en-US" sz="2600" dirty="0">
                <a:solidFill>
                  <a:schemeClr val="tx1"/>
                </a:solidFill>
                <a:latin typeface="BIZ UDPゴシック" panose="020B0400000000000000" pitchFamily="50" charset="-128"/>
                <a:ea typeface="BIZ UDPゴシック" panose="020B0400000000000000" pitchFamily="50" charset="-128"/>
              </a:rPr>
              <a:t>貢献</a:t>
            </a:r>
            <a:r>
              <a:rPr lang="ja-JP" altLang="en-US" sz="2200" dirty="0">
                <a:solidFill>
                  <a:schemeClr val="tx1"/>
                </a:solidFill>
                <a:latin typeface="BIZ UDPゴシック" panose="020B0400000000000000" pitchFamily="50" charset="-128"/>
                <a:ea typeface="BIZ UDPゴシック" panose="020B0400000000000000" pitchFamily="50" charset="-128"/>
              </a:rPr>
              <a:t>。</a:t>
            </a:r>
          </a:p>
        </p:txBody>
      </p:sp>
      <p:sp>
        <p:nvSpPr>
          <p:cNvPr id="6" name="Rectangle 2">
            <a:extLst>
              <a:ext uri="{FF2B5EF4-FFF2-40B4-BE49-F238E27FC236}">
                <a16:creationId xmlns:a16="http://schemas.microsoft.com/office/drawing/2014/main" id="{1F144B31-3470-A31D-3015-81B56100C8E0}"/>
              </a:ext>
            </a:extLst>
          </p:cNvPr>
          <p:cNvSpPr>
            <a:spLocks noGrp="1" noChangeArrowheads="1"/>
          </p:cNvSpPr>
          <p:nvPr>
            <p:ph type="title"/>
          </p:nvPr>
        </p:nvSpPr>
        <p:spPr>
          <a:xfrm>
            <a:off x="535280" y="260648"/>
            <a:ext cx="11121441" cy="864095"/>
          </a:xfrm>
          <a:ln>
            <a:noFill/>
          </a:ln>
        </p:spPr>
        <p:txBody>
          <a:bodyPr>
            <a:noAutofit/>
          </a:bodyPr>
          <a:lstStyle/>
          <a:p>
            <a:pPr algn="ctr" eaLnBrk="1" hangingPunct="1">
              <a:lnSpc>
                <a:spcPct val="100000"/>
              </a:lnSpc>
            </a:pPr>
            <a:r>
              <a:rPr lang="ja-JP" altLang="en-US" sz="3600" spc="-150" dirty="0">
                <a:solidFill>
                  <a:srgbClr val="0070C0"/>
                </a:solidFill>
              </a:rPr>
              <a:t>協同組合のアイデンティティに関する</a:t>
            </a:r>
            <a:r>
              <a:rPr lang="en-US" altLang="ja-JP" sz="3600" spc="-150" dirty="0">
                <a:solidFill>
                  <a:srgbClr val="0070C0"/>
                </a:solidFill>
              </a:rPr>
              <a:t>ICA</a:t>
            </a:r>
            <a:r>
              <a:rPr lang="ja-JP" altLang="en-US" sz="3600" spc="-150" dirty="0">
                <a:solidFill>
                  <a:srgbClr val="0070C0"/>
                </a:solidFill>
              </a:rPr>
              <a:t>声明</a:t>
            </a:r>
            <a:r>
              <a:rPr lang="ja-JP" altLang="en-US" sz="2800" dirty="0">
                <a:solidFill>
                  <a:srgbClr val="0070C0"/>
                </a:solidFill>
              </a:rPr>
              <a:t>（</a:t>
            </a:r>
            <a:r>
              <a:rPr lang="en-US" altLang="ja-JP" sz="2800" dirty="0">
                <a:solidFill>
                  <a:srgbClr val="0070C0"/>
                </a:solidFill>
              </a:rPr>
              <a:t>1995</a:t>
            </a:r>
            <a:r>
              <a:rPr lang="ja-JP" altLang="en-US" sz="2800" dirty="0">
                <a:solidFill>
                  <a:srgbClr val="0070C0"/>
                </a:solidFill>
              </a:rPr>
              <a:t>）</a:t>
            </a:r>
          </a:p>
        </p:txBody>
      </p:sp>
      <p:sp>
        <p:nvSpPr>
          <p:cNvPr id="2" name="スライド番号プレースホルダー 5">
            <a:extLst>
              <a:ext uri="{FF2B5EF4-FFF2-40B4-BE49-F238E27FC236}">
                <a16:creationId xmlns:a16="http://schemas.microsoft.com/office/drawing/2014/main" id="{7A2D2972-802B-DBEE-BF36-F1A8FA1DE29D}"/>
              </a:ext>
            </a:extLst>
          </p:cNvPr>
          <p:cNvSpPr>
            <a:spLocks noGrp="1"/>
          </p:cNvSpPr>
          <p:nvPr>
            <p:ph type="sldNum" sz="quarter" idx="12"/>
          </p:nvPr>
        </p:nvSpPr>
        <p:spPr>
          <a:xfrm>
            <a:off x="10992544" y="6525342"/>
            <a:ext cx="1139753" cy="319607"/>
          </a:xfrm>
          <a:noFill/>
        </p:spPr>
        <p:txBody>
          <a:bodyPr/>
          <a:lstStyle>
            <a:lvl1pPr eaLnBrk="0" hangingPunct="0">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Times New Roman" panose="02020603050405020304" pitchFamily="18" charset="0"/>
                <a:ea typeface="ＭＳ ゴシック" panose="020B0609070205080204" pitchFamily="49" charset="-128"/>
              </a:defRPr>
            </a:lvl2pPr>
            <a:lvl3pPr marL="1143000" indent="-228600" eaLnBrk="0" hangingPunct="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fld id="{8BD0C0E1-7261-4181-9D53-4DCF8E4347D9}" type="slidenum">
              <a:rPr kumimoji="0" lang="ja-JP" altLang="en-US" sz="1800">
                <a:solidFill>
                  <a:srgbClr val="0070C0"/>
                </a:solidFill>
                <a:latin typeface="BIZ UDPゴシック" panose="020B0400000000000000" pitchFamily="50" charset="-128"/>
                <a:ea typeface="BIZ UDPゴシック" panose="020B0400000000000000" pitchFamily="50" charset="-128"/>
              </a:rPr>
              <a:pPr eaLnBrk="1" hangingPunct="1">
                <a:spcBef>
                  <a:spcPct val="0"/>
                </a:spcBef>
                <a:buFontTx/>
                <a:buNone/>
              </a:pPr>
              <a:t>16</a:t>
            </a:fld>
            <a:endParaRPr kumimoji="0" lang="en-US" altLang="ja-JP" sz="1800" dirty="0">
              <a:solidFill>
                <a:srgbClr val="0070C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9507241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a:extLst>
              <a:ext uri="{FF2B5EF4-FFF2-40B4-BE49-F238E27FC236}">
                <a16:creationId xmlns:a16="http://schemas.microsoft.com/office/drawing/2014/main" id="{D09B120E-7F50-4412-8F9B-A75058BCD253}"/>
              </a:ext>
            </a:extLst>
          </p:cNvPr>
          <p:cNvSpPr>
            <a:spLocks noGrp="1" noChangeArrowheads="1"/>
          </p:cNvSpPr>
          <p:nvPr>
            <p:ph idx="4294967295"/>
          </p:nvPr>
        </p:nvSpPr>
        <p:spPr>
          <a:xfrm>
            <a:off x="577945" y="1268760"/>
            <a:ext cx="11149687" cy="2017202"/>
          </a:xfrm>
          <a:solidFill>
            <a:srgbClr val="FFFF99"/>
          </a:solidFill>
          <a:ln w="19050">
            <a:solidFill>
              <a:srgbClr val="0070C0"/>
            </a:solidFill>
          </a:ln>
        </p:spPr>
        <p:txBody>
          <a:bodyPr anchor="ctr" anchorCtr="0">
            <a:noAutofit/>
          </a:bodyPr>
          <a:lstStyle/>
          <a:p>
            <a:pPr marL="0" indent="0">
              <a:lnSpc>
                <a:spcPct val="100000"/>
              </a:lnSpc>
              <a:spcBef>
                <a:spcPts val="600"/>
              </a:spcBef>
              <a:buNone/>
            </a:pPr>
            <a:r>
              <a:rPr lang="ja-JP" altLang="en-US" sz="2800" b="1" dirty="0">
                <a:solidFill>
                  <a:srgbClr val="0070C0"/>
                </a:solidFill>
                <a:latin typeface="BIZ UDPゴシック" panose="020B0400000000000000" pitchFamily="50" charset="-128"/>
                <a:ea typeface="BIZ UDPゴシック" panose="020B0400000000000000" pitchFamily="50" charset="-128"/>
              </a:rPr>
              <a:t>第５原則</a:t>
            </a:r>
            <a:r>
              <a:rPr lang="en-US" altLang="ja-JP" sz="2800" b="1" dirty="0">
                <a:solidFill>
                  <a:srgbClr val="0070C0"/>
                </a:solidFill>
                <a:latin typeface="BIZ UDPゴシック" panose="020B0400000000000000" pitchFamily="50" charset="-128"/>
                <a:ea typeface="BIZ UDPゴシック" panose="020B0400000000000000" pitchFamily="50" charset="-128"/>
              </a:rPr>
              <a:t>	</a:t>
            </a:r>
            <a:r>
              <a:rPr lang="ja-JP" altLang="en-US" sz="2800" b="1" dirty="0">
                <a:solidFill>
                  <a:srgbClr val="0070C0"/>
                </a:solidFill>
                <a:latin typeface="BIZ UDPゴシック" panose="020B0400000000000000" pitchFamily="50" charset="-128"/>
                <a:ea typeface="BIZ UDPゴシック" panose="020B0400000000000000" pitchFamily="50" charset="-128"/>
              </a:rPr>
              <a:t>教育・研修、広報</a:t>
            </a:r>
          </a:p>
          <a:p>
            <a:pPr marL="176213" indent="0" algn="just">
              <a:lnSpc>
                <a:spcPct val="100000"/>
              </a:lnSpc>
              <a:spcBef>
                <a:spcPts val="600"/>
              </a:spcBef>
              <a:buNone/>
            </a:pPr>
            <a:r>
              <a:rPr lang="ja-JP" altLang="en-US" sz="2600" dirty="0">
                <a:solidFill>
                  <a:schemeClr val="tx1"/>
                </a:solidFill>
                <a:latin typeface="BIZ UDPゴシック" panose="020B0400000000000000" pitchFamily="50" charset="-128"/>
                <a:ea typeface="BIZ UDPゴシック" panose="020B0400000000000000" pitchFamily="50" charset="-128"/>
              </a:rPr>
              <a:t>協同組合</a:t>
            </a:r>
            <a:r>
              <a:rPr lang="ja-JP" altLang="en-US" spc="-150" dirty="0">
                <a:solidFill>
                  <a:schemeClr val="tx1"/>
                </a:solidFill>
                <a:latin typeface="BIZ UDPゴシック" panose="020B0400000000000000" pitchFamily="50" charset="-128"/>
                <a:ea typeface="BIZ UDPゴシック" panose="020B0400000000000000" pitchFamily="50" charset="-128"/>
              </a:rPr>
              <a:t>は、</a:t>
            </a:r>
            <a:r>
              <a:rPr lang="ja-JP" altLang="en-US" sz="2600" dirty="0">
                <a:solidFill>
                  <a:schemeClr val="tx1"/>
                </a:solidFill>
                <a:latin typeface="BIZ UDPゴシック" panose="020B0400000000000000" pitchFamily="50" charset="-128"/>
                <a:ea typeface="BIZ UDPゴシック" panose="020B0400000000000000" pitchFamily="50" charset="-128"/>
              </a:rPr>
              <a:t>組合員</a:t>
            </a:r>
            <a:r>
              <a:rPr lang="ja-JP" altLang="en-US" spc="-150" dirty="0">
                <a:solidFill>
                  <a:schemeClr val="tx1"/>
                </a:solidFill>
                <a:latin typeface="BIZ UDPゴシック" panose="020B0400000000000000" pitchFamily="50" charset="-128"/>
                <a:ea typeface="BIZ UDPゴシック" panose="020B0400000000000000" pitchFamily="50" charset="-128"/>
              </a:rPr>
              <a:t>、</a:t>
            </a:r>
            <a:r>
              <a:rPr lang="ja-JP" altLang="en-US" sz="2600" dirty="0">
                <a:solidFill>
                  <a:schemeClr val="tx1"/>
                </a:solidFill>
                <a:latin typeface="BIZ UDPゴシック" panose="020B0400000000000000" pitchFamily="50" charset="-128"/>
                <a:ea typeface="BIZ UDPゴシック" panose="020B0400000000000000" pitchFamily="50" charset="-128"/>
              </a:rPr>
              <a:t>選出</a:t>
            </a:r>
            <a:r>
              <a:rPr lang="ja-JP" altLang="en-US" dirty="0">
                <a:solidFill>
                  <a:schemeClr val="tx1"/>
                </a:solidFill>
                <a:latin typeface="BIZ UDPゴシック" panose="020B0400000000000000" pitchFamily="50" charset="-128"/>
                <a:ea typeface="BIZ UDPゴシック" panose="020B0400000000000000" pitchFamily="50" charset="-128"/>
              </a:rPr>
              <a:t>された</a:t>
            </a:r>
            <a:r>
              <a:rPr lang="ja-JP" altLang="en-US" sz="2600" dirty="0">
                <a:solidFill>
                  <a:schemeClr val="tx1"/>
                </a:solidFill>
                <a:latin typeface="BIZ UDPゴシック" panose="020B0400000000000000" pitchFamily="50" charset="-128"/>
                <a:ea typeface="BIZ UDPゴシック" panose="020B0400000000000000" pitchFamily="50" charset="-128"/>
              </a:rPr>
              <a:t>役員</a:t>
            </a:r>
            <a:r>
              <a:rPr lang="ja-JP" altLang="en-US" spc="-150" dirty="0">
                <a:solidFill>
                  <a:schemeClr val="tx1"/>
                </a:solidFill>
                <a:latin typeface="BIZ UDPゴシック" panose="020B0400000000000000" pitchFamily="50" charset="-128"/>
                <a:ea typeface="BIZ UDPゴシック" panose="020B0400000000000000" pitchFamily="50" charset="-128"/>
              </a:rPr>
              <a:t>、</a:t>
            </a:r>
            <a:r>
              <a:rPr lang="ja-JP" altLang="en-US" sz="2600" dirty="0">
                <a:solidFill>
                  <a:schemeClr val="tx1"/>
                </a:solidFill>
                <a:latin typeface="BIZ UDPゴシック" panose="020B0400000000000000" pitchFamily="50" charset="-128"/>
                <a:ea typeface="BIZ UDPゴシック" panose="020B0400000000000000" pitchFamily="50" charset="-128"/>
              </a:rPr>
              <a:t>マネジャー</a:t>
            </a:r>
            <a:r>
              <a:rPr lang="ja-JP" altLang="en-US" spc="-150" dirty="0">
                <a:solidFill>
                  <a:schemeClr val="tx1"/>
                </a:solidFill>
                <a:latin typeface="BIZ UDPゴシック" panose="020B0400000000000000" pitchFamily="50" charset="-128"/>
                <a:ea typeface="BIZ UDPゴシック" panose="020B0400000000000000" pitchFamily="50" charset="-128"/>
              </a:rPr>
              <a:t>、</a:t>
            </a:r>
            <a:r>
              <a:rPr lang="ja-JP" altLang="en-US" sz="2600" u="sng" dirty="0">
                <a:solidFill>
                  <a:schemeClr val="tx1"/>
                </a:solidFill>
                <a:latin typeface="BIZ UDPゴシック" panose="020B0400000000000000" pitchFamily="50" charset="-128"/>
                <a:ea typeface="BIZ UDPゴシック" panose="020B0400000000000000" pitchFamily="50" charset="-128"/>
              </a:rPr>
              <a:t>職員</a:t>
            </a:r>
            <a:r>
              <a:rPr lang="ja-JP" altLang="en-US" u="sng" spc="-150" dirty="0">
                <a:solidFill>
                  <a:schemeClr val="tx1"/>
                </a:solidFill>
                <a:latin typeface="BIZ UDPゴシック" panose="020B0400000000000000" pitchFamily="50" charset="-128"/>
                <a:ea typeface="BIZ UDPゴシック" panose="020B0400000000000000" pitchFamily="50" charset="-128"/>
              </a:rPr>
              <a:t>が</a:t>
            </a:r>
            <a:r>
              <a:rPr lang="ja-JP" altLang="en-US" sz="2600" u="sng" dirty="0">
                <a:solidFill>
                  <a:schemeClr val="tx1"/>
                </a:solidFill>
                <a:latin typeface="BIZ UDPゴシック" panose="020B0400000000000000" pitchFamily="50" charset="-128"/>
                <a:ea typeface="BIZ UDPゴシック" panose="020B0400000000000000" pitchFamily="50" charset="-128"/>
              </a:rPr>
              <a:t>その発展</a:t>
            </a:r>
            <a:r>
              <a:rPr lang="ja-JP" altLang="en-US" u="sng" spc="-150" dirty="0">
                <a:solidFill>
                  <a:schemeClr val="tx1"/>
                </a:solidFill>
                <a:latin typeface="BIZ UDPゴシック" panose="020B0400000000000000" pitchFamily="50" charset="-128"/>
                <a:ea typeface="BIZ UDPゴシック" panose="020B0400000000000000" pitchFamily="50" charset="-128"/>
              </a:rPr>
              <a:t>に</a:t>
            </a:r>
            <a:r>
              <a:rPr lang="ja-JP" altLang="en-US" sz="2600" u="sng" dirty="0">
                <a:solidFill>
                  <a:schemeClr val="tx1"/>
                </a:solidFill>
                <a:latin typeface="BIZ UDPゴシック" panose="020B0400000000000000" pitchFamily="50" charset="-128"/>
                <a:ea typeface="BIZ UDPゴシック" panose="020B0400000000000000" pitchFamily="50" charset="-128"/>
              </a:rPr>
              <a:t>効果的</a:t>
            </a:r>
            <a:r>
              <a:rPr lang="ja-JP" altLang="en-US" u="sng" spc="-150" dirty="0">
                <a:solidFill>
                  <a:schemeClr val="tx1"/>
                </a:solidFill>
                <a:latin typeface="BIZ UDPゴシック" panose="020B0400000000000000" pitchFamily="50" charset="-128"/>
                <a:ea typeface="BIZ UDPゴシック" panose="020B0400000000000000" pitchFamily="50" charset="-128"/>
              </a:rPr>
              <a:t>に</a:t>
            </a:r>
            <a:r>
              <a:rPr lang="ja-JP" altLang="en-US" sz="2600" u="sng" dirty="0">
                <a:solidFill>
                  <a:schemeClr val="tx1"/>
                </a:solidFill>
                <a:latin typeface="BIZ UDPゴシック" panose="020B0400000000000000" pitchFamily="50" charset="-128"/>
                <a:ea typeface="BIZ UDPゴシック" panose="020B0400000000000000" pitchFamily="50" charset="-128"/>
              </a:rPr>
              <a:t>貢献</a:t>
            </a:r>
            <a:r>
              <a:rPr lang="ja-JP" altLang="en-US" sz="2600" dirty="0">
                <a:solidFill>
                  <a:schemeClr val="tx1"/>
                </a:solidFill>
                <a:latin typeface="BIZ UDPゴシック" panose="020B0400000000000000" pitchFamily="50" charset="-128"/>
                <a:ea typeface="BIZ UDPゴシック" panose="020B0400000000000000" pitchFamily="50" charset="-128"/>
              </a:rPr>
              <a:t>できるように</a:t>
            </a:r>
            <a:r>
              <a:rPr lang="ja-JP" altLang="en-US" spc="-150" dirty="0">
                <a:solidFill>
                  <a:schemeClr val="tx1"/>
                </a:solidFill>
                <a:latin typeface="BIZ UDPゴシック" panose="020B0400000000000000" pitchFamily="50" charset="-128"/>
                <a:ea typeface="BIZ UDPゴシック" panose="020B0400000000000000" pitchFamily="50" charset="-128"/>
              </a:rPr>
              <a:t>、</a:t>
            </a:r>
            <a:r>
              <a:rPr lang="ja-JP" altLang="en-US" sz="2600" dirty="0">
                <a:solidFill>
                  <a:schemeClr val="tx1"/>
                </a:solidFill>
                <a:latin typeface="BIZ UDPゴシック" panose="020B0400000000000000" pitchFamily="50" charset="-128"/>
                <a:ea typeface="BIZ UDPゴシック" panose="020B0400000000000000" pitchFamily="50" charset="-128"/>
              </a:rPr>
              <a:t>教育</a:t>
            </a:r>
            <a:r>
              <a:rPr lang="ja-JP" altLang="en-US" spc="-150" dirty="0">
                <a:solidFill>
                  <a:schemeClr val="tx1"/>
                </a:solidFill>
                <a:latin typeface="BIZ UDPゴシック" panose="020B0400000000000000" pitchFamily="50" charset="-128"/>
                <a:ea typeface="BIZ UDPゴシック" panose="020B0400000000000000" pitchFamily="50" charset="-128"/>
              </a:rPr>
              <a:t>と</a:t>
            </a:r>
            <a:r>
              <a:rPr lang="ja-JP" altLang="en-US" sz="2600" dirty="0">
                <a:solidFill>
                  <a:schemeClr val="tx1"/>
                </a:solidFill>
                <a:latin typeface="BIZ UDPゴシック" panose="020B0400000000000000" pitchFamily="50" charset="-128"/>
                <a:ea typeface="BIZ UDPゴシック" panose="020B0400000000000000" pitchFamily="50" charset="-128"/>
              </a:rPr>
              <a:t>研修</a:t>
            </a:r>
            <a:r>
              <a:rPr lang="ja-JP" altLang="en-US" dirty="0">
                <a:solidFill>
                  <a:schemeClr val="tx1"/>
                </a:solidFill>
                <a:latin typeface="BIZ UDPゴシック" panose="020B0400000000000000" pitchFamily="50" charset="-128"/>
                <a:ea typeface="BIZ UDPゴシック" panose="020B0400000000000000" pitchFamily="50" charset="-128"/>
              </a:rPr>
              <a:t>を</a:t>
            </a:r>
            <a:r>
              <a:rPr lang="ja-JP" altLang="en-US" sz="2600" dirty="0">
                <a:solidFill>
                  <a:schemeClr val="tx1"/>
                </a:solidFill>
                <a:latin typeface="BIZ UDPゴシック" panose="020B0400000000000000" pitchFamily="50" charset="-128"/>
                <a:ea typeface="BIZ UDPゴシック" panose="020B0400000000000000" pitchFamily="50" charset="-128"/>
              </a:rPr>
              <a:t>実施</a:t>
            </a:r>
            <a:r>
              <a:rPr lang="ja-JP" altLang="en-US" spc="-150" dirty="0">
                <a:solidFill>
                  <a:schemeClr val="tx1"/>
                </a:solidFill>
                <a:latin typeface="BIZ UDPゴシック" panose="020B0400000000000000" pitchFamily="50" charset="-128"/>
                <a:ea typeface="BIZ UDPゴシック" panose="020B0400000000000000" pitchFamily="50" charset="-128"/>
              </a:rPr>
              <a:t>する。</a:t>
            </a:r>
            <a:r>
              <a:rPr lang="ja-JP" altLang="en-US" sz="2600" dirty="0">
                <a:solidFill>
                  <a:schemeClr val="tx1"/>
                </a:solidFill>
                <a:latin typeface="BIZ UDPゴシック" panose="020B0400000000000000" pitchFamily="50" charset="-128"/>
                <a:ea typeface="BIZ UDPゴシック" panose="020B0400000000000000" pitchFamily="50" charset="-128"/>
              </a:rPr>
              <a:t>協同組合</a:t>
            </a:r>
            <a:r>
              <a:rPr lang="ja-JP" altLang="en-US" spc="-150" dirty="0">
                <a:solidFill>
                  <a:schemeClr val="tx1"/>
                </a:solidFill>
                <a:latin typeface="BIZ UDPゴシック" panose="020B0400000000000000" pitchFamily="50" charset="-128"/>
                <a:ea typeface="BIZ UDPゴシック" panose="020B0400000000000000" pitchFamily="50" charset="-128"/>
              </a:rPr>
              <a:t>は、</a:t>
            </a:r>
            <a:r>
              <a:rPr lang="ja-JP" altLang="en-US" sz="2600" dirty="0">
                <a:solidFill>
                  <a:schemeClr val="tx1"/>
                </a:solidFill>
                <a:latin typeface="BIZ UDPゴシック" panose="020B0400000000000000" pitchFamily="50" charset="-128"/>
                <a:ea typeface="BIZ UDPゴシック" panose="020B0400000000000000" pitchFamily="50" charset="-128"/>
              </a:rPr>
              <a:t>一般</a:t>
            </a:r>
            <a:r>
              <a:rPr lang="ja-JP" altLang="en-US" spc="-150" dirty="0">
                <a:solidFill>
                  <a:schemeClr val="tx1"/>
                </a:solidFill>
                <a:latin typeface="BIZ UDPゴシック" panose="020B0400000000000000" pitchFamily="50" charset="-128"/>
                <a:ea typeface="BIZ UDPゴシック" panose="020B0400000000000000" pitchFamily="50" charset="-128"/>
              </a:rPr>
              <a:t>の</a:t>
            </a:r>
            <a:r>
              <a:rPr lang="ja-JP" altLang="en-US" sz="2600" dirty="0">
                <a:solidFill>
                  <a:schemeClr val="tx1"/>
                </a:solidFill>
                <a:latin typeface="BIZ UDPゴシック" panose="020B0400000000000000" pitchFamily="50" charset="-128"/>
                <a:ea typeface="BIZ UDPゴシック" panose="020B0400000000000000" pitchFamily="50" charset="-128"/>
              </a:rPr>
              <a:t>人びと</a:t>
            </a:r>
            <a:r>
              <a:rPr lang="ja-JP" altLang="en-US" spc="-150" dirty="0">
                <a:solidFill>
                  <a:schemeClr val="tx1"/>
                </a:solidFill>
                <a:latin typeface="BIZ UDPゴシック" panose="020B0400000000000000" pitchFamily="50" charset="-128"/>
                <a:ea typeface="BIZ UDPゴシック" panose="020B0400000000000000" pitchFamily="50" charset="-128"/>
              </a:rPr>
              <a:t>、</a:t>
            </a:r>
            <a:r>
              <a:rPr lang="ja-JP" altLang="en-US" sz="2600" u="sng" dirty="0">
                <a:solidFill>
                  <a:schemeClr val="tx1"/>
                </a:solidFill>
                <a:latin typeface="BIZ UDPゴシック" panose="020B0400000000000000" pitchFamily="50" charset="-128"/>
                <a:ea typeface="BIZ UDPゴシック" panose="020B0400000000000000" pitchFamily="50" charset="-128"/>
              </a:rPr>
              <a:t>特</a:t>
            </a:r>
            <a:r>
              <a:rPr lang="ja-JP" altLang="en-US" u="sng" dirty="0">
                <a:solidFill>
                  <a:schemeClr val="tx1"/>
                </a:solidFill>
                <a:latin typeface="BIZ UDPゴシック" panose="020B0400000000000000" pitchFamily="50" charset="-128"/>
                <a:ea typeface="BIZ UDPゴシック" panose="020B0400000000000000" pitchFamily="50" charset="-128"/>
              </a:rPr>
              <a:t>に</a:t>
            </a:r>
            <a:r>
              <a:rPr lang="ja-JP" altLang="en-US" sz="2600" u="sng" dirty="0">
                <a:solidFill>
                  <a:schemeClr val="tx1"/>
                </a:solidFill>
                <a:latin typeface="BIZ UDPゴシック" panose="020B0400000000000000" pitchFamily="50" charset="-128"/>
                <a:ea typeface="BIZ UDPゴシック" panose="020B0400000000000000" pitchFamily="50" charset="-128"/>
              </a:rPr>
              <a:t>若い人びと</a:t>
            </a:r>
            <a:r>
              <a:rPr lang="ja-JP" altLang="en-US" u="sng" spc="-150" dirty="0">
                <a:solidFill>
                  <a:schemeClr val="tx1"/>
                </a:solidFill>
                <a:latin typeface="BIZ UDPゴシック" panose="020B0400000000000000" pitchFamily="50" charset="-128"/>
                <a:ea typeface="BIZ UDPゴシック" panose="020B0400000000000000" pitchFamily="50" charset="-128"/>
              </a:rPr>
              <a:t>や</a:t>
            </a:r>
            <a:r>
              <a:rPr lang="ja-JP" altLang="en-US" sz="2600" u="sng" dirty="0">
                <a:solidFill>
                  <a:schemeClr val="tx1"/>
                </a:solidFill>
                <a:latin typeface="BIZ UDPゴシック" panose="020B0400000000000000" pitchFamily="50" charset="-128"/>
                <a:ea typeface="BIZ UDPゴシック" panose="020B0400000000000000" pitchFamily="50" charset="-128"/>
              </a:rPr>
              <a:t>オピニオンリーダー</a:t>
            </a:r>
            <a:r>
              <a:rPr lang="ja-JP" altLang="en-US" spc="-150" dirty="0">
                <a:solidFill>
                  <a:schemeClr val="tx1"/>
                </a:solidFill>
                <a:latin typeface="BIZ UDPゴシック" panose="020B0400000000000000" pitchFamily="50" charset="-128"/>
                <a:ea typeface="BIZ UDPゴシック" panose="020B0400000000000000" pitchFamily="50" charset="-128"/>
              </a:rPr>
              <a:t>に、</a:t>
            </a:r>
            <a:r>
              <a:rPr lang="ja-JP" altLang="en-US" sz="2600" u="sng" dirty="0">
                <a:solidFill>
                  <a:schemeClr val="tx1"/>
                </a:solidFill>
                <a:latin typeface="BIZ UDPゴシック" panose="020B0400000000000000" pitchFamily="50" charset="-128"/>
                <a:ea typeface="BIZ UDPゴシック" panose="020B0400000000000000" pitchFamily="50" charset="-128"/>
              </a:rPr>
              <a:t>協同することの本質</a:t>
            </a:r>
            <a:r>
              <a:rPr lang="ja-JP" altLang="en-US" u="sng" spc="-150" dirty="0">
                <a:solidFill>
                  <a:schemeClr val="tx1"/>
                </a:solidFill>
                <a:latin typeface="BIZ UDPゴシック" panose="020B0400000000000000" pitchFamily="50" charset="-128"/>
                <a:ea typeface="BIZ UDPゴシック" panose="020B0400000000000000" pitchFamily="50" charset="-128"/>
              </a:rPr>
              <a:t>と</a:t>
            </a:r>
            <a:r>
              <a:rPr lang="ja-JP" altLang="en-US" sz="2600" u="sng" dirty="0">
                <a:solidFill>
                  <a:schemeClr val="tx1"/>
                </a:solidFill>
                <a:latin typeface="BIZ UDPゴシック" panose="020B0400000000000000" pitchFamily="50" charset="-128"/>
                <a:ea typeface="BIZ UDPゴシック" panose="020B0400000000000000" pitchFamily="50" charset="-128"/>
              </a:rPr>
              <a:t>利点</a:t>
            </a:r>
            <a:r>
              <a:rPr lang="ja-JP" altLang="en-US" spc="-150" dirty="0">
                <a:solidFill>
                  <a:schemeClr val="tx1"/>
                </a:solidFill>
                <a:latin typeface="BIZ UDPゴシック" panose="020B0400000000000000" pitchFamily="50" charset="-128"/>
                <a:ea typeface="BIZ UDPゴシック" panose="020B0400000000000000" pitchFamily="50" charset="-128"/>
              </a:rPr>
              <a:t>を</a:t>
            </a:r>
            <a:r>
              <a:rPr lang="ja-JP" altLang="en-US" sz="2600" dirty="0">
                <a:solidFill>
                  <a:schemeClr val="tx1"/>
                </a:solidFill>
                <a:latin typeface="BIZ UDPゴシック" panose="020B0400000000000000" pitchFamily="50" charset="-128"/>
                <a:ea typeface="BIZ UDPゴシック" panose="020B0400000000000000" pitchFamily="50" charset="-128"/>
              </a:rPr>
              <a:t>知らせる</a:t>
            </a:r>
            <a:r>
              <a:rPr lang="ja-JP" altLang="en-US" spc="-150" dirty="0">
                <a:solidFill>
                  <a:schemeClr val="tx1"/>
                </a:solidFill>
                <a:latin typeface="BIZ UDPゴシック" panose="020B0400000000000000" pitchFamily="50" charset="-128"/>
                <a:ea typeface="BIZ UDPゴシック" panose="020B0400000000000000" pitchFamily="50" charset="-128"/>
              </a:rPr>
              <a:t>。</a:t>
            </a:r>
          </a:p>
        </p:txBody>
      </p:sp>
      <p:sp>
        <p:nvSpPr>
          <p:cNvPr id="5" name="Rectangle 3">
            <a:extLst>
              <a:ext uri="{FF2B5EF4-FFF2-40B4-BE49-F238E27FC236}">
                <a16:creationId xmlns:a16="http://schemas.microsoft.com/office/drawing/2014/main" id="{4296FF5F-BDA8-E3C5-6A43-67CE52F27338}"/>
              </a:ext>
            </a:extLst>
          </p:cNvPr>
          <p:cNvSpPr txBox="1">
            <a:spLocks noChangeArrowheads="1"/>
          </p:cNvSpPr>
          <p:nvPr/>
        </p:nvSpPr>
        <p:spPr>
          <a:xfrm>
            <a:off x="571029" y="3429000"/>
            <a:ext cx="11156603" cy="278092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lumMod val="65000"/>
                    <a:lumOff val="3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lumMod val="65000"/>
                    <a:lumOff val="3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lumMod val="65000"/>
                    <a:lumOff val="3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lumMod val="65000"/>
                    <a:lumOff val="3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just">
              <a:spcBef>
                <a:spcPts val="300"/>
              </a:spcBef>
              <a:buNone/>
            </a:pPr>
            <a:r>
              <a:rPr lang="ja-JP" altLang="en-US" sz="2400" dirty="0">
                <a:solidFill>
                  <a:schemeClr val="tx1"/>
                </a:solidFill>
                <a:latin typeface="BIZ UDPゴシック" panose="020B0400000000000000" pitchFamily="50" charset="-128"/>
                <a:ea typeface="BIZ UDPゴシック" panose="020B0400000000000000" pitchFamily="50" charset="-128"/>
              </a:rPr>
              <a:t>（ポイント）</a:t>
            </a:r>
            <a:endParaRPr lang="en-US" altLang="ja-JP" sz="2400" dirty="0">
              <a:solidFill>
                <a:schemeClr val="tx1"/>
              </a:solidFill>
              <a:latin typeface="BIZ UDPゴシック" panose="020B0400000000000000" pitchFamily="50" charset="-128"/>
              <a:ea typeface="BIZ UDPゴシック" panose="020B0400000000000000" pitchFamily="50" charset="-128"/>
            </a:endParaRPr>
          </a:p>
          <a:p>
            <a:pPr marL="541338" algn="just">
              <a:spcBef>
                <a:spcPts val="1200"/>
              </a:spcBef>
              <a:buFont typeface="Wingdings" panose="05000000000000000000" pitchFamily="2" charset="2"/>
              <a:buChar char="l"/>
              <a:tabLst>
                <a:tab pos="541338" algn="l"/>
              </a:tabLst>
            </a:pPr>
            <a:r>
              <a:rPr lang="ja-JP" altLang="en-US" sz="2400" dirty="0">
                <a:solidFill>
                  <a:schemeClr val="tx1"/>
                </a:solidFill>
                <a:latin typeface="BIZ UDPゴシック" panose="020B0400000000000000" pitchFamily="50" charset="-128"/>
                <a:ea typeface="BIZ UDPゴシック" panose="020B0400000000000000" pitchFamily="50" charset="-128"/>
              </a:rPr>
              <a:t>教育と</a:t>
            </a:r>
            <a:r>
              <a:rPr lang="ja-JP" altLang="en-US" sz="2400" spc="-150" dirty="0">
                <a:solidFill>
                  <a:schemeClr val="tx1"/>
                </a:solidFill>
                <a:latin typeface="BIZ UDPゴシック" panose="020B0400000000000000" pitchFamily="50" charset="-128"/>
                <a:ea typeface="BIZ UDPゴシック" panose="020B0400000000000000" pitchFamily="50" charset="-128"/>
              </a:rPr>
              <a:t>は、</a:t>
            </a:r>
            <a:r>
              <a:rPr lang="ja-JP" altLang="en-US" sz="2400" dirty="0">
                <a:solidFill>
                  <a:schemeClr val="tx1"/>
                </a:solidFill>
                <a:latin typeface="BIZ UDPゴシック" panose="020B0400000000000000" pitchFamily="50" charset="-128"/>
                <a:ea typeface="BIZ UDPゴシック" panose="020B0400000000000000" pitchFamily="50" charset="-128"/>
              </a:rPr>
              <a:t>協同組合</a:t>
            </a:r>
            <a:r>
              <a:rPr lang="ja-JP" altLang="en-US" sz="2400" spc="-150" dirty="0">
                <a:solidFill>
                  <a:schemeClr val="tx1"/>
                </a:solidFill>
                <a:latin typeface="BIZ UDPゴシック" panose="020B0400000000000000" pitchFamily="50" charset="-128"/>
                <a:ea typeface="BIZ UDPゴシック" panose="020B0400000000000000" pitchFamily="50" charset="-128"/>
              </a:rPr>
              <a:t>の</a:t>
            </a:r>
            <a:r>
              <a:rPr lang="ja-JP" altLang="en-US" sz="2400" dirty="0">
                <a:solidFill>
                  <a:schemeClr val="tx1"/>
                </a:solidFill>
                <a:latin typeface="BIZ UDPゴシック" panose="020B0400000000000000" pitchFamily="50" charset="-128"/>
                <a:ea typeface="BIZ UDPゴシック" panose="020B0400000000000000" pitchFamily="50" charset="-128"/>
              </a:rPr>
              <a:t>理念</a:t>
            </a:r>
            <a:r>
              <a:rPr lang="ja-JP" altLang="en-US" sz="2400" spc="-150" dirty="0">
                <a:solidFill>
                  <a:schemeClr val="tx1"/>
                </a:solidFill>
                <a:latin typeface="BIZ UDPゴシック" panose="020B0400000000000000" pitchFamily="50" charset="-128"/>
                <a:ea typeface="BIZ UDPゴシック" panose="020B0400000000000000" pitchFamily="50" charset="-128"/>
              </a:rPr>
              <a:t>と</a:t>
            </a:r>
            <a:r>
              <a:rPr lang="ja-JP" altLang="en-US" sz="2400" dirty="0">
                <a:solidFill>
                  <a:schemeClr val="tx1"/>
                </a:solidFill>
                <a:latin typeface="BIZ UDPゴシック" panose="020B0400000000000000" pitchFamily="50" charset="-128"/>
                <a:ea typeface="BIZ UDPゴシック" panose="020B0400000000000000" pitchFamily="50" charset="-128"/>
              </a:rPr>
              <a:t>活動</a:t>
            </a:r>
            <a:r>
              <a:rPr lang="ja-JP" altLang="en-US" sz="2400" spc="-150" dirty="0">
                <a:solidFill>
                  <a:schemeClr val="tx1"/>
                </a:solidFill>
                <a:latin typeface="BIZ UDPゴシック" panose="020B0400000000000000" pitchFamily="50" charset="-128"/>
                <a:ea typeface="BIZ UDPゴシック" panose="020B0400000000000000" pitchFamily="50" charset="-128"/>
              </a:rPr>
              <a:t>について</a:t>
            </a:r>
            <a:r>
              <a:rPr lang="ja-JP" altLang="en-US" sz="2400" dirty="0">
                <a:solidFill>
                  <a:schemeClr val="tx1"/>
                </a:solidFill>
                <a:latin typeface="BIZ UDPゴシック" panose="020B0400000000000000" pitchFamily="50" charset="-128"/>
                <a:ea typeface="BIZ UDPゴシック" panose="020B0400000000000000" pitchFamily="50" charset="-128"/>
              </a:rPr>
              <a:t>組合員</a:t>
            </a:r>
            <a:r>
              <a:rPr lang="ja-JP" altLang="en-US" sz="2400" spc="-150" dirty="0">
                <a:solidFill>
                  <a:schemeClr val="tx1"/>
                </a:solidFill>
                <a:latin typeface="BIZ UDPゴシック" panose="020B0400000000000000" pitchFamily="50" charset="-128"/>
                <a:ea typeface="BIZ UDPゴシック" panose="020B0400000000000000" pitchFamily="50" charset="-128"/>
              </a:rPr>
              <a:t>、</a:t>
            </a:r>
            <a:r>
              <a:rPr lang="ja-JP" altLang="en-US" sz="2400" dirty="0">
                <a:solidFill>
                  <a:schemeClr val="tx1"/>
                </a:solidFill>
                <a:latin typeface="BIZ UDPゴシック" panose="020B0400000000000000" pitchFamily="50" charset="-128"/>
                <a:ea typeface="BIZ UDPゴシック" panose="020B0400000000000000" pitchFamily="50" charset="-128"/>
              </a:rPr>
              <a:t>役職員</a:t>
            </a:r>
            <a:r>
              <a:rPr lang="ja-JP" altLang="en-US" sz="2400" spc="-150" dirty="0">
                <a:solidFill>
                  <a:schemeClr val="tx1"/>
                </a:solidFill>
                <a:latin typeface="BIZ UDPゴシック" panose="020B0400000000000000" pitchFamily="50" charset="-128"/>
                <a:ea typeface="BIZ UDPゴシック" panose="020B0400000000000000" pitchFamily="50" charset="-128"/>
              </a:rPr>
              <a:t>に</a:t>
            </a:r>
            <a:r>
              <a:rPr lang="ja-JP" altLang="en-US" sz="2400" dirty="0">
                <a:solidFill>
                  <a:schemeClr val="tx1"/>
                </a:solidFill>
                <a:latin typeface="BIZ UDPゴシック" panose="020B0400000000000000" pitchFamily="50" charset="-128"/>
                <a:ea typeface="BIZ UDPゴシック" panose="020B0400000000000000" pitchFamily="50" charset="-128"/>
              </a:rPr>
              <a:t>伝えること。</a:t>
            </a:r>
          </a:p>
          <a:p>
            <a:pPr marL="541338" algn="just">
              <a:spcBef>
                <a:spcPts val="300"/>
              </a:spcBef>
              <a:buFont typeface="Wingdings" panose="05000000000000000000" pitchFamily="2" charset="2"/>
              <a:buChar char="l"/>
              <a:tabLst>
                <a:tab pos="541338" algn="l"/>
              </a:tabLst>
            </a:pPr>
            <a:r>
              <a:rPr lang="ja-JP" altLang="en-US" sz="2400" dirty="0">
                <a:solidFill>
                  <a:schemeClr val="tx1"/>
                </a:solidFill>
                <a:latin typeface="BIZ UDPゴシック" panose="020B0400000000000000" pitchFamily="50" charset="-128"/>
                <a:ea typeface="BIZ UDPゴシック" panose="020B0400000000000000" pitchFamily="50" charset="-128"/>
              </a:rPr>
              <a:t>研修は、組合員や役職員がその責任を効果的に果たすために必要な技能を身につけることを目的とする。</a:t>
            </a:r>
          </a:p>
          <a:p>
            <a:pPr marL="541338" algn="just">
              <a:spcBef>
                <a:spcPts val="300"/>
              </a:spcBef>
              <a:buFont typeface="Wingdings" panose="05000000000000000000" pitchFamily="2" charset="2"/>
              <a:buChar char="l"/>
              <a:tabLst>
                <a:tab pos="541338" algn="l"/>
              </a:tabLst>
            </a:pPr>
            <a:r>
              <a:rPr lang="ja-JP" altLang="en-US" sz="2400" dirty="0">
                <a:solidFill>
                  <a:schemeClr val="tx1"/>
                </a:solidFill>
                <a:latin typeface="BIZ UDPゴシック" panose="020B0400000000000000" pitchFamily="50" charset="-128"/>
                <a:ea typeface="BIZ UDPゴシック" panose="020B0400000000000000" pitchFamily="50" charset="-128"/>
              </a:rPr>
              <a:t>若者やオピニオンリーダー（政治家、公務員、教育者など）に協同の「本質と利点」を伝える広報活動が重要</a:t>
            </a:r>
            <a:r>
              <a:rPr lang="ja-JP" altLang="en-US" sz="2400" spc="-150" dirty="0">
                <a:solidFill>
                  <a:schemeClr val="tx1"/>
                </a:solidFill>
                <a:latin typeface="BIZ UDPゴシック" panose="020B0400000000000000" pitchFamily="50" charset="-128"/>
                <a:ea typeface="BIZ UDPゴシック" panose="020B0400000000000000" pitchFamily="50" charset="-128"/>
              </a:rPr>
              <a:t>。</a:t>
            </a:r>
          </a:p>
        </p:txBody>
      </p:sp>
      <p:sp>
        <p:nvSpPr>
          <p:cNvPr id="6" name="Rectangle 2">
            <a:extLst>
              <a:ext uri="{FF2B5EF4-FFF2-40B4-BE49-F238E27FC236}">
                <a16:creationId xmlns:a16="http://schemas.microsoft.com/office/drawing/2014/main" id="{1F8F8739-56D9-D634-04E0-086B3D09B191}"/>
              </a:ext>
            </a:extLst>
          </p:cNvPr>
          <p:cNvSpPr>
            <a:spLocks noGrp="1" noChangeArrowheads="1"/>
          </p:cNvSpPr>
          <p:nvPr>
            <p:ph type="title"/>
          </p:nvPr>
        </p:nvSpPr>
        <p:spPr>
          <a:xfrm>
            <a:off x="535280" y="260648"/>
            <a:ext cx="11121441" cy="864095"/>
          </a:xfrm>
          <a:ln>
            <a:noFill/>
          </a:ln>
        </p:spPr>
        <p:txBody>
          <a:bodyPr>
            <a:noAutofit/>
          </a:bodyPr>
          <a:lstStyle/>
          <a:p>
            <a:pPr algn="ctr" eaLnBrk="1" hangingPunct="1">
              <a:lnSpc>
                <a:spcPct val="100000"/>
              </a:lnSpc>
            </a:pPr>
            <a:r>
              <a:rPr lang="ja-JP" altLang="en-US" sz="3600" spc="-150" dirty="0">
                <a:solidFill>
                  <a:srgbClr val="0070C0"/>
                </a:solidFill>
              </a:rPr>
              <a:t>協同組合のアイデンティティに関する</a:t>
            </a:r>
            <a:r>
              <a:rPr lang="en-US" altLang="ja-JP" sz="3600" spc="-150" dirty="0">
                <a:solidFill>
                  <a:srgbClr val="0070C0"/>
                </a:solidFill>
              </a:rPr>
              <a:t>ICA</a:t>
            </a:r>
            <a:r>
              <a:rPr lang="ja-JP" altLang="en-US" sz="3600" spc="-150" dirty="0">
                <a:solidFill>
                  <a:srgbClr val="0070C0"/>
                </a:solidFill>
              </a:rPr>
              <a:t>声明</a:t>
            </a:r>
            <a:r>
              <a:rPr lang="ja-JP" altLang="en-US" sz="2800" dirty="0">
                <a:solidFill>
                  <a:srgbClr val="0070C0"/>
                </a:solidFill>
              </a:rPr>
              <a:t>（</a:t>
            </a:r>
            <a:r>
              <a:rPr lang="en-US" altLang="ja-JP" sz="2800" dirty="0">
                <a:solidFill>
                  <a:srgbClr val="0070C0"/>
                </a:solidFill>
              </a:rPr>
              <a:t>1995</a:t>
            </a:r>
            <a:r>
              <a:rPr lang="ja-JP" altLang="en-US" sz="2800" dirty="0">
                <a:solidFill>
                  <a:srgbClr val="0070C0"/>
                </a:solidFill>
              </a:rPr>
              <a:t>）</a:t>
            </a:r>
          </a:p>
        </p:txBody>
      </p:sp>
      <p:sp>
        <p:nvSpPr>
          <p:cNvPr id="2" name="スライド番号プレースホルダー 5">
            <a:extLst>
              <a:ext uri="{FF2B5EF4-FFF2-40B4-BE49-F238E27FC236}">
                <a16:creationId xmlns:a16="http://schemas.microsoft.com/office/drawing/2014/main" id="{516A0643-9FA3-9509-5F58-66CB5B0DFEC1}"/>
              </a:ext>
            </a:extLst>
          </p:cNvPr>
          <p:cNvSpPr>
            <a:spLocks noGrp="1"/>
          </p:cNvSpPr>
          <p:nvPr>
            <p:ph type="sldNum" sz="quarter" idx="12"/>
          </p:nvPr>
        </p:nvSpPr>
        <p:spPr>
          <a:xfrm>
            <a:off x="10992544" y="6525342"/>
            <a:ext cx="1139753" cy="319607"/>
          </a:xfrm>
          <a:noFill/>
        </p:spPr>
        <p:txBody>
          <a:bodyPr/>
          <a:lstStyle>
            <a:lvl1pPr eaLnBrk="0" hangingPunct="0">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Times New Roman" panose="02020603050405020304" pitchFamily="18" charset="0"/>
                <a:ea typeface="ＭＳ ゴシック" panose="020B0609070205080204" pitchFamily="49" charset="-128"/>
              </a:defRPr>
            </a:lvl2pPr>
            <a:lvl3pPr marL="1143000" indent="-228600" eaLnBrk="0" hangingPunct="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fld id="{8BD0C0E1-7261-4181-9D53-4DCF8E4347D9}" type="slidenum">
              <a:rPr kumimoji="0" lang="ja-JP" altLang="en-US" sz="1800">
                <a:solidFill>
                  <a:srgbClr val="0070C0"/>
                </a:solidFill>
                <a:latin typeface="BIZ UDPゴシック" panose="020B0400000000000000" pitchFamily="50" charset="-128"/>
                <a:ea typeface="BIZ UDPゴシック" panose="020B0400000000000000" pitchFamily="50" charset="-128"/>
              </a:rPr>
              <a:pPr eaLnBrk="1" hangingPunct="1">
                <a:spcBef>
                  <a:spcPct val="0"/>
                </a:spcBef>
                <a:buFontTx/>
                <a:buNone/>
              </a:pPr>
              <a:t>17</a:t>
            </a:fld>
            <a:endParaRPr kumimoji="0" lang="en-US" altLang="ja-JP" sz="1800" dirty="0">
              <a:solidFill>
                <a:srgbClr val="0070C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6255408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a:extLst>
              <a:ext uri="{FF2B5EF4-FFF2-40B4-BE49-F238E27FC236}">
                <a16:creationId xmlns:a16="http://schemas.microsoft.com/office/drawing/2014/main" id="{D09B120E-7F50-4412-8F9B-A75058BCD253}"/>
              </a:ext>
            </a:extLst>
          </p:cNvPr>
          <p:cNvSpPr>
            <a:spLocks noGrp="1" noChangeArrowheads="1"/>
          </p:cNvSpPr>
          <p:nvPr>
            <p:ph idx="4294967295"/>
          </p:nvPr>
        </p:nvSpPr>
        <p:spPr>
          <a:xfrm>
            <a:off x="497839" y="1348108"/>
            <a:ext cx="11303719" cy="1936876"/>
          </a:xfrm>
          <a:solidFill>
            <a:srgbClr val="FFFF99"/>
          </a:solidFill>
          <a:ln w="19050">
            <a:solidFill>
              <a:srgbClr val="0070C0"/>
            </a:solidFill>
          </a:ln>
        </p:spPr>
        <p:txBody>
          <a:bodyPr anchor="ctr" anchorCtr="0">
            <a:noAutofit/>
          </a:bodyPr>
          <a:lstStyle/>
          <a:p>
            <a:pPr marL="0" indent="0">
              <a:lnSpc>
                <a:spcPct val="100000"/>
              </a:lnSpc>
              <a:spcBef>
                <a:spcPts val="600"/>
              </a:spcBef>
              <a:buNone/>
            </a:pPr>
            <a:r>
              <a:rPr lang="ja-JP" altLang="en-US" sz="2800" b="1" dirty="0">
                <a:solidFill>
                  <a:srgbClr val="0070C0"/>
                </a:solidFill>
                <a:latin typeface="BIZ UDPゴシック" panose="020B0400000000000000" pitchFamily="50" charset="-128"/>
                <a:ea typeface="BIZ UDPゴシック" panose="020B0400000000000000" pitchFamily="50" charset="-128"/>
              </a:rPr>
              <a:t>第６原則</a:t>
            </a:r>
            <a:r>
              <a:rPr lang="en-US" altLang="ja-JP" sz="2800" b="1" dirty="0">
                <a:solidFill>
                  <a:srgbClr val="0070C0"/>
                </a:solidFill>
                <a:latin typeface="BIZ UDPゴシック" panose="020B0400000000000000" pitchFamily="50" charset="-128"/>
                <a:ea typeface="BIZ UDPゴシック" panose="020B0400000000000000" pitchFamily="50" charset="-128"/>
              </a:rPr>
              <a:t>	</a:t>
            </a:r>
            <a:r>
              <a:rPr lang="ja-JP" altLang="en-US" sz="2800" b="1" dirty="0">
                <a:solidFill>
                  <a:srgbClr val="0070C0"/>
                </a:solidFill>
                <a:latin typeface="BIZ UDPゴシック" panose="020B0400000000000000" pitchFamily="50" charset="-128"/>
                <a:ea typeface="BIZ UDPゴシック" panose="020B0400000000000000" pitchFamily="50" charset="-128"/>
              </a:rPr>
              <a:t>協同組合間協同</a:t>
            </a:r>
          </a:p>
          <a:p>
            <a:pPr marL="176213" indent="0" algn="just">
              <a:lnSpc>
                <a:spcPct val="100000"/>
              </a:lnSpc>
              <a:spcBef>
                <a:spcPts val="600"/>
              </a:spcBef>
              <a:buNone/>
            </a:pPr>
            <a:r>
              <a:rPr lang="ja-JP" altLang="en-US" sz="2800" dirty="0">
                <a:solidFill>
                  <a:schemeClr val="tx1"/>
                </a:solidFill>
                <a:latin typeface="BIZ UDPゴシック" panose="020B0400000000000000" pitchFamily="50" charset="-128"/>
                <a:ea typeface="BIZ UDPゴシック" panose="020B0400000000000000" pitchFamily="50" charset="-128"/>
              </a:rPr>
              <a:t>協同組合</a:t>
            </a:r>
            <a:r>
              <a:rPr lang="ja-JP" altLang="en-US" sz="2600" spc="-150" dirty="0">
                <a:solidFill>
                  <a:schemeClr val="tx1"/>
                </a:solidFill>
                <a:latin typeface="BIZ UDPゴシック" panose="020B0400000000000000" pitchFamily="50" charset="-128"/>
                <a:ea typeface="BIZ UDPゴシック" panose="020B0400000000000000" pitchFamily="50" charset="-128"/>
              </a:rPr>
              <a:t>は、</a:t>
            </a:r>
            <a:r>
              <a:rPr lang="ja-JP" altLang="en-US" sz="2800" u="sng" dirty="0">
                <a:solidFill>
                  <a:schemeClr val="tx1"/>
                </a:solidFill>
                <a:latin typeface="BIZ UDPゴシック" panose="020B0400000000000000" pitchFamily="50" charset="-128"/>
                <a:ea typeface="BIZ UDPゴシック" panose="020B0400000000000000" pitchFamily="50" charset="-128"/>
              </a:rPr>
              <a:t>地域的</a:t>
            </a:r>
            <a:r>
              <a:rPr lang="ja-JP" altLang="en-US" sz="2600" u="sng" spc="-150" dirty="0">
                <a:solidFill>
                  <a:schemeClr val="tx1"/>
                </a:solidFill>
                <a:latin typeface="BIZ UDPゴシック" panose="020B0400000000000000" pitchFamily="50" charset="-128"/>
                <a:ea typeface="BIZ UDPゴシック" panose="020B0400000000000000" pitchFamily="50" charset="-128"/>
              </a:rPr>
              <a:t>、</a:t>
            </a:r>
            <a:r>
              <a:rPr lang="ja-JP" altLang="en-US" sz="2800" u="sng" dirty="0">
                <a:solidFill>
                  <a:schemeClr val="tx1"/>
                </a:solidFill>
                <a:latin typeface="BIZ UDPゴシック" panose="020B0400000000000000" pitchFamily="50" charset="-128"/>
                <a:ea typeface="BIZ UDPゴシック" panose="020B0400000000000000" pitchFamily="50" charset="-128"/>
              </a:rPr>
              <a:t>全国的</a:t>
            </a:r>
            <a:r>
              <a:rPr lang="ja-JP" altLang="en-US" sz="2600" u="sng" spc="-150" dirty="0">
                <a:solidFill>
                  <a:schemeClr val="tx1"/>
                </a:solidFill>
                <a:latin typeface="BIZ UDPゴシック" panose="020B0400000000000000" pitchFamily="50" charset="-128"/>
                <a:ea typeface="BIZ UDPゴシック" panose="020B0400000000000000" pitchFamily="50" charset="-128"/>
              </a:rPr>
              <a:t>、（国を越えた）</a:t>
            </a:r>
            <a:r>
              <a:rPr lang="ja-JP" altLang="en-US" sz="2800" u="sng" dirty="0">
                <a:solidFill>
                  <a:schemeClr val="tx1"/>
                </a:solidFill>
                <a:latin typeface="BIZ UDPゴシック" panose="020B0400000000000000" pitchFamily="50" charset="-128"/>
                <a:ea typeface="BIZ UDPゴシック" panose="020B0400000000000000" pitchFamily="50" charset="-128"/>
              </a:rPr>
              <a:t>広域的</a:t>
            </a:r>
            <a:r>
              <a:rPr lang="ja-JP" altLang="en-US" sz="2600" u="sng" spc="-150" dirty="0">
                <a:solidFill>
                  <a:schemeClr val="tx1"/>
                </a:solidFill>
                <a:latin typeface="BIZ UDPゴシック" panose="020B0400000000000000" pitchFamily="50" charset="-128"/>
                <a:ea typeface="BIZ UDPゴシック" panose="020B0400000000000000" pitchFamily="50" charset="-128"/>
              </a:rPr>
              <a:t>、</a:t>
            </a:r>
            <a:r>
              <a:rPr lang="ja-JP" altLang="en-US" sz="2800" u="sng" dirty="0">
                <a:solidFill>
                  <a:schemeClr val="tx1"/>
                </a:solidFill>
                <a:latin typeface="BIZ UDPゴシック" panose="020B0400000000000000" pitchFamily="50" charset="-128"/>
                <a:ea typeface="BIZ UDPゴシック" panose="020B0400000000000000" pitchFamily="50" charset="-128"/>
              </a:rPr>
              <a:t>国際的</a:t>
            </a:r>
            <a:r>
              <a:rPr lang="ja-JP" altLang="en-US" sz="2600" spc="-150" dirty="0">
                <a:solidFill>
                  <a:schemeClr val="tx1"/>
                </a:solidFill>
                <a:latin typeface="BIZ UDPゴシック" panose="020B0400000000000000" pitchFamily="50" charset="-128"/>
                <a:ea typeface="BIZ UDPゴシック" panose="020B0400000000000000" pitchFamily="50" charset="-128"/>
              </a:rPr>
              <a:t>な</a:t>
            </a:r>
            <a:r>
              <a:rPr lang="ja-JP" altLang="en-US" sz="2800" dirty="0">
                <a:solidFill>
                  <a:schemeClr val="tx1"/>
                </a:solidFill>
                <a:latin typeface="BIZ UDPゴシック" panose="020B0400000000000000" pitchFamily="50" charset="-128"/>
                <a:ea typeface="BIZ UDPゴシック" panose="020B0400000000000000" pitchFamily="50" charset="-128"/>
              </a:rPr>
              <a:t>組織</a:t>
            </a:r>
            <a:r>
              <a:rPr lang="ja-JP" altLang="en-US" sz="2600" spc="-150" dirty="0">
                <a:solidFill>
                  <a:schemeClr val="tx1"/>
                </a:solidFill>
                <a:latin typeface="BIZ UDPゴシック" panose="020B0400000000000000" pitchFamily="50" charset="-128"/>
                <a:ea typeface="BIZ UDPゴシック" panose="020B0400000000000000" pitchFamily="50" charset="-128"/>
              </a:rPr>
              <a:t>を</a:t>
            </a:r>
            <a:r>
              <a:rPr lang="ja-JP" altLang="en-US" sz="2800" dirty="0">
                <a:solidFill>
                  <a:schemeClr val="tx1"/>
                </a:solidFill>
                <a:latin typeface="BIZ UDPゴシック" panose="020B0400000000000000" pitchFamily="50" charset="-128"/>
                <a:ea typeface="BIZ UDPゴシック" panose="020B0400000000000000" pitchFamily="50" charset="-128"/>
              </a:rPr>
              <a:t>通じて協同することにより</a:t>
            </a:r>
            <a:r>
              <a:rPr lang="ja-JP" altLang="en-US" sz="2600" spc="-150" dirty="0">
                <a:solidFill>
                  <a:schemeClr val="tx1"/>
                </a:solidFill>
                <a:latin typeface="BIZ UDPゴシック" panose="020B0400000000000000" pitchFamily="50" charset="-128"/>
                <a:ea typeface="BIZ UDPゴシック" panose="020B0400000000000000" pitchFamily="50" charset="-128"/>
              </a:rPr>
              <a:t>、</a:t>
            </a:r>
            <a:r>
              <a:rPr lang="ja-JP" altLang="en-US" sz="2800" dirty="0">
                <a:solidFill>
                  <a:schemeClr val="tx1"/>
                </a:solidFill>
                <a:latin typeface="BIZ UDPゴシック" panose="020B0400000000000000" pitchFamily="50" charset="-128"/>
                <a:ea typeface="BIZ UDPゴシック" panose="020B0400000000000000" pitchFamily="50" charset="-128"/>
              </a:rPr>
              <a:t>組合員にもっとも効果的</a:t>
            </a:r>
            <a:r>
              <a:rPr lang="ja-JP" altLang="en-US" sz="2600" spc="-150" dirty="0">
                <a:solidFill>
                  <a:schemeClr val="tx1"/>
                </a:solidFill>
                <a:latin typeface="BIZ UDPゴシック" panose="020B0400000000000000" pitchFamily="50" charset="-128"/>
                <a:ea typeface="BIZ UDPゴシック" panose="020B0400000000000000" pitchFamily="50" charset="-128"/>
              </a:rPr>
              <a:t>に</a:t>
            </a:r>
            <a:r>
              <a:rPr lang="ja-JP" altLang="en-US" sz="2800" dirty="0">
                <a:solidFill>
                  <a:schemeClr val="tx1"/>
                </a:solidFill>
                <a:latin typeface="BIZ UDPゴシック" panose="020B0400000000000000" pitchFamily="50" charset="-128"/>
                <a:ea typeface="BIZ UDPゴシック" panose="020B0400000000000000" pitchFamily="50" charset="-128"/>
              </a:rPr>
              <a:t>サービスを提供</a:t>
            </a:r>
            <a:r>
              <a:rPr lang="ja-JP" altLang="en-US" sz="2600" spc="-150" dirty="0">
                <a:solidFill>
                  <a:schemeClr val="tx1"/>
                </a:solidFill>
                <a:latin typeface="BIZ UDPゴシック" panose="020B0400000000000000" pitchFamily="50" charset="-128"/>
                <a:ea typeface="BIZ UDPゴシック" panose="020B0400000000000000" pitchFamily="50" charset="-128"/>
              </a:rPr>
              <a:t>し、</a:t>
            </a:r>
            <a:r>
              <a:rPr lang="ja-JP" altLang="en-US" sz="2800" dirty="0">
                <a:solidFill>
                  <a:schemeClr val="tx1"/>
                </a:solidFill>
                <a:latin typeface="BIZ UDPゴシック" panose="020B0400000000000000" pitchFamily="50" charset="-128"/>
                <a:ea typeface="BIZ UDPゴシック" panose="020B0400000000000000" pitchFamily="50" charset="-128"/>
              </a:rPr>
              <a:t>協同組合運動</a:t>
            </a:r>
            <a:r>
              <a:rPr lang="ja-JP" altLang="en-US" sz="2600" spc="-150" dirty="0">
                <a:solidFill>
                  <a:schemeClr val="tx1"/>
                </a:solidFill>
                <a:latin typeface="BIZ UDPゴシック" panose="020B0400000000000000" pitchFamily="50" charset="-128"/>
                <a:ea typeface="BIZ UDPゴシック" panose="020B0400000000000000" pitchFamily="50" charset="-128"/>
              </a:rPr>
              <a:t>を</a:t>
            </a:r>
            <a:r>
              <a:rPr lang="ja-JP" altLang="en-US" sz="2800" dirty="0">
                <a:solidFill>
                  <a:schemeClr val="tx1"/>
                </a:solidFill>
                <a:latin typeface="BIZ UDPゴシック" panose="020B0400000000000000" pitchFamily="50" charset="-128"/>
                <a:ea typeface="BIZ UDPゴシック" panose="020B0400000000000000" pitchFamily="50" charset="-128"/>
              </a:rPr>
              <a:t>強化する。</a:t>
            </a:r>
          </a:p>
        </p:txBody>
      </p:sp>
      <p:sp>
        <p:nvSpPr>
          <p:cNvPr id="5" name="Rectangle 3">
            <a:extLst>
              <a:ext uri="{FF2B5EF4-FFF2-40B4-BE49-F238E27FC236}">
                <a16:creationId xmlns:a16="http://schemas.microsoft.com/office/drawing/2014/main" id="{8D1244AE-694E-6D60-2FD3-D1D5A532FD99}"/>
              </a:ext>
            </a:extLst>
          </p:cNvPr>
          <p:cNvSpPr txBox="1">
            <a:spLocks noChangeArrowheads="1"/>
          </p:cNvSpPr>
          <p:nvPr/>
        </p:nvSpPr>
        <p:spPr>
          <a:xfrm>
            <a:off x="497839" y="3429000"/>
            <a:ext cx="11303719" cy="266429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lumMod val="65000"/>
                    <a:lumOff val="3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lumMod val="65000"/>
                    <a:lumOff val="3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lumMod val="65000"/>
                    <a:lumOff val="3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lumMod val="65000"/>
                    <a:lumOff val="3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2000" dirty="0">
                <a:solidFill>
                  <a:srgbClr val="000000"/>
                </a:solidFill>
                <a:latin typeface="BIZ UDPゴシック" panose="020B0400000000000000" pitchFamily="50" charset="-128"/>
                <a:ea typeface="BIZ UDPゴシック" panose="020B0400000000000000" pitchFamily="50" charset="-128"/>
              </a:rPr>
              <a:t>（ポイント）</a:t>
            </a:r>
            <a:endParaRPr lang="en-US" altLang="ja-JP" sz="2000" dirty="0">
              <a:solidFill>
                <a:srgbClr val="000000"/>
              </a:solidFill>
              <a:latin typeface="BIZ UDPゴシック" panose="020B0400000000000000" pitchFamily="50" charset="-128"/>
              <a:ea typeface="BIZ UDPゴシック" panose="020B0400000000000000" pitchFamily="50" charset="-128"/>
            </a:endParaRPr>
          </a:p>
          <a:p>
            <a:pPr marL="541338">
              <a:spcBef>
                <a:spcPts val="600"/>
              </a:spcBef>
              <a:buFont typeface="Wingdings" panose="05000000000000000000" pitchFamily="2" charset="2"/>
              <a:buChar char="l"/>
            </a:pPr>
            <a:r>
              <a:rPr lang="ja-JP" altLang="en-US" sz="2000" dirty="0">
                <a:solidFill>
                  <a:srgbClr val="000000"/>
                </a:solidFill>
                <a:latin typeface="BIZ UDPゴシック" panose="020B0400000000000000" pitchFamily="50" charset="-128"/>
                <a:ea typeface="BIZ UDPゴシック" panose="020B0400000000000000" pitchFamily="50" charset="-128"/>
              </a:rPr>
              <a:t>地域レベル</a:t>
            </a:r>
            <a:r>
              <a:rPr lang="ja-JP" altLang="en-US" sz="1800" dirty="0">
                <a:solidFill>
                  <a:srgbClr val="000000"/>
                </a:solidFill>
                <a:latin typeface="BIZ UDPゴシック" panose="020B0400000000000000" pitchFamily="50" charset="-128"/>
                <a:ea typeface="BIZ UDPゴシック" panose="020B0400000000000000" pitchFamily="50" charset="-128"/>
              </a:rPr>
              <a:t>の</a:t>
            </a:r>
            <a:r>
              <a:rPr lang="ja-JP" altLang="en-US" sz="2000" dirty="0">
                <a:solidFill>
                  <a:srgbClr val="000000"/>
                </a:solidFill>
                <a:latin typeface="BIZ UDPゴシック" panose="020B0400000000000000" pitchFamily="50" charset="-128"/>
                <a:ea typeface="BIZ UDPゴシック" panose="020B0400000000000000" pitchFamily="50" charset="-128"/>
              </a:rPr>
              <a:t>協同</a:t>
            </a:r>
            <a:r>
              <a:rPr lang="ja-JP" altLang="en-US" sz="1800" dirty="0">
                <a:solidFill>
                  <a:srgbClr val="000000"/>
                </a:solidFill>
                <a:latin typeface="BIZ UDPゴシック" panose="020B0400000000000000" pitchFamily="50" charset="-128"/>
                <a:ea typeface="BIZ UDPゴシック" panose="020B0400000000000000" pitchFamily="50" charset="-128"/>
              </a:rPr>
              <a:t>の</a:t>
            </a:r>
            <a:r>
              <a:rPr lang="ja-JP" altLang="en-US" sz="2000" dirty="0">
                <a:solidFill>
                  <a:srgbClr val="000000"/>
                </a:solidFill>
                <a:latin typeface="BIZ UDPゴシック" panose="020B0400000000000000" pitchFamily="50" charset="-128"/>
                <a:ea typeface="BIZ UDPゴシック" panose="020B0400000000000000" pitchFamily="50" charset="-128"/>
              </a:rPr>
              <a:t>限界</a:t>
            </a:r>
            <a:r>
              <a:rPr lang="ja-JP" altLang="en-US" sz="1800" dirty="0">
                <a:solidFill>
                  <a:srgbClr val="000000"/>
                </a:solidFill>
                <a:latin typeface="BIZ UDPゴシック" panose="020B0400000000000000" pitchFamily="50" charset="-128"/>
                <a:ea typeface="BIZ UDPゴシック" panose="020B0400000000000000" pitchFamily="50" charset="-128"/>
              </a:rPr>
              <a:t>を</a:t>
            </a:r>
            <a:r>
              <a:rPr lang="ja-JP" altLang="en-US" sz="2000" dirty="0">
                <a:solidFill>
                  <a:srgbClr val="000000"/>
                </a:solidFill>
                <a:latin typeface="BIZ UDPゴシック" panose="020B0400000000000000" pitchFamily="50" charset="-128"/>
                <a:ea typeface="BIZ UDPゴシック" panose="020B0400000000000000" pitchFamily="50" charset="-128"/>
              </a:rPr>
              <a:t>補うため、同じ業種、または、異なる業種</a:t>
            </a:r>
            <a:r>
              <a:rPr lang="ja-JP" altLang="en-US" sz="1800" dirty="0">
                <a:solidFill>
                  <a:srgbClr val="000000"/>
                </a:solidFill>
                <a:latin typeface="BIZ UDPゴシック" panose="020B0400000000000000" pitchFamily="50" charset="-128"/>
                <a:ea typeface="BIZ UDPゴシック" panose="020B0400000000000000" pitchFamily="50" charset="-128"/>
              </a:rPr>
              <a:t>の</a:t>
            </a:r>
            <a:r>
              <a:rPr lang="ja-JP" altLang="en-US" sz="2000" dirty="0">
                <a:solidFill>
                  <a:srgbClr val="000000"/>
                </a:solidFill>
                <a:latin typeface="BIZ UDPゴシック" panose="020B0400000000000000" pitchFamily="50" charset="-128"/>
                <a:ea typeface="BIZ UDPゴシック" panose="020B0400000000000000" pitchFamily="50" charset="-128"/>
              </a:rPr>
              <a:t>協同組合間</a:t>
            </a:r>
            <a:r>
              <a:rPr lang="ja-JP" altLang="en-US" sz="1800" dirty="0">
                <a:solidFill>
                  <a:srgbClr val="000000"/>
                </a:solidFill>
                <a:latin typeface="BIZ UDPゴシック" panose="020B0400000000000000" pitchFamily="50" charset="-128"/>
                <a:ea typeface="BIZ UDPゴシック" panose="020B0400000000000000" pitchFamily="50" charset="-128"/>
              </a:rPr>
              <a:t>の</a:t>
            </a:r>
            <a:r>
              <a:rPr lang="ja-JP" altLang="en-US" sz="2000" dirty="0">
                <a:solidFill>
                  <a:srgbClr val="000000"/>
                </a:solidFill>
                <a:latin typeface="BIZ UDPゴシック" panose="020B0400000000000000" pitchFamily="50" charset="-128"/>
                <a:ea typeface="BIZ UDPゴシック" panose="020B0400000000000000" pitchFamily="50" charset="-128"/>
              </a:rPr>
              <a:t>連携が重要。</a:t>
            </a:r>
            <a:endParaRPr lang="en-US" altLang="ja-JP" sz="2000" dirty="0">
              <a:solidFill>
                <a:srgbClr val="000000"/>
              </a:solidFill>
              <a:latin typeface="BIZ UDPゴシック" panose="020B0400000000000000" pitchFamily="50" charset="-128"/>
              <a:ea typeface="BIZ UDPゴシック" panose="020B0400000000000000" pitchFamily="50" charset="-128"/>
            </a:endParaRPr>
          </a:p>
          <a:p>
            <a:pPr marL="541338">
              <a:buFont typeface="Wingdings" panose="05000000000000000000" pitchFamily="2" charset="2"/>
              <a:buChar char="l"/>
            </a:pPr>
            <a:r>
              <a:rPr lang="en-US" altLang="ja-JP" sz="2000" dirty="0">
                <a:solidFill>
                  <a:srgbClr val="000000"/>
                </a:solidFill>
                <a:latin typeface="BIZ UDPゴシック" panose="020B0400000000000000" pitchFamily="50" charset="-128"/>
                <a:ea typeface="BIZ UDPゴシック" panose="020B0400000000000000" pitchFamily="50" charset="-128"/>
              </a:rPr>
              <a:t>2012</a:t>
            </a:r>
            <a:r>
              <a:rPr lang="ja-JP" altLang="en-US" sz="2000" dirty="0">
                <a:solidFill>
                  <a:srgbClr val="000000"/>
                </a:solidFill>
                <a:latin typeface="BIZ UDPゴシック" panose="020B0400000000000000" pitchFamily="50" charset="-128"/>
                <a:ea typeface="BIZ UDPゴシック" panose="020B0400000000000000" pitchFamily="50" charset="-128"/>
              </a:rPr>
              <a:t>年</a:t>
            </a:r>
            <a:r>
              <a:rPr lang="ja-JP" altLang="en-US" sz="1800" dirty="0">
                <a:solidFill>
                  <a:srgbClr val="000000"/>
                </a:solidFill>
                <a:latin typeface="BIZ UDPゴシック" panose="020B0400000000000000" pitchFamily="50" charset="-128"/>
                <a:ea typeface="BIZ UDPゴシック" panose="020B0400000000000000" pitchFamily="50" charset="-128"/>
              </a:rPr>
              <a:t>の</a:t>
            </a:r>
            <a:r>
              <a:rPr lang="ja-JP" altLang="en-US" sz="2000" dirty="0">
                <a:solidFill>
                  <a:srgbClr val="000000"/>
                </a:solidFill>
                <a:latin typeface="BIZ UDPゴシック" panose="020B0400000000000000" pitchFamily="50" charset="-128"/>
                <a:ea typeface="BIZ UDPゴシック" panose="020B0400000000000000" pitchFamily="50" charset="-128"/>
              </a:rPr>
              <a:t>国際協同組合年</a:t>
            </a:r>
            <a:r>
              <a:rPr lang="ja-JP" altLang="en-US" sz="1800" dirty="0">
                <a:solidFill>
                  <a:srgbClr val="000000"/>
                </a:solidFill>
                <a:latin typeface="BIZ UDPゴシック" panose="020B0400000000000000" pitchFamily="50" charset="-128"/>
                <a:ea typeface="BIZ UDPゴシック" panose="020B0400000000000000" pitchFamily="50" charset="-128"/>
              </a:rPr>
              <a:t>を</a:t>
            </a:r>
            <a:r>
              <a:rPr lang="ja-JP" altLang="en-US" sz="2000" dirty="0">
                <a:solidFill>
                  <a:srgbClr val="000000"/>
                </a:solidFill>
                <a:latin typeface="BIZ UDPゴシック" panose="020B0400000000000000" pitchFamily="50" charset="-128"/>
                <a:ea typeface="BIZ UDPゴシック" panose="020B0400000000000000" pitchFamily="50" charset="-128"/>
              </a:rPr>
              <a:t>契機</a:t>
            </a:r>
            <a:r>
              <a:rPr lang="ja-JP" altLang="en-US" sz="1800" dirty="0">
                <a:solidFill>
                  <a:srgbClr val="000000"/>
                </a:solidFill>
                <a:latin typeface="BIZ UDPゴシック" panose="020B0400000000000000" pitchFamily="50" charset="-128"/>
                <a:ea typeface="BIZ UDPゴシック" panose="020B0400000000000000" pitchFamily="50" charset="-128"/>
              </a:rPr>
              <a:t>に、</a:t>
            </a:r>
            <a:r>
              <a:rPr lang="ja-JP" altLang="en-US" sz="2000" dirty="0">
                <a:solidFill>
                  <a:srgbClr val="000000"/>
                </a:solidFill>
                <a:latin typeface="BIZ UDPゴシック" panose="020B0400000000000000" pitchFamily="50" charset="-128"/>
                <a:ea typeface="BIZ UDPゴシック" panose="020B0400000000000000" pitchFamily="50" charset="-128"/>
              </a:rPr>
              <a:t>日本協同組合連携機構</a:t>
            </a:r>
            <a:r>
              <a:rPr lang="ja-JP" altLang="en-US" sz="1800" dirty="0">
                <a:solidFill>
                  <a:srgbClr val="000000"/>
                </a:solidFill>
                <a:latin typeface="BIZ UDPゴシック" panose="020B0400000000000000" pitchFamily="50" charset="-128"/>
                <a:ea typeface="BIZ UDPゴシック" panose="020B0400000000000000" pitchFamily="50" charset="-128"/>
              </a:rPr>
              <a:t>（</a:t>
            </a:r>
            <a:r>
              <a:rPr lang="en-US" altLang="ja-JP" sz="1800" dirty="0">
                <a:solidFill>
                  <a:srgbClr val="000000"/>
                </a:solidFill>
                <a:latin typeface="BIZ UDPゴシック" panose="020B0400000000000000" pitchFamily="50" charset="-128"/>
                <a:ea typeface="BIZ UDPゴシック" panose="020B0400000000000000" pitchFamily="50" charset="-128"/>
              </a:rPr>
              <a:t>JCA</a:t>
            </a:r>
            <a:r>
              <a:rPr lang="ja-JP" altLang="en-US" sz="1800" dirty="0">
                <a:solidFill>
                  <a:srgbClr val="000000"/>
                </a:solidFill>
                <a:latin typeface="BIZ UDPゴシック" panose="020B0400000000000000" pitchFamily="50" charset="-128"/>
                <a:ea typeface="BIZ UDPゴシック" panose="020B0400000000000000" pitchFamily="50" charset="-128"/>
              </a:rPr>
              <a:t>）や</a:t>
            </a:r>
            <a:r>
              <a:rPr lang="ja-JP" altLang="en-US" sz="2000" dirty="0">
                <a:solidFill>
                  <a:srgbClr val="000000"/>
                </a:solidFill>
                <a:latin typeface="BIZ UDPゴシック" panose="020B0400000000000000" pitchFamily="50" charset="-128"/>
                <a:ea typeface="BIZ UDPゴシック" panose="020B0400000000000000" pitchFamily="50" charset="-128"/>
              </a:rPr>
              <a:t>県域連携組織</a:t>
            </a:r>
            <a:r>
              <a:rPr lang="ja-JP" altLang="en-US" sz="1800" dirty="0">
                <a:solidFill>
                  <a:srgbClr val="000000"/>
                </a:solidFill>
                <a:latin typeface="BIZ UDPゴシック" panose="020B0400000000000000" pitchFamily="50" charset="-128"/>
                <a:ea typeface="BIZ UDPゴシック" panose="020B0400000000000000" pitchFamily="50" charset="-128"/>
              </a:rPr>
              <a:t>が</a:t>
            </a:r>
            <a:r>
              <a:rPr lang="ja-JP" altLang="en-US" sz="2000" dirty="0">
                <a:solidFill>
                  <a:srgbClr val="000000"/>
                </a:solidFill>
                <a:latin typeface="BIZ UDPゴシック" panose="020B0400000000000000" pitchFamily="50" charset="-128"/>
                <a:ea typeface="BIZ UDPゴシック" panose="020B0400000000000000" pitchFamily="50" charset="-128"/>
              </a:rPr>
              <a:t>形成</a:t>
            </a:r>
            <a:r>
              <a:rPr lang="ja-JP" altLang="en-US" sz="1800" dirty="0">
                <a:solidFill>
                  <a:srgbClr val="000000"/>
                </a:solidFill>
                <a:latin typeface="BIZ UDPゴシック" panose="020B0400000000000000" pitchFamily="50" charset="-128"/>
                <a:ea typeface="BIZ UDPゴシック" panose="020B0400000000000000" pitchFamily="50" charset="-128"/>
              </a:rPr>
              <a:t>され、</a:t>
            </a:r>
            <a:r>
              <a:rPr lang="ja-JP" altLang="en-US" sz="2000" dirty="0">
                <a:solidFill>
                  <a:srgbClr val="000000"/>
                </a:solidFill>
                <a:latin typeface="BIZ UDPゴシック" panose="020B0400000000000000" pitchFamily="50" charset="-128"/>
                <a:ea typeface="BIZ UDPゴシック" panose="020B0400000000000000" pitchFamily="50" charset="-128"/>
              </a:rPr>
              <a:t>国内外</a:t>
            </a:r>
            <a:r>
              <a:rPr lang="ja-JP" altLang="en-US" sz="1800" dirty="0">
                <a:solidFill>
                  <a:srgbClr val="000000"/>
                </a:solidFill>
                <a:latin typeface="BIZ UDPゴシック" panose="020B0400000000000000" pitchFamily="50" charset="-128"/>
                <a:ea typeface="BIZ UDPゴシック" panose="020B0400000000000000" pitchFamily="50" charset="-128"/>
              </a:rPr>
              <a:t>で</a:t>
            </a:r>
            <a:r>
              <a:rPr lang="ja-JP" altLang="en-US" sz="2000" dirty="0">
                <a:solidFill>
                  <a:srgbClr val="000000"/>
                </a:solidFill>
                <a:latin typeface="BIZ UDPゴシック" panose="020B0400000000000000" pitchFamily="50" charset="-128"/>
                <a:ea typeface="BIZ UDPゴシック" panose="020B0400000000000000" pitchFamily="50" charset="-128"/>
              </a:rPr>
              <a:t>連携</a:t>
            </a:r>
            <a:r>
              <a:rPr lang="ja-JP" altLang="en-US" sz="1800" dirty="0">
                <a:solidFill>
                  <a:srgbClr val="000000"/>
                </a:solidFill>
                <a:latin typeface="BIZ UDPゴシック" panose="020B0400000000000000" pitchFamily="50" charset="-128"/>
                <a:ea typeface="BIZ UDPゴシック" panose="020B0400000000000000" pitchFamily="50" charset="-128"/>
              </a:rPr>
              <a:t>が</a:t>
            </a:r>
            <a:r>
              <a:rPr lang="ja-JP" altLang="en-US" sz="2000" dirty="0">
                <a:solidFill>
                  <a:srgbClr val="000000"/>
                </a:solidFill>
                <a:latin typeface="BIZ UDPゴシック" panose="020B0400000000000000" pitchFamily="50" charset="-128"/>
                <a:ea typeface="BIZ UDPゴシック" panose="020B0400000000000000" pitchFamily="50" charset="-128"/>
              </a:rPr>
              <a:t>強化された。</a:t>
            </a:r>
            <a:endParaRPr lang="en-US" altLang="ja-JP" sz="2000" dirty="0">
              <a:solidFill>
                <a:srgbClr val="000000"/>
              </a:solidFill>
              <a:latin typeface="BIZ UDPゴシック" panose="020B0400000000000000" pitchFamily="50" charset="-128"/>
              <a:ea typeface="BIZ UDPゴシック" panose="020B0400000000000000" pitchFamily="50" charset="-128"/>
            </a:endParaRPr>
          </a:p>
          <a:p>
            <a:pPr marL="541338">
              <a:buFont typeface="Wingdings" panose="05000000000000000000" pitchFamily="2" charset="2"/>
              <a:buChar char="l"/>
            </a:pPr>
            <a:r>
              <a:rPr lang="ja-JP" altLang="en-US" sz="2000" dirty="0">
                <a:solidFill>
                  <a:srgbClr val="000000"/>
                </a:solidFill>
                <a:latin typeface="BIZ UDPゴシック" panose="020B0400000000000000" pitchFamily="50" charset="-128"/>
                <a:ea typeface="BIZ UDPゴシック" panose="020B0400000000000000" pitchFamily="50" charset="-128"/>
              </a:rPr>
              <a:t>国際協同組合同盟</a:t>
            </a:r>
            <a:r>
              <a:rPr lang="ja-JP" altLang="en-US" sz="1800" dirty="0">
                <a:solidFill>
                  <a:srgbClr val="000000"/>
                </a:solidFill>
                <a:latin typeface="BIZ UDPゴシック" panose="020B0400000000000000" pitchFamily="50" charset="-128"/>
                <a:ea typeface="BIZ UDPゴシック" panose="020B0400000000000000" pitchFamily="50" charset="-128"/>
              </a:rPr>
              <a:t>（</a:t>
            </a:r>
            <a:r>
              <a:rPr lang="en-US" altLang="ja-JP" sz="1800" dirty="0">
                <a:solidFill>
                  <a:srgbClr val="000000"/>
                </a:solidFill>
                <a:latin typeface="BIZ UDPゴシック" panose="020B0400000000000000" pitchFamily="50" charset="-128"/>
                <a:ea typeface="BIZ UDPゴシック" panose="020B0400000000000000" pitchFamily="50" charset="-128"/>
              </a:rPr>
              <a:t>ICA</a:t>
            </a:r>
            <a:r>
              <a:rPr lang="ja-JP" altLang="en-US" sz="1800" dirty="0">
                <a:solidFill>
                  <a:srgbClr val="000000"/>
                </a:solidFill>
                <a:latin typeface="BIZ UDPゴシック" panose="020B0400000000000000" pitchFamily="50" charset="-128"/>
                <a:ea typeface="BIZ UDPゴシック" panose="020B0400000000000000" pitchFamily="50" charset="-128"/>
              </a:rPr>
              <a:t>）は、</a:t>
            </a:r>
            <a:r>
              <a:rPr lang="ja-JP" altLang="en-US" sz="2000" dirty="0">
                <a:solidFill>
                  <a:srgbClr val="000000"/>
                </a:solidFill>
                <a:latin typeface="BIZ UDPゴシック" panose="020B0400000000000000" pitchFamily="50" charset="-128"/>
                <a:ea typeface="BIZ UDPゴシック" panose="020B0400000000000000" pitchFamily="50" charset="-128"/>
              </a:rPr>
              <a:t>各国協同組合</a:t>
            </a:r>
            <a:r>
              <a:rPr lang="ja-JP" altLang="en-US" sz="1800" dirty="0">
                <a:solidFill>
                  <a:srgbClr val="000000"/>
                </a:solidFill>
                <a:latin typeface="BIZ UDPゴシック" panose="020B0400000000000000" pitchFamily="50" charset="-128"/>
                <a:ea typeface="BIZ UDPゴシック" panose="020B0400000000000000" pitchFamily="50" charset="-128"/>
              </a:rPr>
              <a:t>の</a:t>
            </a:r>
            <a:r>
              <a:rPr lang="ja-JP" altLang="en-US" sz="2000" dirty="0">
                <a:solidFill>
                  <a:srgbClr val="000000"/>
                </a:solidFill>
                <a:latin typeface="BIZ UDPゴシック" panose="020B0400000000000000" pitchFamily="50" charset="-128"/>
                <a:ea typeface="BIZ UDPゴシック" panose="020B0400000000000000" pitchFamily="50" charset="-128"/>
              </a:rPr>
              <a:t>交流</a:t>
            </a:r>
            <a:r>
              <a:rPr lang="ja-JP" altLang="en-US" sz="1800" dirty="0">
                <a:solidFill>
                  <a:srgbClr val="000000"/>
                </a:solidFill>
                <a:latin typeface="BIZ UDPゴシック" panose="020B0400000000000000" pitchFamily="50" charset="-128"/>
                <a:ea typeface="BIZ UDPゴシック" panose="020B0400000000000000" pitchFamily="50" charset="-128"/>
              </a:rPr>
              <a:t>や</a:t>
            </a:r>
            <a:r>
              <a:rPr lang="ja-JP" altLang="en-US" sz="2000" dirty="0">
                <a:solidFill>
                  <a:srgbClr val="000000"/>
                </a:solidFill>
                <a:latin typeface="BIZ UDPゴシック" panose="020B0400000000000000" pitchFamily="50" charset="-128"/>
                <a:ea typeface="BIZ UDPゴシック" panose="020B0400000000000000" pitchFamily="50" charset="-128"/>
              </a:rPr>
              <a:t>学び合い、国際機関</a:t>
            </a:r>
            <a:r>
              <a:rPr lang="ja-JP" altLang="en-US" sz="1800" dirty="0">
                <a:solidFill>
                  <a:srgbClr val="000000"/>
                </a:solidFill>
                <a:latin typeface="BIZ UDPゴシック" panose="020B0400000000000000" pitchFamily="50" charset="-128"/>
                <a:ea typeface="BIZ UDPゴシック" panose="020B0400000000000000" pitchFamily="50" charset="-128"/>
              </a:rPr>
              <a:t>への</a:t>
            </a:r>
            <a:r>
              <a:rPr lang="ja-JP" altLang="en-US" sz="2000" dirty="0">
                <a:solidFill>
                  <a:srgbClr val="000000"/>
                </a:solidFill>
                <a:latin typeface="BIZ UDPゴシック" panose="020B0400000000000000" pitchFamily="50" charset="-128"/>
                <a:ea typeface="BIZ UDPゴシック" panose="020B0400000000000000" pitchFamily="50" charset="-128"/>
              </a:rPr>
              <a:t>働きかけを進め、協同組合</a:t>
            </a:r>
            <a:r>
              <a:rPr lang="ja-JP" altLang="en-US" sz="1800" dirty="0">
                <a:solidFill>
                  <a:srgbClr val="000000"/>
                </a:solidFill>
                <a:latin typeface="BIZ UDPゴシック" panose="020B0400000000000000" pitchFamily="50" charset="-128"/>
                <a:ea typeface="BIZ UDPゴシック" panose="020B0400000000000000" pitchFamily="50" charset="-128"/>
              </a:rPr>
              <a:t>の</a:t>
            </a:r>
            <a:r>
              <a:rPr lang="ja-JP" altLang="en-US" sz="2000" dirty="0">
                <a:solidFill>
                  <a:srgbClr val="000000"/>
                </a:solidFill>
                <a:latin typeface="BIZ UDPゴシック" panose="020B0400000000000000" pitchFamily="50" charset="-128"/>
                <a:ea typeface="BIZ UDPゴシック" panose="020B0400000000000000" pitchFamily="50" charset="-128"/>
              </a:rPr>
              <a:t>普及</a:t>
            </a:r>
            <a:r>
              <a:rPr lang="ja-JP" altLang="en-US" sz="1800" dirty="0">
                <a:solidFill>
                  <a:srgbClr val="000000"/>
                </a:solidFill>
                <a:latin typeface="BIZ UDPゴシック" panose="020B0400000000000000" pitchFamily="50" charset="-128"/>
                <a:ea typeface="BIZ UDPゴシック" panose="020B0400000000000000" pitchFamily="50" charset="-128"/>
              </a:rPr>
              <a:t>と</a:t>
            </a:r>
            <a:r>
              <a:rPr lang="ja-JP" altLang="en-US" sz="2000" dirty="0">
                <a:solidFill>
                  <a:srgbClr val="000000"/>
                </a:solidFill>
                <a:latin typeface="BIZ UDPゴシック" panose="020B0400000000000000" pitchFamily="50" charset="-128"/>
                <a:ea typeface="BIZ UDPゴシック" panose="020B0400000000000000" pitchFamily="50" charset="-128"/>
              </a:rPr>
              <a:t>広報</a:t>
            </a:r>
            <a:r>
              <a:rPr lang="ja-JP" altLang="en-US" sz="1800" dirty="0">
                <a:solidFill>
                  <a:srgbClr val="000000"/>
                </a:solidFill>
                <a:latin typeface="BIZ UDPゴシック" panose="020B0400000000000000" pitchFamily="50" charset="-128"/>
                <a:ea typeface="BIZ UDPゴシック" panose="020B0400000000000000" pitchFamily="50" charset="-128"/>
              </a:rPr>
              <a:t>を</a:t>
            </a:r>
            <a:r>
              <a:rPr lang="ja-JP" altLang="en-US" sz="2000" dirty="0">
                <a:solidFill>
                  <a:srgbClr val="000000"/>
                </a:solidFill>
                <a:latin typeface="BIZ UDPゴシック" panose="020B0400000000000000" pitchFamily="50" charset="-128"/>
                <a:ea typeface="BIZ UDPゴシック" panose="020B0400000000000000" pitchFamily="50" charset="-128"/>
              </a:rPr>
              <a:t>行っている。</a:t>
            </a:r>
            <a:endParaRPr lang="en-US" altLang="ja-JP" sz="2000" dirty="0">
              <a:solidFill>
                <a:srgbClr val="000000"/>
              </a:solidFill>
              <a:latin typeface="BIZ UDPゴシック" panose="020B0400000000000000" pitchFamily="50" charset="-128"/>
              <a:ea typeface="BIZ UDPゴシック" panose="020B0400000000000000" pitchFamily="50" charset="-128"/>
            </a:endParaRPr>
          </a:p>
          <a:p>
            <a:pPr marL="541338">
              <a:buFont typeface="Wingdings" panose="05000000000000000000" pitchFamily="2" charset="2"/>
              <a:buChar char="l"/>
            </a:pPr>
            <a:r>
              <a:rPr lang="ja-JP" altLang="en-US" sz="2000" dirty="0">
                <a:solidFill>
                  <a:srgbClr val="000000"/>
                </a:solidFill>
                <a:latin typeface="BIZ UDPゴシック" panose="020B0400000000000000" pitchFamily="50" charset="-128"/>
                <a:ea typeface="BIZ UDPゴシック" panose="020B0400000000000000" pitchFamily="50" charset="-128"/>
              </a:rPr>
              <a:t>日本</a:t>
            </a:r>
            <a:r>
              <a:rPr lang="ja-JP" altLang="en-US" sz="1800" dirty="0">
                <a:solidFill>
                  <a:srgbClr val="000000"/>
                </a:solidFill>
                <a:latin typeface="BIZ UDPゴシック" panose="020B0400000000000000" pitchFamily="50" charset="-128"/>
                <a:ea typeface="BIZ UDPゴシック" panose="020B0400000000000000" pitchFamily="50" charset="-128"/>
              </a:rPr>
              <a:t>の</a:t>
            </a:r>
            <a:r>
              <a:rPr lang="ja-JP" altLang="en-US" sz="2000" dirty="0">
                <a:solidFill>
                  <a:srgbClr val="000000"/>
                </a:solidFill>
                <a:latin typeface="BIZ UDPゴシック" panose="020B0400000000000000" pitchFamily="50" charset="-128"/>
                <a:ea typeface="BIZ UDPゴシック" panose="020B0400000000000000" pitchFamily="50" charset="-128"/>
              </a:rPr>
              <a:t>協同組合</a:t>
            </a:r>
            <a:r>
              <a:rPr lang="ja-JP" altLang="en-US" sz="1800" dirty="0">
                <a:solidFill>
                  <a:srgbClr val="000000"/>
                </a:solidFill>
                <a:latin typeface="BIZ UDPゴシック" panose="020B0400000000000000" pitchFamily="50" charset="-128"/>
                <a:ea typeface="BIZ UDPゴシック" panose="020B0400000000000000" pitchFamily="50" charset="-128"/>
              </a:rPr>
              <a:t>（</a:t>
            </a:r>
            <a:r>
              <a:rPr lang="en-US" altLang="ja-JP" sz="1800" dirty="0">
                <a:solidFill>
                  <a:srgbClr val="000000"/>
                </a:solidFill>
                <a:latin typeface="BIZ UDPゴシック" panose="020B0400000000000000" pitchFamily="50" charset="-128"/>
                <a:ea typeface="BIZ UDPゴシック" panose="020B0400000000000000" pitchFamily="50" charset="-128"/>
              </a:rPr>
              <a:t>JA</a:t>
            </a:r>
            <a:r>
              <a:rPr lang="ja-JP" altLang="en-US" sz="1800" dirty="0">
                <a:solidFill>
                  <a:srgbClr val="000000"/>
                </a:solidFill>
                <a:latin typeface="BIZ UDPゴシック" panose="020B0400000000000000" pitchFamily="50" charset="-128"/>
                <a:ea typeface="BIZ UDPゴシック" panose="020B0400000000000000" pitchFamily="50" charset="-128"/>
              </a:rPr>
              <a:t>や生協など）は、</a:t>
            </a:r>
            <a:r>
              <a:rPr lang="ja-JP" altLang="en-US" sz="2000" dirty="0">
                <a:solidFill>
                  <a:srgbClr val="000000"/>
                </a:solidFill>
                <a:latin typeface="BIZ UDPゴシック" panose="020B0400000000000000" pitchFamily="50" charset="-128"/>
                <a:ea typeface="BIZ UDPゴシック" panose="020B0400000000000000" pitchFamily="50" charset="-128"/>
              </a:rPr>
              <a:t>アジア</a:t>
            </a:r>
            <a:r>
              <a:rPr lang="ja-JP" altLang="en-US" sz="1800" dirty="0">
                <a:solidFill>
                  <a:srgbClr val="000000"/>
                </a:solidFill>
                <a:latin typeface="BIZ UDPゴシック" panose="020B0400000000000000" pitchFamily="50" charset="-128"/>
                <a:ea typeface="BIZ UDPゴシック" panose="020B0400000000000000" pitchFamily="50" charset="-128"/>
              </a:rPr>
              <a:t>や</a:t>
            </a:r>
            <a:r>
              <a:rPr lang="ja-JP" altLang="en-US" sz="2000" dirty="0">
                <a:solidFill>
                  <a:srgbClr val="000000"/>
                </a:solidFill>
                <a:latin typeface="BIZ UDPゴシック" panose="020B0400000000000000" pitchFamily="50" charset="-128"/>
                <a:ea typeface="BIZ UDPゴシック" panose="020B0400000000000000" pitchFamily="50" charset="-128"/>
              </a:rPr>
              <a:t>アフリカ</a:t>
            </a:r>
            <a:r>
              <a:rPr lang="ja-JP" altLang="en-US" sz="1800" dirty="0">
                <a:solidFill>
                  <a:srgbClr val="000000"/>
                </a:solidFill>
                <a:latin typeface="BIZ UDPゴシック" panose="020B0400000000000000" pitchFamily="50" charset="-128"/>
                <a:ea typeface="BIZ UDPゴシック" panose="020B0400000000000000" pitchFamily="50" charset="-128"/>
              </a:rPr>
              <a:t>で</a:t>
            </a:r>
            <a:r>
              <a:rPr lang="ja-JP" altLang="en-US" sz="2000" dirty="0">
                <a:solidFill>
                  <a:srgbClr val="000000"/>
                </a:solidFill>
                <a:latin typeface="BIZ UDPゴシック" panose="020B0400000000000000" pitchFamily="50" charset="-128"/>
                <a:ea typeface="BIZ UDPゴシック" panose="020B0400000000000000" pitchFamily="50" charset="-128"/>
              </a:rPr>
              <a:t>協同組合振興</a:t>
            </a:r>
            <a:r>
              <a:rPr lang="ja-JP" altLang="en-US" sz="1800" dirty="0">
                <a:solidFill>
                  <a:srgbClr val="000000"/>
                </a:solidFill>
                <a:latin typeface="BIZ UDPゴシック" panose="020B0400000000000000" pitchFamily="50" charset="-128"/>
                <a:ea typeface="BIZ UDPゴシック" panose="020B0400000000000000" pitchFamily="50" charset="-128"/>
              </a:rPr>
              <a:t>を</a:t>
            </a:r>
            <a:r>
              <a:rPr lang="ja-JP" altLang="en-US" sz="2000" dirty="0">
                <a:solidFill>
                  <a:srgbClr val="000000"/>
                </a:solidFill>
                <a:latin typeface="BIZ UDPゴシック" panose="020B0400000000000000" pitchFamily="50" charset="-128"/>
                <a:ea typeface="BIZ UDPゴシック" panose="020B0400000000000000" pitchFamily="50" charset="-128"/>
              </a:rPr>
              <a:t>支援している。</a:t>
            </a:r>
            <a:endParaRPr lang="en-US" altLang="ja-JP" sz="2000" dirty="0">
              <a:solidFill>
                <a:srgbClr val="000000"/>
              </a:solidFill>
              <a:latin typeface="BIZ UDPゴシック" panose="020B0400000000000000" pitchFamily="50" charset="-128"/>
              <a:ea typeface="BIZ UDPゴシック" panose="020B0400000000000000" pitchFamily="50" charset="-128"/>
            </a:endParaRPr>
          </a:p>
        </p:txBody>
      </p:sp>
      <p:sp>
        <p:nvSpPr>
          <p:cNvPr id="6" name="Rectangle 2">
            <a:extLst>
              <a:ext uri="{FF2B5EF4-FFF2-40B4-BE49-F238E27FC236}">
                <a16:creationId xmlns:a16="http://schemas.microsoft.com/office/drawing/2014/main" id="{C9E91A44-F87A-8206-04BB-E2889BC87961}"/>
              </a:ext>
            </a:extLst>
          </p:cNvPr>
          <p:cNvSpPr>
            <a:spLocks noGrp="1" noChangeArrowheads="1"/>
          </p:cNvSpPr>
          <p:nvPr>
            <p:ph type="title"/>
          </p:nvPr>
        </p:nvSpPr>
        <p:spPr>
          <a:xfrm>
            <a:off x="535280" y="260648"/>
            <a:ext cx="11121441" cy="864095"/>
          </a:xfrm>
          <a:ln>
            <a:noFill/>
          </a:ln>
        </p:spPr>
        <p:txBody>
          <a:bodyPr>
            <a:noAutofit/>
          </a:bodyPr>
          <a:lstStyle/>
          <a:p>
            <a:pPr algn="ctr" eaLnBrk="1" hangingPunct="1">
              <a:lnSpc>
                <a:spcPct val="100000"/>
              </a:lnSpc>
            </a:pPr>
            <a:r>
              <a:rPr lang="ja-JP" altLang="en-US" sz="3600" spc="-150" dirty="0">
                <a:solidFill>
                  <a:srgbClr val="0070C0"/>
                </a:solidFill>
              </a:rPr>
              <a:t>協同組合のアイデンティティに関する</a:t>
            </a:r>
            <a:r>
              <a:rPr lang="en-US" altLang="ja-JP" sz="3600" spc="-150" dirty="0">
                <a:solidFill>
                  <a:srgbClr val="0070C0"/>
                </a:solidFill>
              </a:rPr>
              <a:t>ICA</a:t>
            </a:r>
            <a:r>
              <a:rPr lang="ja-JP" altLang="en-US" sz="3600" spc="-150" dirty="0">
                <a:solidFill>
                  <a:srgbClr val="0070C0"/>
                </a:solidFill>
              </a:rPr>
              <a:t>声明</a:t>
            </a:r>
            <a:r>
              <a:rPr lang="ja-JP" altLang="en-US" sz="2800" dirty="0">
                <a:solidFill>
                  <a:srgbClr val="0070C0"/>
                </a:solidFill>
              </a:rPr>
              <a:t>（</a:t>
            </a:r>
            <a:r>
              <a:rPr lang="en-US" altLang="ja-JP" sz="2800" dirty="0">
                <a:solidFill>
                  <a:srgbClr val="0070C0"/>
                </a:solidFill>
              </a:rPr>
              <a:t>1995</a:t>
            </a:r>
            <a:r>
              <a:rPr lang="ja-JP" altLang="en-US" sz="2800" dirty="0">
                <a:solidFill>
                  <a:srgbClr val="0070C0"/>
                </a:solidFill>
              </a:rPr>
              <a:t>）</a:t>
            </a:r>
          </a:p>
        </p:txBody>
      </p:sp>
      <p:sp>
        <p:nvSpPr>
          <p:cNvPr id="2" name="スライド番号プレースホルダー 5">
            <a:extLst>
              <a:ext uri="{FF2B5EF4-FFF2-40B4-BE49-F238E27FC236}">
                <a16:creationId xmlns:a16="http://schemas.microsoft.com/office/drawing/2014/main" id="{F428D1CC-E7BD-84A1-4E62-2FC64E5462F5}"/>
              </a:ext>
            </a:extLst>
          </p:cNvPr>
          <p:cNvSpPr>
            <a:spLocks noGrp="1"/>
          </p:cNvSpPr>
          <p:nvPr>
            <p:ph type="sldNum" sz="quarter" idx="12"/>
          </p:nvPr>
        </p:nvSpPr>
        <p:spPr>
          <a:xfrm>
            <a:off x="10992544" y="6525342"/>
            <a:ext cx="1139753" cy="319607"/>
          </a:xfrm>
          <a:noFill/>
        </p:spPr>
        <p:txBody>
          <a:bodyPr/>
          <a:lstStyle>
            <a:lvl1pPr eaLnBrk="0" hangingPunct="0">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Times New Roman" panose="02020603050405020304" pitchFamily="18" charset="0"/>
                <a:ea typeface="ＭＳ ゴシック" panose="020B0609070205080204" pitchFamily="49" charset="-128"/>
              </a:defRPr>
            </a:lvl2pPr>
            <a:lvl3pPr marL="1143000" indent="-228600" eaLnBrk="0" hangingPunct="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fld id="{8BD0C0E1-7261-4181-9D53-4DCF8E4347D9}" type="slidenum">
              <a:rPr kumimoji="0" lang="ja-JP" altLang="en-US" sz="1800">
                <a:solidFill>
                  <a:srgbClr val="0070C0"/>
                </a:solidFill>
                <a:latin typeface="BIZ UDPゴシック" panose="020B0400000000000000" pitchFamily="50" charset="-128"/>
                <a:ea typeface="BIZ UDPゴシック" panose="020B0400000000000000" pitchFamily="50" charset="-128"/>
              </a:rPr>
              <a:pPr eaLnBrk="1" hangingPunct="1">
                <a:spcBef>
                  <a:spcPct val="0"/>
                </a:spcBef>
                <a:buFontTx/>
                <a:buNone/>
              </a:pPr>
              <a:t>18</a:t>
            </a:fld>
            <a:endParaRPr kumimoji="0" lang="en-US" altLang="ja-JP" sz="1800" dirty="0">
              <a:solidFill>
                <a:srgbClr val="0070C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4348899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a:extLst>
              <a:ext uri="{FF2B5EF4-FFF2-40B4-BE49-F238E27FC236}">
                <a16:creationId xmlns:a16="http://schemas.microsoft.com/office/drawing/2014/main" id="{D09B120E-7F50-4412-8F9B-A75058BCD253}"/>
              </a:ext>
            </a:extLst>
          </p:cNvPr>
          <p:cNvSpPr>
            <a:spLocks noGrp="1" noChangeArrowheads="1"/>
          </p:cNvSpPr>
          <p:nvPr>
            <p:ph idx="4294967295"/>
          </p:nvPr>
        </p:nvSpPr>
        <p:spPr>
          <a:xfrm>
            <a:off x="546840" y="1399392"/>
            <a:ext cx="11254718" cy="1525552"/>
          </a:xfrm>
          <a:solidFill>
            <a:srgbClr val="FFFF99"/>
          </a:solidFill>
          <a:ln w="19050">
            <a:solidFill>
              <a:srgbClr val="0070C0"/>
            </a:solidFill>
          </a:ln>
        </p:spPr>
        <p:txBody>
          <a:bodyPr anchor="ctr" anchorCtr="0">
            <a:noAutofit/>
          </a:bodyPr>
          <a:lstStyle/>
          <a:p>
            <a:pPr marL="0" indent="0">
              <a:lnSpc>
                <a:spcPct val="100000"/>
              </a:lnSpc>
              <a:spcBef>
                <a:spcPts val="600"/>
              </a:spcBef>
              <a:buNone/>
            </a:pPr>
            <a:r>
              <a:rPr lang="ja-JP" altLang="en-US" sz="2800" b="1" dirty="0">
                <a:solidFill>
                  <a:srgbClr val="0070C0"/>
                </a:solidFill>
                <a:latin typeface="BIZ UDPゴシック" panose="020B0400000000000000" pitchFamily="50" charset="-128"/>
                <a:ea typeface="BIZ UDPゴシック" panose="020B0400000000000000" pitchFamily="50" charset="-128"/>
              </a:rPr>
              <a:t>第７原則</a:t>
            </a:r>
            <a:r>
              <a:rPr lang="en-US" altLang="ja-JP" sz="2800" b="1" dirty="0">
                <a:solidFill>
                  <a:srgbClr val="0070C0"/>
                </a:solidFill>
                <a:latin typeface="BIZ UDPゴシック" panose="020B0400000000000000" pitchFamily="50" charset="-128"/>
                <a:ea typeface="BIZ UDPゴシック" panose="020B0400000000000000" pitchFamily="50" charset="-128"/>
              </a:rPr>
              <a:t>	</a:t>
            </a:r>
            <a:r>
              <a:rPr lang="ja-JP" altLang="en-US" sz="2800" b="1" dirty="0">
                <a:solidFill>
                  <a:srgbClr val="0070C0"/>
                </a:solidFill>
                <a:latin typeface="BIZ UDPゴシック" panose="020B0400000000000000" pitchFamily="50" charset="-128"/>
                <a:ea typeface="BIZ UDPゴシック" panose="020B0400000000000000" pitchFamily="50" charset="-128"/>
              </a:rPr>
              <a:t>地域社会（コミュニティ）への関与</a:t>
            </a:r>
          </a:p>
          <a:p>
            <a:pPr marL="176213" indent="0">
              <a:lnSpc>
                <a:spcPct val="100000"/>
              </a:lnSpc>
              <a:spcBef>
                <a:spcPts val="600"/>
              </a:spcBef>
              <a:buNone/>
            </a:pPr>
            <a:r>
              <a:rPr lang="ja-JP" altLang="en-US" sz="2800" dirty="0">
                <a:solidFill>
                  <a:schemeClr val="tx1"/>
                </a:solidFill>
                <a:latin typeface="BIZ UDPゴシック" panose="020B0400000000000000" pitchFamily="50" charset="-128"/>
                <a:ea typeface="BIZ UDPゴシック" panose="020B0400000000000000" pitchFamily="50" charset="-128"/>
              </a:rPr>
              <a:t>協同組合</a:t>
            </a:r>
            <a:r>
              <a:rPr lang="ja-JP" altLang="en-US" sz="2600" dirty="0">
                <a:solidFill>
                  <a:schemeClr val="tx1"/>
                </a:solidFill>
                <a:latin typeface="BIZ UDPゴシック" panose="020B0400000000000000" pitchFamily="50" charset="-128"/>
                <a:ea typeface="BIZ UDPゴシック" panose="020B0400000000000000" pitchFamily="50" charset="-128"/>
              </a:rPr>
              <a:t>は、</a:t>
            </a:r>
            <a:r>
              <a:rPr lang="ja-JP" altLang="en-US" sz="2800" u="sng" dirty="0">
                <a:solidFill>
                  <a:schemeClr val="tx1"/>
                </a:solidFill>
                <a:latin typeface="BIZ UDPゴシック" panose="020B0400000000000000" pitchFamily="50" charset="-128"/>
                <a:ea typeface="BIZ UDPゴシック" panose="020B0400000000000000" pitchFamily="50" charset="-128"/>
              </a:rPr>
              <a:t>組合員</a:t>
            </a:r>
            <a:r>
              <a:rPr lang="ja-JP" altLang="en-US" sz="2600" u="sng" dirty="0">
                <a:solidFill>
                  <a:schemeClr val="tx1"/>
                </a:solidFill>
                <a:latin typeface="BIZ UDPゴシック" panose="020B0400000000000000" pitchFamily="50" charset="-128"/>
                <a:ea typeface="BIZ UDPゴシック" panose="020B0400000000000000" pitchFamily="50" charset="-128"/>
              </a:rPr>
              <a:t>が</a:t>
            </a:r>
            <a:r>
              <a:rPr lang="ja-JP" altLang="en-US" sz="2800" u="sng" dirty="0">
                <a:solidFill>
                  <a:schemeClr val="tx1"/>
                </a:solidFill>
                <a:latin typeface="BIZ UDPゴシック" panose="020B0400000000000000" pitchFamily="50" charset="-128"/>
                <a:ea typeface="BIZ UDPゴシック" panose="020B0400000000000000" pitchFamily="50" charset="-128"/>
              </a:rPr>
              <a:t>承認</a:t>
            </a:r>
            <a:r>
              <a:rPr lang="ja-JP" altLang="en-US" sz="2600" u="sng" dirty="0">
                <a:solidFill>
                  <a:schemeClr val="tx1"/>
                </a:solidFill>
                <a:latin typeface="BIZ UDPゴシック" panose="020B0400000000000000" pitchFamily="50" charset="-128"/>
                <a:ea typeface="BIZ UDPゴシック" panose="020B0400000000000000" pitchFamily="50" charset="-128"/>
              </a:rPr>
              <a:t>する</a:t>
            </a:r>
            <a:r>
              <a:rPr lang="ja-JP" altLang="en-US" sz="2800" u="sng" dirty="0">
                <a:solidFill>
                  <a:schemeClr val="tx1"/>
                </a:solidFill>
                <a:latin typeface="BIZ UDPゴシック" panose="020B0400000000000000" pitchFamily="50" charset="-128"/>
                <a:ea typeface="BIZ UDPゴシック" panose="020B0400000000000000" pitchFamily="50" charset="-128"/>
              </a:rPr>
              <a:t>政策にしたがって</a:t>
            </a:r>
            <a:r>
              <a:rPr lang="ja-JP" altLang="en-US" sz="2600" dirty="0">
                <a:solidFill>
                  <a:schemeClr val="tx1"/>
                </a:solidFill>
                <a:latin typeface="BIZ UDPゴシック" panose="020B0400000000000000" pitchFamily="50" charset="-128"/>
                <a:ea typeface="BIZ UDPゴシック" panose="020B0400000000000000" pitchFamily="50" charset="-128"/>
              </a:rPr>
              <a:t>、</a:t>
            </a:r>
            <a:r>
              <a:rPr lang="ja-JP" altLang="en-US" sz="2800" u="sng" dirty="0">
                <a:solidFill>
                  <a:schemeClr val="tx1"/>
                </a:solidFill>
                <a:latin typeface="BIZ UDPゴシック" panose="020B0400000000000000" pitchFamily="50" charset="-128"/>
                <a:ea typeface="BIZ UDPゴシック" panose="020B0400000000000000" pitchFamily="50" charset="-128"/>
              </a:rPr>
              <a:t>地域社会</a:t>
            </a:r>
            <a:r>
              <a:rPr lang="ja-JP" altLang="en-US" sz="2600" u="sng" dirty="0">
                <a:solidFill>
                  <a:schemeClr val="tx1"/>
                </a:solidFill>
                <a:latin typeface="BIZ UDPゴシック" panose="020B0400000000000000" pitchFamily="50" charset="-128"/>
                <a:ea typeface="BIZ UDPゴシック" panose="020B0400000000000000" pitchFamily="50" charset="-128"/>
              </a:rPr>
              <a:t>の</a:t>
            </a:r>
            <a:r>
              <a:rPr lang="ja-JP" altLang="en-US" sz="2800" u="sng" dirty="0">
                <a:solidFill>
                  <a:schemeClr val="tx1"/>
                </a:solidFill>
                <a:latin typeface="BIZ UDPゴシック" panose="020B0400000000000000" pitchFamily="50" charset="-128"/>
                <a:ea typeface="BIZ UDPゴシック" panose="020B0400000000000000" pitchFamily="50" charset="-128"/>
              </a:rPr>
              <a:t>持続可能</a:t>
            </a:r>
            <a:r>
              <a:rPr lang="ja-JP" altLang="en-US" sz="2600" u="sng" dirty="0">
                <a:solidFill>
                  <a:schemeClr val="tx1"/>
                </a:solidFill>
                <a:latin typeface="BIZ UDPゴシック" panose="020B0400000000000000" pitchFamily="50" charset="-128"/>
                <a:ea typeface="BIZ UDPゴシック" panose="020B0400000000000000" pitchFamily="50" charset="-128"/>
              </a:rPr>
              <a:t>な</a:t>
            </a:r>
            <a:r>
              <a:rPr lang="ja-JP" altLang="en-US" sz="2800" u="sng" dirty="0">
                <a:solidFill>
                  <a:schemeClr val="tx1"/>
                </a:solidFill>
                <a:latin typeface="BIZ UDPゴシック" panose="020B0400000000000000" pitchFamily="50" charset="-128"/>
                <a:ea typeface="BIZ UDPゴシック" panose="020B0400000000000000" pitchFamily="50" charset="-128"/>
              </a:rPr>
              <a:t>発展</a:t>
            </a:r>
            <a:r>
              <a:rPr lang="ja-JP" altLang="en-US" sz="2600" dirty="0">
                <a:solidFill>
                  <a:schemeClr val="tx1"/>
                </a:solidFill>
                <a:latin typeface="BIZ UDPゴシック" panose="020B0400000000000000" pitchFamily="50" charset="-128"/>
                <a:ea typeface="BIZ UDPゴシック" panose="020B0400000000000000" pitchFamily="50" charset="-128"/>
              </a:rPr>
              <a:t>のために</a:t>
            </a:r>
            <a:r>
              <a:rPr lang="ja-JP" altLang="en-US" sz="2800" dirty="0">
                <a:solidFill>
                  <a:schemeClr val="tx1"/>
                </a:solidFill>
                <a:latin typeface="BIZ UDPゴシック" panose="020B0400000000000000" pitchFamily="50" charset="-128"/>
                <a:ea typeface="BIZ UDPゴシック" panose="020B0400000000000000" pitchFamily="50" charset="-128"/>
              </a:rPr>
              <a:t>活動する。</a:t>
            </a:r>
          </a:p>
        </p:txBody>
      </p:sp>
      <p:sp>
        <p:nvSpPr>
          <p:cNvPr id="5" name="Rectangle 3">
            <a:extLst>
              <a:ext uri="{FF2B5EF4-FFF2-40B4-BE49-F238E27FC236}">
                <a16:creationId xmlns:a16="http://schemas.microsoft.com/office/drawing/2014/main" id="{1D70213E-8FDB-E38A-3F1D-C7C19B497B02}"/>
              </a:ext>
            </a:extLst>
          </p:cNvPr>
          <p:cNvSpPr txBox="1">
            <a:spLocks noChangeArrowheads="1"/>
          </p:cNvSpPr>
          <p:nvPr/>
        </p:nvSpPr>
        <p:spPr>
          <a:xfrm>
            <a:off x="546840" y="3140968"/>
            <a:ext cx="10933663" cy="3268964"/>
          </a:xfrm>
          <a:prstGeom prst="rect">
            <a:avLst/>
          </a:prstGeom>
        </p:spPr>
        <p:txBody>
          <a:bodyPr vert="horz" lIns="91440" tIns="45720" rIns="91440" bIns="45720" rtlCol="0">
            <a:normAutofit fontScale="92500"/>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lumMod val="65000"/>
                    <a:lumOff val="3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lumMod val="65000"/>
                    <a:lumOff val="3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lumMod val="65000"/>
                    <a:lumOff val="3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lumMod val="65000"/>
                    <a:lumOff val="3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2600" dirty="0">
                <a:solidFill>
                  <a:srgbClr val="000000"/>
                </a:solidFill>
                <a:latin typeface="BIZ UDPゴシック" panose="020B0400000000000000" pitchFamily="50" charset="-128"/>
                <a:ea typeface="BIZ UDPゴシック" panose="020B0400000000000000" pitchFamily="50" charset="-128"/>
              </a:rPr>
              <a:t>（ポイント）</a:t>
            </a:r>
            <a:endParaRPr lang="en-US" altLang="ja-JP" sz="2600" dirty="0">
              <a:solidFill>
                <a:srgbClr val="000000"/>
              </a:solidFill>
              <a:latin typeface="BIZ UDPゴシック" panose="020B0400000000000000" pitchFamily="50" charset="-128"/>
              <a:ea typeface="BIZ UDPゴシック" panose="020B0400000000000000" pitchFamily="50" charset="-128"/>
            </a:endParaRPr>
          </a:p>
          <a:p>
            <a:pPr marL="541338">
              <a:buFont typeface="Wingdings" panose="05000000000000000000" pitchFamily="2" charset="2"/>
              <a:buChar char="l"/>
            </a:pPr>
            <a:r>
              <a:rPr lang="en-US" altLang="ja-JP" sz="2600" dirty="0">
                <a:solidFill>
                  <a:srgbClr val="000000"/>
                </a:solidFill>
                <a:latin typeface="BIZ UDPゴシック" panose="020B0400000000000000" pitchFamily="50" charset="-128"/>
                <a:ea typeface="BIZ UDPゴシック" panose="020B0400000000000000" pitchFamily="50" charset="-128"/>
              </a:rPr>
              <a:t>1995</a:t>
            </a:r>
            <a:r>
              <a:rPr lang="ja-JP" altLang="en-US" sz="2600" dirty="0">
                <a:solidFill>
                  <a:srgbClr val="000000"/>
                </a:solidFill>
                <a:latin typeface="BIZ UDPゴシック" panose="020B0400000000000000" pitchFamily="50" charset="-128"/>
                <a:ea typeface="BIZ UDPゴシック" panose="020B0400000000000000" pitchFamily="50" charset="-128"/>
              </a:rPr>
              <a:t>年</a:t>
            </a:r>
            <a:r>
              <a:rPr lang="ja-JP" altLang="en-US" sz="2200" dirty="0">
                <a:solidFill>
                  <a:srgbClr val="000000"/>
                </a:solidFill>
                <a:latin typeface="BIZ UDPゴシック" panose="020B0400000000000000" pitchFamily="50" charset="-128"/>
                <a:ea typeface="BIZ UDPゴシック" panose="020B0400000000000000" pitchFamily="50" charset="-128"/>
              </a:rPr>
              <a:t>の</a:t>
            </a:r>
            <a:r>
              <a:rPr lang="ja-JP" altLang="en-US" sz="2600" dirty="0">
                <a:solidFill>
                  <a:srgbClr val="000000"/>
                </a:solidFill>
                <a:latin typeface="BIZ UDPゴシック" panose="020B0400000000000000" pitchFamily="50" charset="-128"/>
                <a:ea typeface="BIZ UDPゴシック" panose="020B0400000000000000" pitchFamily="50" charset="-128"/>
              </a:rPr>
              <a:t>改訂時</a:t>
            </a:r>
            <a:r>
              <a:rPr lang="ja-JP" altLang="en-US" sz="2200" dirty="0">
                <a:solidFill>
                  <a:srgbClr val="000000"/>
                </a:solidFill>
                <a:latin typeface="BIZ UDPゴシック" panose="020B0400000000000000" pitchFamily="50" charset="-128"/>
                <a:ea typeface="BIZ UDPゴシック" panose="020B0400000000000000" pitchFamily="50" charset="-128"/>
              </a:rPr>
              <a:t>に</a:t>
            </a:r>
            <a:r>
              <a:rPr lang="ja-JP" altLang="en-US" sz="2600" dirty="0">
                <a:solidFill>
                  <a:srgbClr val="000000"/>
                </a:solidFill>
                <a:latin typeface="BIZ UDPゴシック" panose="020B0400000000000000" pitchFamily="50" charset="-128"/>
                <a:ea typeface="BIZ UDPゴシック" panose="020B0400000000000000" pitchFamily="50" charset="-128"/>
              </a:rPr>
              <a:t>導入された原則。</a:t>
            </a:r>
            <a:endParaRPr lang="en-US" altLang="ja-JP" sz="2600" dirty="0">
              <a:solidFill>
                <a:srgbClr val="000000"/>
              </a:solidFill>
              <a:latin typeface="BIZ UDPゴシック" panose="020B0400000000000000" pitchFamily="50" charset="-128"/>
              <a:ea typeface="BIZ UDPゴシック" panose="020B0400000000000000" pitchFamily="50" charset="-128"/>
            </a:endParaRPr>
          </a:p>
          <a:p>
            <a:pPr marL="541338">
              <a:buFont typeface="Wingdings" panose="05000000000000000000" pitchFamily="2" charset="2"/>
              <a:buChar char="l"/>
            </a:pPr>
            <a:r>
              <a:rPr lang="ja-JP" altLang="en-US" sz="2600" dirty="0">
                <a:solidFill>
                  <a:srgbClr val="000000"/>
                </a:solidFill>
                <a:latin typeface="BIZ UDPゴシック" panose="020B0400000000000000" pitchFamily="50" charset="-128"/>
                <a:ea typeface="BIZ UDPゴシック" panose="020B0400000000000000" pitchFamily="50" charset="-128"/>
              </a:rPr>
              <a:t>協同組合</a:t>
            </a:r>
            <a:r>
              <a:rPr lang="ja-JP" altLang="en-US" sz="2200" dirty="0">
                <a:solidFill>
                  <a:srgbClr val="000000"/>
                </a:solidFill>
                <a:latin typeface="BIZ UDPゴシック" panose="020B0400000000000000" pitchFamily="50" charset="-128"/>
                <a:ea typeface="BIZ UDPゴシック" panose="020B0400000000000000" pitchFamily="50" charset="-128"/>
              </a:rPr>
              <a:t>は、</a:t>
            </a:r>
            <a:r>
              <a:rPr lang="ja-JP" altLang="en-US" sz="2600" dirty="0">
                <a:solidFill>
                  <a:srgbClr val="000000"/>
                </a:solidFill>
                <a:latin typeface="BIZ UDPゴシック" panose="020B0400000000000000" pitchFamily="50" charset="-128"/>
                <a:ea typeface="BIZ UDPゴシック" panose="020B0400000000000000" pitchFamily="50" charset="-128"/>
              </a:rPr>
              <a:t>開かれた組織。その良さを地域社会全体</a:t>
            </a:r>
            <a:r>
              <a:rPr lang="ja-JP" altLang="en-US" sz="2200" dirty="0">
                <a:solidFill>
                  <a:srgbClr val="000000"/>
                </a:solidFill>
                <a:latin typeface="BIZ UDPゴシック" panose="020B0400000000000000" pitchFamily="50" charset="-128"/>
                <a:ea typeface="BIZ UDPゴシック" panose="020B0400000000000000" pitchFamily="50" charset="-128"/>
              </a:rPr>
              <a:t>に</a:t>
            </a:r>
            <a:r>
              <a:rPr lang="ja-JP" altLang="en-US" sz="2600" dirty="0">
                <a:solidFill>
                  <a:srgbClr val="000000"/>
                </a:solidFill>
                <a:latin typeface="BIZ UDPゴシック" panose="020B0400000000000000" pitchFamily="50" charset="-128"/>
                <a:ea typeface="BIZ UDPゴシック" panose="020B0400000000000000" pitchFamily="50" charset="-128"/>
              </a:rPr>
              <a:t>広めることが重要。</a:t>
            </a:r>
            <a:endParaRPr lang="en-US" altLang="ja-JP" sz="2600" dirty="0">
              <a:solidFill>
                <a:srgbClr val="000000"/>
              </a:solidFill>
              <a:latin typeface="BIZ UDPゴシック" panose="020B0400000000000000" pitchFamily="50" charset="-128"/>
              <a:ea typeface="BIZ UDPゴシック" panose="020B0400000000000000" pitchFamily="50" charset="-128"/>
            </a:endParaRPr>
          </a:p>
          <a:p>
            <a:pPr marL="541338">
              <a:buFont typeface="Wingdings" panose="05000000000000000000" pitchFamily="2" charset="2"/>
              <a:buChar char="l"/>
            </a:pPr>
            <a:r>
              <a:rPr lang="ja-JP" altLang="en-US" sz="2600" dirty="0">
                <a:solidFill>
                  <a:srgbClr val="000000"/>
                </a:solidFill>
                <a:latin typeface="BIZ UDPゴシック" panose="020B0400000000000000" pitchFamily="50" charset="-128"/>
                <a:ea typeface="BIZ UDPゴシック" panose="020B0400000000000000" pitchFamily="50" charset="-128"/>
              </a:rPr>
              <a:t>組合員だけでなく、地域社会</a:t>
            </a:r>
            <a:r>
              <a:rPr lang="ja-JP" altLang="en-US" sz="2200" dirty="0">
                <a:solidFill>
                  <a:srgbClr val="000000"/>
                </a:solidFill>
                <a:latin typeface="BIZ UDPゴシック" panose="020B0400000000000000" pitchFamily="50" charset="-128"/>
                <a:ea typeface="BIZ UDPゴシック" panose="020B0400000000000000" pitchFamily="50" charset="-128"/>
              </a:rPr>
              <a:t>の</a:t>
            </a:r>
            <a:r>
              <a:rPr lang="ja-JP" altLang="en-US" sz="2600" dirty="0">
                <a:solidFill>
                  <a:srgbClr val="000000"/>
                </a:solidFill>
                <a:latin typeface="BIZ UDPゴシック" panose="020B0400000000000000" pitchFamily="50" charset="-128"/>
                <a:ea typeface="BIZ UDPゴシック" panose="020B0400000000000000" pitchFamily="50" charset="-128"/>
              </a:rPr>
              <a:t>発展</a:t>
            </a:r>
            <a:r>
              <a:rPr lang="ja-JP" altLang="en-US" sz="2200" dirty="0">
                <a:solidFill>
                  <a:srgbClr val="000000"/>
                </a:solidFill>
                <a:latin typeface="BIZ UDPゴシック" panose="020B0400000000000000" pitchFamily="50" charset="-128"/>
                <a:ea typeface="BIZ UDPゴシック" panose="020B0400000000000000" pitchFamily="50" charset="-128"/>
              </a:rPr>
              <a:t>にも</a:t>
            </a:r>
            <a:r>
              <a:rPr lang="ja-JP" altLang="en-US" sz="2600" dirty="0">
                <a:solidFill>
                  <a:srgbClr val="000000"/>
                </a:solidFill>
                <a:latin typeface="BIZ UDPゴシック" panose="020B0400000000000000" pitchFamily="50" charset="-128"/>
                <a:ea typeface="BIZ UDPゴシック" panose="020B0400000000000000" pitchFamily="50" charset="-128"/>
              </a:rPr>
              <a:t>貢献することが必要。</a:t>
            </a:r>
            <a:endParaRPr lang="en-US" altLang="ja-JP" sz="2600" dirty="0">
              <a:solidFill>
                <a:srgbClr val="000000"/>
              </a:solidFill>
              <a:latin typeface="BIZ UDPゴシック" panose="020B0400000000000000" pitchFamily="50" charset="-128"/>
              <a:ea typeface="BIZ UDPゴシック" panose="020B0400000000000000" pitchFamily="50" charset="-128"/>
            </a:endParaRPr>
          </a:p>
          <a:p>
            <a:pPr marL="541338">
              <a:buFont typeface="Wingdings" panose="05000000000000000000" pitchFamily="2" charset="2"/>
              <a:buChar char="l"/>
            </a:pPr>
            <a:r>
              <a:rPr lang="ja-JP" altLang="en-US" sz="2600" dirty="0">
                <a:solidFill>
                  <a:srgbClr val="000000"/>
                </a:solidFill>
                <a:latin typeface="BIZ UDPゴシック" panose="020B0400000000000000" pitchFamily="50" charset="-128"/>
                <a:ea typeface="BIZ UDPゴシック" panose="020B0400000000000000" pitchFamily="50" charset="-128"/>
              </a:rPr>
              <a:t>協同組合</a:t>
            </a:r>
            <a:r>
              <a:rPr lang="ja-JP" altLang="en-US" sz="2200" dirty="0">
                <a:solidFill>
                  <a:srgbClr val="000000"/>
                </a:solidFill>
                <a:latin typeface="BIZ UDPゴシック" panose="020B0400000000000000" pitchFamily="50" charset="-128"/>
                <a:ea typeface="BIZ UDPゴシック" panose="020B0400000000000000" pitchFamily="50" charset="-128"/>
              </a:rPr>
              <a:t>は、</a:t>
            </a:r>
            <a:r>
              <a:rPr lang="ja-JP" altLang="en-US" sz="2600" dirty="0">
                <a:solidFill>
                  <a:srgbClr val="000000"/>
                </a:solidFill>
                <a:latin typeface="BIZ UDPゴシック" panose="020B0400000000000000" pitchFamily="50" charset="-128"/>
                <a:ea typeface="BIZ UDPゴシック" panose="020B0400000000000000" pitchFamily="50" charset="-128"/>
              </a:rPr>
              <a:t>組合員</a:t>
            </a:r>
            <a:r>
              <a:rPr lang="ja-JP" altLang="en-US" sz="2200" dirty="0">
                <a:solidFill>
                  <a:srgbClr val="000000"/>
                </a:solidFill>
                <a:latin typeface="BIZ UDPゴシック" panose="020B0400000000000000" pitchFamily="50" charset="-128"/>
                <a:ea typeface="BIZ UDPゴシック" panose="020B0400000000000000" pitchFamily="50" charset="-128"/>
              </a:rPr>
              <a:t>の</a:t>
            </a:r>
            <a:r>
              <a:rPr lang="ja-JP" altLang="en-US" sz="2600" dirty="0">
                <a:solidFill>
                  <a:srgbClr val="000000"/>
                </a:solidFill>
                <a:latin typeface="BIZ UDPゴシック" panose="020B0400000000000000" pitchFamily="50" charset="-128"/>
                <a:ea typeface="BIZ UDPゴシック" panose="020B0400000000000000" pitchFamily="50" charset="-128"/>
              </a:rPr>
              <a:t>共益目的</a:t>
            </a:r>
            <a:r>
              <a:rPr lang="ja-JP" altLang="en-US" sz="2200" dirty="0">
                <a:solidFill>
                  <a:srgbClr val="000000"/>
                </a:solidFill>
                <a:latin typeface="BIZ UDPゴシック" panose="020B0400000000000000" pitchFamily="50" charset="-128"/>
                <a:ea typeface="BIZ UDPゴシック" panose="020B0400000000000000" pitchFamily="50" charset="-128"/>
              </a:rPr>
              <a:t>の</a:t>
            </a:r>
            <a:r>
              <a:rPr lang="ja-JP" altLang="en-US" sz="2600" dirty="0">
                <a:solidFill>
                  <a:srgbClr val="000000"/>
                </a:solidFill>
                <a:latin typeface="BIZ UDPゴシック" panose="020B0400000000000000" pitchFamily="50" charset="-128"/>
                <a:ea typeface="BIZ UDPゴシック" panose="020B0400000000000000" pitchFamily="50" charset="-128"/>
              </a:rPr>
              <a:t>組織。よって、組合員</a:t>
            </a:r>
            <a:r>
              <a:rPr lang="ja-JP" altLang="en-US" sz="2200" dirty="0">
                <a:solidFill>
                  <a:srgbClr val="000000"/>
                </a:solidFill>
                <a:latin typeface="BIZ UDPゴシック" panose="020B0400000000000000" pitchFamily="50" charset="-128"/>
                <a:ea typeface="BIZ UDPゴシック" panose="020B0400000000000000" pitchFamily="50" charset="-128"/>
              </a:rPr>
              <a:t>の</a:t>
            </a:r>
            <a:r>
              <a:rPr lang="ja-JP" altLang="en-US" sz="2600" dirty="0">
                <a:solidFill>
                  <a:srgbClr val="000000"/>
                </a:solidFill>
                <a:latin typeface="BIZ UDPゴシック" panose="020B0400000000000000" pitchFamily="50" charset="-128"/>
                <a:ea typeface="BIZ UDPゴシック" panose="020B0400000000000000" pitchFamily="50" charset="-128"/>
              </a:rPr>
              <a:t>承認</a:t>
            </a:r>
            <a:r>
              <a:rPr lang="ja-JP" altLang="en-US" sz="2200" dirty="0">
                <a:solidFill>
                  <a:srgbClr val="000000"/>
                </a:solidFill>
                <a:latin typeface="BIZ UDPゴシック" panose="020B0400000000000000" pitchFamily="50" charset="-128"/>
                <a:ea typeface="BIZ UDPゴシック" panose="020B0400000000000000" pitchFamily="50" charset="-128"/>
              </a:rPr>
              <a:t>する</a:t>
            </a:r>
            <a:r>
              <a:rPr lang="ja-JP" altLang="en-US" sz="2600" dirty="0">
                <a:solidFill>
                  <a:srgbClr val="000000"/>
                </a:solidFill>
                <a:latin typeface="BIZ UDPゴシック" panose="020B0400000000000000" pitchFamily="50" charset="-128"/>
                <a:ea typeface="BIZ UDPゴシック" panose="020B0400000000000000" pitchFamily="50" charset="-128"/>
              </a:rPr>
              <a:t>政策にしたがって、地域社会</a:t>
            </a:r>
            <a:r>
              <a:rPr lang="ja-JP" altLang="en-US" sz="2200" dirty="0">
                <a:solidFill>
                  <a:srgbClr val="000000"/>
                </a:solidFill>
                <a:latin typeface="BIZ UDPゴシック" panose="020B0400000000000000" pitchFamily="50" charset="-128"/>
                <a:ea typeface="BIZ UDPゴシック" panose="020B0400000000000000" pitchFamily="50" charset="-128"/>
              </a:rPr>
              <a:t>への</a:t>
            </a:r>
            <a:r>
              <a:rPr lang="ja-JP" altLang="en-US" sz="2600" dirty="0">
                <a:solidFill>
                  <a:srgbClr val="000000"/>
                </a:solidFill>
                <a:latin typeface="BIZ UDPゴシック" panose="020B0400000000000000" pitchFamily="50" charset="-128"/>
                <a:ea typeface="BIZ UDPゴシック" panose="020B0400000000000000" pitchFamily="50" charset="-128"/>
              </a:rPr>
              <a:t>関与</a:t>
            </a:r>
            <a:r>
              <a:rPr lang="ja-JP" altLang="en-US" sz="2200" dirty="0">
                <a:solidFill>
                  <a:srgbClr val="000000"/>
                </a:solidFill>
                <a:latin typeface="BIZ UDPゴシック" panose="020B0400000000000000" pitchFamily="50" charset="-128"/>
                <a:ea typeface="BIZ UDPゴシック" panose="020B0400000000000000" pitchFamily="50" charset="-128"/>
              </a:rPr>
              <a:t>を</a:t>
            </a:r>
            <a:r>
              <a:rPr lang="ja-JP" altLang="en-US" sz="2600" dirty="0">
                <a:solidFill>
                  <a:srgbClr val="000000"/>
                </a:solidFill>
                <a:latin typeface="BIZ UDPゴシック" panose="020B0400000000000000" pitchFamily="50" charset="-128"/>
                <a:ea typeface="BIZ UDPゴシック" panose="020B0400000000000000" pitchFamily="50" charset="-128"/>
              </a:rPr>
              <a:t>進める。</a:t>
            </a:r>
            <a:endParaRPr lang="en-US" altLang="ja-JP" sz="2600" dirty="0">
              <a:solidFill>
                <a:srgbClr val="000000"/>
              </a:solidFill>
              <a:latin typeface="BIZ UDPゴシック" panose="020B0400000000000000" pitchFamily="50" charset="-128"/>
              <a:ea typeface="BIZ UDPゴシック" panose="020B0400000000000000" pitchFamily="50" charset="-128"/>
            </a:endParaRPr>
          </a:p>
          <a:p>
            <a:pPr marL="541338">
              <a:buFont typeface="Wingdings" panose="05000000000000000000" pitchFamily="2" charset="2"/>
              <a:buChar char="l"/>
            </a:pPr>
            <a:r>
              <a:rPr lang="ja-JP" altLang="en-US" sz="2600" dirty="0">
                <a:solidFill>
                  <a:srgbClr val="000000"/>
                </a:solidFill>
                <a:latin typeface="BIZ UDPゴシック" panose="020B0400000000000000" pitchFamily="50" charset="-128"/>
                <a:ea typeface="BIZ UDPゴシック" panose="020B0400000000000000" pitchFamily="50" charset="-128"/>
              </a:rPr>
              <a:t>組合員</a:t>
            </a:r>
            <a:r>
              <a:rPr lang="ja-JP" altLang="en-US" sz="2200" dirty="0">
                <a:solidFill>
                  <a:srgbClr val="000000"/>
                </a:solidFill>
                <a:latin typeface="BIZ UDPゴシック" panose="020B0400000000000000" pitchFamily="50" charset="-128"/>
                <a:ea typeface="BIZ UDPゴシック" panose="020B0400000000000000" pitchFamily="50" charset="-128"/>
              </a:rPr>
              <a:t>が</a:t>
            </a:r>
            <a:r>
              <a:rPr lang="ja-JP" altLang="en-US" sz="2600" dirty="0">
                <a:solidFill>
                  <a:srgbClr val="000000"/>
                </a:solidFill>
                <a:latin typeface="BIZ UDPゴシック" panose="020B0400000000000000" pitchFamily="50" charset="-128"/>
                <a:ea typeface="BIZ UDPゴシック" panose="020B0400000000000000" pitchFamily="50" charset="-128"/>
              </a:rPr>
              <a:t>地域社会</a:t>
            </a:r>
            <a:r>
              <a:rPr lang="ja-JP" altLang="en-US" sz="2200" dirty="0">
                <a:solidFill>
                  <a:srgbClr val="000000"/>
                </a:solidFill>
                <a:latin typeface="BIZ UDPゴシック" panose="020B0400000000000000" pitchFamily="50" charset="-128"/>
                <a:ea typeface="BIZ UDPゴシック" panose="020B0400000000000000" pitchFamily="50" charset="-128"/>
              </a:rPr>
              <a:t>への</a:t>
            </a:r>
            <a:r>
              <a:rPr lang="ja-JP" altLang="en-US" sz="2600" dirty="0">
                <a:solidFill>
                  <a:srgbClr val="000000"/>
                </a:solidFill>
                <a:latin typeface="BIZ UDPゴシック" panose="020B0400000000000000" pitchFamily="50" charset="-128"/>
                <a:ea typeface="BIZ UDPゴシック" panose="020B0400000000000000" pitchFamily="50" charset="-128"/>
              </a:rPr>
              <a:t>関与</a:t>
            </a:r>
            <a:r>
              <a:rPr lang="ja-JP" altLang="en-US" sz="2200" dirty="0">
                <a:solidFill>
                  <a:srgbClr val="000000"/>
                </a:solidFill>
                <a:latin typeface="BIZ UDPゴシック" panose="020B0400000000000000" pitchFamily="50" charset="-128"/>
                <a:ea typeface="BIZ UDPゴシック" panose="020B0400000000000000" pitchFamily="50" charset="-128"/>
              </a:rPr>
              <a:t>について</a:t>
            </a:r>
            <a:r>
              <a:rPr lang="ja-JP" altLang="en-US" sz="2600" dirty="0">
                <a:solidFill>
                  <a:srgbClr val="000000"/>
                </a:solidFill>
                <a:latin typeface="BIZ UDPゴシック" panose="020B0400000000000000" pitchFamily="50" charset="-128"/>
                <a:ea typeface="BIZ UDPゴシック" panose="020B0400000000000000" pitchFamily="50" charset="-128"/>
              </a:rPr>
              <a:t>考え、議論していくことが重要。</a:t>
            </a:r>
            <a:endParaRPr lang="en-US" altLang="ja-JP" sz="2600" dirty="0">
              <a:solidFill>
                <a:srgbClr val="000000"/>
              </a:solidFill>
              <a:latin typeface="BIZ UDPゴシック" panose="020B0400000000000000" pitchFamily="50" charset="-128"/>
              <a:ea typeface="BIZ UDPゴシック" panose="020B0400000000000000" pitchFamily="50" charset="-128"/>
            </a:endParaRPr>
          </a:p>
        </p:txBody>
      </p:sp>
      <p:sp>
        <p:nvSpPr>
          <p:cNvPr id="6" name="Rectangle 2">
            <a:extLst>
              <a:ext uri="{FF2B5EF4-FFF2-40B4-BE49-F238E27FC236}">
                <a16:creationId xmlns:a16="http://schemas.microsoft.com/office/drawing/2014/main" id="{6681A868-A392-B013-6772-D7181E2293CE}"/>
              </a:ext>
            </a:extLst>
          </p:cNvPr>
          <p:cNvSpPr>
            <a:spLocks noGrp="1" noChangeArrowheads="1"/>
          </p:cNvSpPr>
          <p:nvPr>
            <p:ph type="title"/>
          </p:nvPr>
        </p:nvSpPr>
        <p:spPr>
          <a:xfrm>
            <a:off x="535280" y="260648"/>
            <a:ext cx="11121441" cy="864095"/>
          </a:xfrm>
          <a:ln>
            <a:noFill/>
          </a:ln>
        </p:spPr>
        <p:txBody>
          <a:bodyPr>
            <a:noAutofit/>
          </a:bodyPr>
          <a:lstStyle/>
          <a:p>
            <a:pPr algn="ctr" eaLnBrk="1" hangingPunct="1">
              <a:lnSpc>
                <a:spcPct val="100000"/>
              </a:lnSpc>
            </a:pPr>
            <a:r>
              <a:rPr lang="ja-JP" altLang="en-US" sz="3600" spc="-150" dirty="0">
                <a:solidFill>
                  <a:srgbClr val="0070C0"/>
                </a:solidFill>
              </a:rPr>
              <a:t>協同組合のアイデンティティに関する</a:t>
            </a:r>
            <a:r>
              <a:rPr lang="en-US" altLang="ja-JP" sz="3600" spc="-150" dirty="0">
                <a:solidFill>
                  <a:srgbClr val="0070C0"/>
                </a:solidFill>
              </a:rPr>
              <a:t>ICA</a:t>
            </a:r>
            <a:r>
              <a:rPr lang="ja-JP" altLang="en-US" sz="3600" spc="-150" dirty="0">
                <a:solidFill>
                  <a:srgbClr val="0070C0"/>
                </a:solidFill>
              </a:rPr>
              <a:t>声明</a:t>
            </a:r>
            <a:r>
              <a:rPr lang="ja-JP" altLang="en-US" sz="2800" dirty="0">
                <a:solidFill>
                  <a:srgbClr val="0070C0"/>
                </a:solidFill>
              </a:rPr>
              <a:t>（</a:t>
            </a:r>
            <a:r>
              <a:rPr lang="en-US" altLang="ja-JP" sz="2800" dirty="0">
                <a:solidFill>
                  <a:srgbClr val="0070C0"/>
                </a:solidFill>
              </a:rPr>
              <a:t>1995</a:t>
            </a:r>
            <a:r>
              <a:rPr lang="ja-JP" altLang="en-US" sz="2800" dirty="0">
                <a:solidFill>
                  <a:srgbClr val="0070C0"/>
                </a:solidFill>
              </a:rPr>
              <a:t>）</a:t>
            </a:r>
          </a:p>
        </p:txBody>
      </p:sp>
      <p:sp>
        <p:nvSpPr>
          <p:cNvPr id="2" name="スライド番号プレースホルダー 5">
            <a:extLst>
              <a:ext uri="{FF2B5EF4-FFF2-40B4-BE49-F238E27FC236}">
                <a16:creationId xmlns:a16="http://schemas.microsoft.com/office/drawing/2014/main" id="{8D099149-34F3-58C4-6C83-556D7155E169}"/>
              </a:ext>
            </a:extLst>
          </p:cNvPr>
          <p:cNvSpPr>
            <a:spLocks noGrp="1"/>
          </p:cNvSpPr>
          <p:nvPr>
            <p:ph type="sldNum" sz="quarter" idx="12"/>
          </p:nvPr>
        </p:nvSpPr>
        <p:spPr>
          <a:xfrm>
            <a:off x="10992544" y="6525342"/>
            <a:ext cx="1139753" cy="319607"/>
          </a:xfrm>
          <a:noFill/>
        </p:spPr>
        <p:txBody>
          <a:bodyPr/>
          <a:lstStyle>
            <a:lvl1pPr eaLnBrk="0" hangingPunct="0">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Times New Roman" panose="02020603050405020304" pitchFamily="18" charset="0"/>
                <a:ea typeface="ＭＳ ゴシック" panose="020B0609070205080204" pitchFamily="49" charset="-128"/>
              </a:defRPr>
            </a:lvl2pPr>
            <a:lvl3pPr marL="1143000" indent="-228600" eaLnBrk="0" hangingPunct="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fld id="{8BD0C0E1-7261-4181-9D53-4DCF8E4347D9}" type="slidenum">
              <a:rPr kumimoji="0" lang="ja-JP" altLang="en-US" sz="1800">
                <a:solidFill>
                  <a:srgbClr val="0070C0"/>
                </a:solidFill>
                <a:latin typeface="BIZ UDPゴシック" panose="020B0400000000000000" pitchFamily="50" charset="-128"/>
                <a:ea typeface="BIZ UDPゴシック" panose="020B0400000000000000" pitchFamily="50" charset="-128"/>
              </a:rPr>
              <a:pPr eaLnBrk="1" hangingPunct="1">
                <a:spcBef>
                  <a:spcPct val="0"/>
                </a:spcBef>
                <a:buFontTx/>
                <a:buNone/>
              </a:pPr>
              <a:t>19</a:t>
            </a:fld>
            <a:endParaRPr kumimoji="0" lang="en-US" altLang="ja-JP" sz="1800" dirty="0">
              <a:solidFill>
                <a:srgbClr val="0070C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4813493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C22552-8B0F-0A9D-F32D-999E8ED2A3D5}"/>
            </a:ext>
          </a:extLst>
        </p:cNvPr>
        <p:cNvGrpSpPr/>
        <p:nvPr/>
      </p:nvGrpSpPr>
      <p:grpSpPr>
        <a:xfrm>
          <a:off x="0" y="0"/>
          <a:ext cx="0" cy="0"/>
          <a:chOff x="0" y="0"/>
          <a:chExt cx="0" cy="0"/>
        </a:xfrm>
      </p:grpSpPr>
      <p:sp>
        <p:nvSpPr>
          <p:cNvPr id="5" name="タイトル 1">
            <a:extLst>
              <a:ext uri="{FF2B5EF4-FFF2-40B4-BE49-F238E27FC236}">
                <a16:creationId xmlns:a16="http://schemas.microsoft.com/office/drawing/2014/main" id="{07013230-C435-A47F-A7C3-FFE3F08E9250}"/>
              </a:ext>
            </a:extLst>
          </p:cNvPr>
          <p:cNvSpPr>
            <a:spLocks noGrp="1"/>
          </p:cNvSpPr>
          <p:nvPr>
            <p:ph type="title"/>
          </p:nvPr>
        </p:nvSpPr>
        <p:spPr>
          <a:xfrm>
            <a:off x="731404" y="268865"/>
            <a:ext cx="10729192" cy="692911"/>
          </a:xfrm>
        </p:spPr>
        <p:txBody>
          <a:bodyPr>
            <a:noAutofit/>
          </a:bodyPr>
          <a:lstStyle/>
          <a:p>
            <a:pPr algn="ctr">
              <a:lnSpc>
                <a:spcPct val="100000"/>
              </a:lnSpc>
            </a:pPr>
            <a:r>
              <a:rPr lang="ja-JP" altLang="en-US" sz="4000" dirty="0">
                <a:latin typeface="BIZ UDPゴシック" panose="020B0400000000000000" pitchFamily="50" charset="-128"/>
                <a:ea typeface="BIZ UDPゴシック" panose="020B0400000000000000" pitchFamily="50" charset="-128"/>
              </a:rPr>
              <a:t>「国際年」とは？</a:t>
            </a:r>
            <a:endParaRPr kumimoji="1" lang="ja-JP" altLang="en-US" sz="4000" dirty="0">
              <a:latin typeface="BIZ UDPゴシック" panose="020B0400000000000000" pitchFamily="50" charset="-128"/>
              <a:ea typeface="BIZ UDPゴシック" panose="020B0400000000000000" pitchFamily="50" charset="-128"/>
            </a:endParaRPr>
          </a:p>
        </p:txBody>
      </p:sp>
      <p:sp>
        <p:nvSpPr>
          <p:cNvPr id="7" name="スライド番号プレースホルダー 6">
            <a:extLst>
              <a:ext uri="{FF2B5EF4-FFF2-40B4-BE49-F238E27FC236}">
                <a16:creationId xmlns:a16="http://schemas.microsoft.com/office/drawing/2014/main" id="{2D1266E6-B564-903B-5581-7CD22ECE5FEA}"/>
              </a:ext>
            </a:extLst>
          </p:cNvPr>
          <p:cNvSpPr>
            <a:spLocks noGrp="1"/>
          </p:cNvSpPr>
          <p:nvPr>
            <p:ph type="sldNum" sz="quarter" idx="12"/>
          </p:nvPr>
        </p:nvSpPr>
        <p:spPr>
          <a:xfrm>
            <a:off x="9525193" y="6525343"/>
            <a:ext cx="2547472" cy="333913"/>
          </a:xfrm>
        </p:spPr>
        <p:txBody>
          <a:bodyPr/>
          <a:lstStyle/>
          <a:p>
            <a:fld id="{8157CEC5-A25A-45CD-B0D3-130C7C559407}" type="slidenum">
              <a:rPr lang="ja-JP" altLang="en-US" sz="1600" smtClean="0">
                <a:latin typeface="BIZ UDPゴシック" panose="020B0400000000000000" pitchFamily="50" charset="-128"/>
                <a:ea typeface="BIZ UDPゴシック" panose="020B0400000000000000" pitchFamily="50" charset="-128"/>
              </a:rPr>
              <a:pPr/>
              <a:t>2</a:t>
            </a:fld>
            <a:endParaRPr lang="ja-JP" altLang="en-US" sz="1600" dirty="0">
              <a:latin typeface="BIZ UDPゴシック" panose="020B0400000000000000" pitchFamily="50" charset="-128"/>
              <a:ea typeface="BIZ UDPゴシック" panose="020B0400000000000000" pitchFamily="50" charset="-128"/>
            </a:endParaRPr>
          </a:p>
        </p:txBody>
      </p:sp>
      <p:sp>
        <p:nvSpPr>
          <p:cNvPr id="3" name="コンテンツ プレースホルダー 2">
            <a:extLst>
              <a:ext uri="{FF2B5EF4-FFF2-40B4-BE49-F238E27FC236}">
                <a16:creationId xmlns:a16="http://schemas.microsoft.com/office/drawing/2014/main" id="{10703DA4-EB4E-927F-BBBA-54707628A212}"/>
              </a:ext>
            </a:extLst>
          </p:cNvPr>
          <p:cNvSpPr txBox="1">
            <a:spLocks/>
          </p:cNvSpPr>
          <p:nvPr/>
        </p:nvSpPr>
        <p:spPr>
          <a:xfrm>
            <a:off x="479376" y="1033582"/>
            <a:ext cx="11471516" cy="785231"/>
          </a:xfrm>
          <a:prstGeom prst="rect">
            <a:avLst/>
          </a:prstGeom>
          <a:ln>
            <a:noFill/>
          </a:ln>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None/>
              <a:tabLst/>
              <a:defRPr/>
            </a:pPr>
            <a:r>
              <a:rPr kumimoji="1" lang="ja-JP" altLang="en-US" sz="2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国連総会で</a:t>
            </a:r>
            <a:r>
              <a:rPr lang="ja-JP" altLang="en-US" sz="2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決議。</a:t>
            </a:r>
            <a:r>
              <a:rPr kumimoji="1" lang="ja-JP" altLang="en-US" sz="2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共通テーマ</a:t>
            </a:r>
            <a:r>
              <a:rPr lang="ja-JP" altLang="en-US" sz="20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を</a:t>
            </a:r>
            <a:r>
              <a:rPr kumimoji="1" lang="ja-JP" altLang="en-US" sz="2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定め</a:t>
            </a:r>
            <a:r>
              <a:rPr kumimoji="1" lang="ja-JP" altLang="en-US" sz="2000" b="0" i="0" u="none" strike="noStrike" kern="1200" cap="none" spc="-15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a:t>
            </a:r>
            <a:r>
              <a:rPr kumimoji="1" lang="en-US" altLang="ja-JP" sz="2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1</a:t>
            </a:r>
            <a:r>
              <a:rPr kumimoji="1" lang="ja-JP" altLang="en-US" sz="2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年間</a:t>
            </a:r>
            <a:r>
              <a:rPr lang="ja-JP" altLang="en-US" sz="2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を通じて、</a:t>
            </a:r>
            <a:r>
              <a:rPr kumimoji="1" lang="ja-JP" altLang="en-US" sz="2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各国</a:t>
            </a:r>
            <a:r>
              <a:rPr lang="ja-JP" altLang="en-US" sz="20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が</a:t>
            </a:r>
            <a:r>
              <a:rPr kumimoji="1" lang="ja-JP" altLang="en-US" sz="2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その問題</a:t>
            </a:r>
            <a:r>
              <a:rPr lang="ja-JP" altLang="en-US" sz="2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についての</a:t>
            </a:r>
            <a:r>
              <a:rPr kumimoji="1" lang="ja-JP" altLang="en-US" sz="2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啓発</a:t>
            </a:r>
            <a:r>
              <a:rPr lang="ja-JP" altLang="en-US" sz="20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や</a:t>
            </a:r>
            <a:r>
              <a:rPr kumimoji="1" lang="ja-JP" altLang="en-US" sz="2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対策</a:t>
            </a:r>
            <a:r>
              <a:rPr lang="ja-JP" altLang="en-US" sz="20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を</a:t>
            </a:r>
            <a:r>
              <a:rPr kumimoji="1" lang="ja-JP" altLang="en-US" sz="2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促進するための活動。</a:t>
            </a:r>
            <a:endParaRPr kumimoji="1" lang="en-US" altLang="ja-JP" sz="2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endParaRPr>
          </a:p>
        </p:txBody>
      </p:sp>
      <p:graphicFrame>
        <p:nvGraphicFramePr>
          <p:cNvPr id="10" name="表 9">
            <a:extLst>
              <a:ext uri="{FF2B5EF4-FFF2-40B4-BE49-F238E27FC236}">
                <a16:creationId xmlns:a16="http://schemas.microsoft.com/office/drawing/2014/main" id="{DB8E697C-C2EF-4C55-4824-2C0C7305EA29}"/>
              </a:ext>
            </a:extLst>
          </p:cNvPr>
          <p:cNvGraphicFramePr>
            <a:graphicFrameLocks noGrp="1"/>
          </p:cNvGraphicFramePr>
          <p:nvPr>
            <p:extLst>
              <p:ext uri="{D42A27DB-BD31-4B8C-83A1-F6EECF244321}">
                <p14:modId xmlns:p14="http://schemas.microsoft.com/office/powerpoint/2010/main" val="2187757216"/>
              </p:ext>
            </p:extLst>
          </p:nvPr>
        </p:nvGraphicFramePr>
        <p:xfrm>
          <a:off x="373416" y="1879458"/>
          <a:ext cx="5760000" cy="4645886"/>
        </p:xfrm>
        <a:graphic>
          <a:graphicData uri="http://schemas.openxmlformats.org/drawingml/2006/table">
            <a:tbl>
              <a:tblPr firstRow="1" bandRow="1">
                <a:tableStyleId>{5C22544A-7EE6-4342-B048-85BDC9FD1C3A}</a:tableStyleId>
              </a:tblPr>
              <a:tblGrid>
                <a:gridCol w="1080000">
                  <a:extLst>
                    <a:ext uri="{9D8B030D-6E8A-4147-A177-3AD203B41FA5}">
                      <a16:colId xmlns:a16="http://schemas.microsoft.com/office/drawing/2014/main" val="2340096118"/>
                    </a:ext>
                  </a:extLst>
                </a:gridCol>
                <a:gridCol w="4680000">
                  <a:extLst>
                    <a:ext uri="{9D8B030D-6E8A-4147-A177-3AD203B41FA5}">
                      <a16:colId xmlns:a16="http://schemas.microsoft.com/office/drawing/2014/main" val="1279968124"/>
                    </a:ext>
                  </a:extLst>
                </a:gridCol>
              </a:tblGrid>
              <a:tr h="396000">
                <a:tc>
                  <a:txBody>
                    <a:bodyPr/>
                    <a:lstStyle/>
                    <a:p>
                      <a:pPr algn="ctr"/>
                      <a:r>
                        <a:rPr kumimoji="1" lang="ja-JP" altLang="en-US" dirty="0">
                          <a:latin typeface="BIZ UDPゴシック" panose="020B0400000000000000" pitchFamily="50" charset="-128"/>
                          <a:ea typeface="BIZ UDPゴシック" panose="020B0400000000000000" pitchFamily="50" charset="-128"/>
                        </a:rPr>
                        <a:t>年次</a:t>
                      </a:r>
                    </a:p>
                  </a:txBody>
                  <a:tcPr anchor="ctr"/>
                </a:tc>
                <a:tc>
                  <a:txBody>
                    <a:bodyPr/>
                    <a:lstStyle/>
                    <a:p>
                      <a:pPr algn="ctr"/>
                      <a:r>
                        <a:rPr kumimoji="1" lang="ja-JP" altLang="en-US" dirty="0">
                          <a:latin typeface="BIZ UDPゴシック" panose="020B0400000000000000" pitchFamily="50" charset="-128"/>
                          <a:ea typeface="BIZ UDPゴシック" panose="020B0400000000000000" pitchFamily="50" charset="-128"/>
                        </a:rPr>
                        <a:t>国際年のテーマ</a:t>
                      </a:r>
                    </a:p>
                  </a:txBody>
                  <a:tcPr anchor="ctr"/>
                </a:tc>
                <a:extLst>
                  <a:ext uri="{0D108BD9-81ED-4DB2-BD59-A6C34878D82A}">
                    <a16:rowId xmlns:a16="http://schemas.microsoft.com/office/drawing/2014/main" val="3279442895"/>
                  </a:ext>
                </a:extLst>
              </a:tr>
              <a:tr h="564430">
                <a:tc>
                  <a:txBody>
                    <a:bodyPr/>
                    <a:lstStyle/>
                    <a:p>
                      <a:pPr algn="ctr"/>
                      <a:r>
                        <a:rPr kumimoji="1" lang="en-US" altLang="ja-JP" dirty="0">
                          <a:solidFill>
                            <a:srgbClr val="FF0000"/>
                          </a:solidFill>
                          <a:latin typeface="BIZ UDPゴシック" panose="020B0400000000000000" pitchFamily="50" charset="-128"/>
                          <a:ea typeface="BIZ UDPゴシック" panose="020B0400000000000000" pitchFamily="50" charset="-128"/>
                        </a:rPr>
                        <a:t>2012</a:t>
                      </a:r>
                      <a:endParaRPr kumimoji="1" lang="ja-JP" altLang="en-US" dirty="0">
                        <a:solidFill>
                          <a:srgbClr val="FF0000"/>
                        </a:solidFill>
                        <a:latin typeface="BIZ UDPゴシック" panose="020B0400000000000000" pitchFamily="50" charset="-128"/>
                        <a:ea typeface="BIZ UDPゴシック" panose="020B0400000000000000" pitchFamily="50" charset="-128"/>
                      </a:endParaRPr>
                    </a:p>
                  </a:txBody>
                  <a:tcPr anchor="ctr"/>
                </a:tc>
                <a:tc>
                  <a:txBody>
                    <a:bodyPr/>
                    <a:lstStyle/>
                    <a:p>
                      <a:pPr>
                        <a:lnSpc>
                          <a:spcPts val="1800"/>
                        </a:lnSpc>
                      </a:pPr>
                      <a:r>
                        <a:rPr kumimoji="1" lang="ja-JP" altLang="en-US" sz="1600" dirty="0">
                          <a:solidFill>
                            <a:srgbClr val="FF0000"/>
                          </a:solidFill>
                          <a:latin typeface="BIZ UDPゴシック" panose="020B0400000000000000" pitchFamily="50" charset="-128"/>
                          <a:ea typeface="BIZ UDPゴシック" panose="020B0400000000000000" pitchFamily="50" charset="-128"/>
                        </a:rPr>
                        <a:t>国際協同組合年</a:t>
                      </a:r>
                      <a:endParaRPr kumimoji="1" lang="en-US" altLang="ja-JP" sz="1600" dirty="0">
                        <a:solidFill>
                          <a:srgbClr val="FF0000"/>
                        </a:solidFill>
                        <a:latin typeface="BIZ UDPゴシック" panose="020B0400000000000000" pitchFamily="50" charset="-128"/>
                        <a:ea typeface="BIZ UDPゴシック" panose="020B0400000000000000" pitchFamily="50" charset="-128"/>
                      </a:endParaRPr>
                    </a:p>
                    <a:p>
                      <a:pPr>
                        <a:lnSpc>
                          <a:spcPts val="1800"/>
                        </a:lnSpc>
                      </a:pPr>
                      <a:r>
                        <a:rPr kumimoji="1" lang="ja-JP" altLang="en-US" sz="1600" dirty="0">
                          <a:latin typeface="BIZ UDPゴシック" panose="020B0400000000000000" pitchFamily="50" charset="-128"/>
                          <a:ea typeface="BIZ UDPゴシック" panose="020B0400000000000000" pitchFamily="50" charset="-128"/>
                        </a:rPr>
                        <a:t>すべての人のための持続可能エネルギーの国際年</a:t>
                      </a:r>
                    </a:p>
                  </a:txBody>
                  <a:tcPr/>
                </a:tc>
                <a:extLst>
                  <a:ext uri="{0D108BD9-81ED-4DB2-BD59-A6C34878D82A}">
                    <a16:rowId xmlns:a16="http://schemas.microsoft.com/office/drawing/2014/main" val="3654018012"/>
                  </a:ext>
                </a:extLst>
              </a:tr>
              <a:tr h="561335">
                <a:tc>
                  <a:txBody>
                    <a:bodyPr/>
                    <a:lstStyle/>
                    <a:p>
                      <a:pPr algn="ctr"/>
                      <a:r>
                        <a:rPr kumimoji="1" lang="en-US" altLang="ja-JP" dirty="0">
                          <a:latin typeface="BIZ UDPゴシック" panose="020B0400000000000000" pitchFamily="50" charset="-128"/>
                          <a:ea typeface="BIZ UDPゴシック" panose="020B0400000000000000" pitchFamily="50" charset="-128"/>
                        </a:rPr>
                        <a:t>2013</a:t>
                      </a:r>
                      <a:endParaRPr kumimoji="1" lang="ja-JP" altLang="en-US" dirty="0">
                        <a:latin typeface="BIZ UDPゴシック" panose="020B0400000000000000" pitchFamily="50" charset="-128"/>
                        <a:ea typeface="BIZ UDPゴシック" panose="020B0400000000000000" pitchFamily="50" charset="-128"/>
                      </a:endParaRPr>
                    </a:p>
                  </a:txBody>
                  <a:tcPr anchor="ctr"/>
                </a:tc>
                <a:tc>
                  <a:txBody>
                    <a:bodyPr/>
                    <a:lstStyle/>
                    <a:p>
                      <a:pPr>
                        <a:lnSpc>
                          <a:spcPts val="1800"/>
                        </a:lnSpc>
                      </a:pPr>
                      <a:r>
                        <a:rPr kumimoji="1" lang="ja-JP" altLang="en-US" sz="1600" dirty="0">
                          <a:latin typeface="BIZ UDPゴシック" panose="020B0400000000000000" pitchFamily="50" charset="-128"/>
                          <a:ea typeface="BIZ UDPゴシック" panose="020B0400000000000000" pitchFamily="50" charset="-128"/>
                        </a:rPr>
                        <a:t>国際水協力年</a:t>
                      </a:r>
                      <a:endParaRPr kumimoji="1" lang="en-US" altLang="ja-JP" sz="1600" dirty="0">
                        <a:latin typeface="BIZ UDPゴシック" panose="020B0400000000000000" pitchFamily="50" charset="-128"/>
                        <a:ea typeface="BIZ UDPゴシック" panose="020B0400000000000000" pitchFamily="50" charset="-128"/>
                      </a:endParaRPr>
                    </a:p>
                    <a:p>
                      <a:pPr>
                        <a:lnSpc>
                          <a:spcPts val="1800"/>
                        </a:lnSpc>
                      </a:pPr>
                      <a:r>
                        <a:rPr kumimoji="1" lang="ja-JP" altLang="en-US" sz="1600" dirty="0">
                          <a:latin typeface="BIZ UDPゴシック" panose="020B0400000000000000" pitchFamily="50" charset="-128"/>
                          <a:ea typeface="BIZ UDPゴシック" panose="020B0400000000000000" pitchFamily="50" charset="-128"/>
                        </a:rPr>
                        <a:t>国際キノア年</a:t>
                      </a:r>
                    </a:p>
                  </a:txBody>
                  <a:tcPr/>
                </a:tc>
                <a:extLst>
                  <a:ext uri="{0D108BD9-81ED-4DB2-BD59-A6C34878D82A}">
                    <a16:rowId xmlns:a16="http://schemas.microsoft.com/office/drawing/2014/main" val="2342832240"/>
                  </a:ext>
                </a:extLst>
              </a:tr>
              <a:tr h="1025888">
                <a:tc>
                  <a:txBody>
                    <a:bodyPr/>
                    <a:lstStyle/>
                    <a:p>
                      <a:pPr algn="ctr"/>
                      <a:r>
                        <a:rPr kumimoji="1" lang="en-US" altLang="ja-JP" dirty="0">
                          <a:latin typeface="BIZ UDPゴシック" panose="020B0400000000000000" pitchFamily="50" charset="-128"/>
                          <a:ea typeface="BIZ UDPゴシック" panose="020B0400000000000000" pitchFamily="50" charset="-128"/>
                        </a:rPr>
                        <a:t>2014</a:t>
                      </a:r>
                      <a:endParaRPr kumimoji="1" lang="ja-JP" altLang="en-US" dirty="0">
                        <a:latin typeface="BIZ UDPゴシック" panose="020B0400000000000000" pitchFamily="50" charset="-128"/>
                        <a:ea typeface="BIZ UDPゴシック" panose="020B0400000000000000" pitchFamily="50" charset="-128"/>
                      </a:endParaRPr>
                    </a:p>
                  </a:txBody>
                  <a:tcPr anchor="ctr"/>
                </a:tc>
                <a:tc>
                  <a:txBody>
                    <a:bodyPr/>
                    <a:lstStyle/>
                    <a:p>
                      <a:pPr>
                        <a:lnSpc>
                          <a:spcPts val="1800"/>
                        </a:lnSpc>
                      </a:pPr>
                      <a:r>
                        <a:rPr kumimoji="1" lang="ja-JP" altLang="en-US" sz="1600" dirty="0">
                          <a:latin typeface="BIZ UDPゴシック" panose="020B0400000000000000" pitchFamily="50" charset="-128"/>
                          <a:ea typeface="BIZ UDPゴシック" panose="020B0400000000000000" pitchFamily="50" charset="-128"/>
                        </a:rPr>
                        <a:t>パレスチナ人民連帯の国際年</a:t>
                      </a:r>
                      <a:endParaRPr kumimoji="1" lang="en-US" altLang="ja-JP" sz="1600" dirty="0">
                        <a:latin typeface="BIZ UDPゴシック" panose="020B0400000000000000" pitchFamily="50" charset="-128"/>
                        <a:ea typeface="BIZ UDPゴシック" panose="020B0400000000000000" pitchFamily="50" charset="-128"/>
                      </a:endParaRPr>
                    </a:p>
                    <a:p>
                      <a:pPr>
                        <a:lnSpc>
                          <a:spcPts val="1800"/>
                        </a:lnSpc>
                      </a:pPr>
                      <a:r>
                        <a:rPr kumimoji="1" lang="ja-JP" altLang="en-US" sz="1600" dirty="0">
                          <a:latin typeface="BIZ UDPゴシック" panose="020B0400000000000000" pitchFamily="50" charset="-128"/>
                          <a:ea typeface="BIZ UDPゴシック" panose="020B0400000000000000" pitchFamily="50" charset="-128"/>
                        </a:rPr>
                        <a:t>国際小島嶼開発途上国年</a:t>
                      </a:r>
                      <a:endParaRPr kumimoji="1" lang="en-US" altLang="ja-JP" sz="1600" dirty="0">
                        <a:latin typeface="BIZ UDPゴシック" panose="020B0400000000000000" pitchFamily="50" charset="-128"/>
                        <a:ea typeface="BIZ UDPゴシック" panose="020B0400000000000000" pitchFamily="50" charset="-128"/>
                      </a:endParaRPr>
                    </a:p>
                    <a:p>
                      <a:pPr>
                        <a:lnSpc>
                          <a:spcPts val="1800"/>
                        </a:lnSpc>
                      </a:pPr>
                      <a:r>
                        <a:rPr kumimoji="1" lang="ja-JP" altLang="en-US" sz="1600" dirty="0">
                          <a:solidFill>
                            <a:schemeClr val="tx1"/>
                          </a:solidFill>
                          <a:latin typeface="BIZ UDPゴシック" panose="020B0400000000000000" pitchFamily="50" charset="-128"/>
                          <a:ea typeface="BIZ UDPゴシック" panose="020B0400000000000000" pitchFamily="50" charset="-128"/>
                        </a:rPr>
                        <a:t>国際家族農業年</a:t>
                      </a:r>
                      <a:endParaRPr kumimoji="1" lang="en-US" altLang="ja-JP" sz="1600" dirty="0">
                        <a:solidFill>
                          <a:schemeClr val="tx1"/>
                        </a:solidFill>
                        <a:latin typeface="BIZ UDPゴシック" panose="020B0400000000000000" pitchFamily="50" charset="-128"/>
                        <a:ea typeface="BIZ UDPゴシック" panose="020B0400000000000000" pitchFamily="50" charset="-128"/>
                      </a:endParaRPr>
                    </a:p>
                    <a:p>
                      <a:pPr>
                        <a:lnSpc>
                          <a:spcPts val="1800"/>
                        </a:lnSpc>
                      </a:pPr>
                      <a:r>
                        <a:rPr kumimoji="1" lang="ja-JP" altLang="en-US" sz="1600" dirty="0">
                          <a:latin typeface="BIZ UDPゴシック" panose="020B0400000000000000" pitchFamily="50" charset="-128"/>
                          <a:ea typeface="BIZ UDPゴシック" panose="020B0400000000000000" pitchFamily="50" charset="-128"/>
                        </a:rPr>
                        <a:t>世界結晶年</a:t>
                      </a:r>
                    </a:p>
                  </a:txBody>
                  <a:tcPr/>
                </a:tc>
                <a:extLst>
                  <a:ext uri="{0D108BD9-81ED-4DB2-BD59-A6C34878D82A}">
                    <a16:rowId xmlns:a16="http://schemas.microsoft.com/office/drawing/2014/main" val="4188042490"/>
                  </a:ext>
                </a:extLst>
              </a:tr>
              <a:tr h="561335">
                <a:tc>
                  <a:txBody>
                    <a:bodyPr/>
                    <a:lstStyle/>
                    <a:p>
                      <a:pPr algn="ctr"/>
                      <a:r>
                        <a:rPr kumimoji="1" lang="en-US" altLang="ja-JP" dirty="0">
                          <a:latin typeface="BIZ UDPゴシック" panose="020B0400000000000000" pitchFamily="50" charset="-128"/>
                          <a:ea typeface="BIZ UDPゴシック" panose="020B0400000000000000" pitchFamily="50" charset="-128"/>
                        </a:rPr>
                        <a:t>2015</a:t>
                      </a:r>
                      <a:endParaRPr kumimoji="1" lang="ja-JP" altLang="en-US" dirty="0">
                        <a:latin typeface="BIZ UDPゴシック" panose="020B0400000000000000" pitchFamily="50" charset="-128"/>
                        <a:ea typeface="BIZ UDPゴシック" panose="020B0400000000000000" pitchFamily="50" charset="-128"/>
                      </a:endParaRPr>
                    </a:p>
                  </a:txBody>
                  <a:tcPr anchor="ctr"/>
                </a:tc>
                <a:tc>
                  <a:txBody>
                    <a:bodyPr/>
                    <a:lstStyle/>
                    <a:p>
                      <a:pPr>
                        <a:lnSpc>
                          <a:spcPts val="1800"/>
                        </a:lnSpc>
                      </a:pPr>
                      <a:r>
                        <a:rPr kumimoji="1" lang="ja-JP" altLang="en-US" sz="1600" dirty="0">
                          <a:latin typeface="BIZ UDPゴシック" panose="020B0400000000000000" pitchFamily="50" charset="-128"/>
                          <a:ea typeface="BIZ UDPゴシック" panose="020B0400000000000000" pitchFamily="50" charset="-128"/>
                        </a:rPr>
                        <a:t>光および光技術の国際年</a:t>
                      </a:r>
                      <a:endParaRPr kumimoji="1" lang="en-US" altLang="ja-JP" sz="1600" dirty="0">
                        <a:latin typeface="BIZ UDPゴシック" panose="020B0400000000000000" pitchFamily="50" charset="-128"/>
                        <a:ea typeface="BIZ UDPゴシック" panose="020B0400000000000000" pitchFamily="50" charset="-128"/>
                      </a:endParaRPr>
                    </a:p>
                    <a:p>
                      <a:pPr>
                        <a:lnSpc>
                          <a:spcPts val="1800"/>
                        </a:lnSpc>
                      </a:pPr>
                      <a:r>
                        <a:rPr kumimoji="1" lang="ja-JP" altLang="en-US" sz="1600" dirty="0">
                          <a:solidFill>
                            <a:schemeClr val="tx1"/>
                          </a:solidFill>
                          <a:latin typeface="BIZ UDPゴシック" panose="020B0400000000000000" pitchFamily="50" charset="-128"/>
                          <a:ea typeface="BIZ UDPゴシック" panose="020B0400000000000000" pitchFamily="50" charset="-128"/>
                        </a:rPr>
                        <a:t>国際土壌年</a:t>
                      </a:r>
                    </a:p>
                  </a:txBody>
                  <a:tcPr/>
                </a:tc>
                <a:extLst>
                  <a:ext uri="{0D108BD9-81ED-4DB2-BD59-A6C34878D82A}">
                    <a16:rowId xmlns:a16="http://schemas.microsoft.com/office/drawing/2014/main" val="3400395684"/>
                  </a:ext>
                </a:extLst>
              </a:tr>
              <a:tr h="371643">
                <a:tc>
                  <a:txBody>
                    <a:bodyPr/>
                    <a:lstStyle/>
                    <a:p>
                      <a:pPr algn="ctr"/>
                      <a:r>
                        <a:rPr kumimoji="1" lang="en-US" altLang="ja-JP" dirty="0">
                          <a:latin typeface="BIZ UDPゴシック" panose="020B0400000000000000" pitchFamily="50" charset="-128"/>
                          <a:ea typeface="BIZ UDPゴシック" panose="020B0400000000000000" pitchFamily="50" charset="-128"/>
                        </a:rPr>
                        <a:t>2016</a:t>
                      </a:r>
                      <a:endParaRPr kumimoji="1" lang="ja-JP" altLang="en-US" dirty="0">
                        <a:latin typeface="BIZ UDPゴシック" panose="020B0400000000000000" pitchFamily="50" charset="-128"/>
                        <a:ea typeface="BIZ UDPゴシック" panose="020B0400000000000000" pitchFamily="50" charset="-128"/>
                      </a:endParaRPr>
                    </a:p>
                  </a:txBody>
                  <a:tcPr anchor="ctr"/>
                </a:tc>
                <a:tc>
                  <a:txBody>
                    <a:bodyPr/>
                    <a:lstStyle/>
                    <a:p>
                      <a:pPr>
                        <a:lnSpc>
                          <a:spcPts val="1800"/>
                        </a:lnSpc>
                      </a:pPr>
                      <a:r>
                        <a:rPr kumimoji="1" lang="ja-JP" altLang="en-US" sz="1600" dirty="0">
                          <a:solidFill>
                            <a:schemeClr val="tx1"/>
                          </a:solidFill>
                          <a:latin typeface="BIZ UDPゴシック" panose="020B0400000000000000" pitchFamily="50" charset="-128"/>
                          <a:ea typeface="BIZ UDPゴシック" panose="020B0400000000000000" pitchFamily="50" charset="-128"/>
                        </a:rPr>
                        <a:t>国際マメ年</a:t>
                      </a:r>
                    </a:p>
                  </a:txBody>
                  <a:tcPr/>
                </a:tc>
                <a:extLst>
                  <a:ext uri="{0D108BD9-81ED-4DB2-BD59-A6C34878D82A}">
                    <a16:rowId xmlns:a16="http://schemas.microsoft.com/office/drawing/2014/main" val="1105652892"/>
                  </a:ext>
                </a:extLst>
              </a:tr>
              <a:tr h="371643">
                <a:tc>
                  <a:txBody>
                    <a:bodyPr/>
                    <a:lstStyle/>
                    <a:p>
                      <a:pPr algn="ctr"/>
                      <a:r>
                        <a:rPr kumimoji="1" lang="en-US" altLang="ja-JP" dirty="0">
                          <a:latin typeface="BIZ UDPゴシック" panose="020B0400000000000000" pitchFamily="50" charset="-128"/>
                          <a:ea typeface="BIZ UDPゴシック" panose="020B0400000000000000" pitchFamily="50" charset="-128"/>
                        </a:rPr>
                        <a:t>2017</a:t>
                      </a:r>
                      <a:endParaRPr kumimoji="1" lang="ja-JP" altLang="en-US" dirty="0">
                        <a:latin typeface="BIZ UDPゴシック" panose="020B0400000000000000" pitchFamily="50" charset="-128"/>
                        <a:ea typeface="BIZ UDPゴシック" panose="020B0400000000000000" pitchFamily="50" charset="-128"/>
                      </a:endParaRPr>
                    </a:p>
                  </a:txBody>
                  <a:tcPr anchor="ctr"/>
                </a:tc>
                <a:tc>
                  <a:txBody>
                    <a:bodyPr/>
                    <a:lstStyle/>
                    <a:p>
                      <a:pPr>
                        <a:lnSpc>
                          <a:spcPts val="1800"/>
                        </a:lnSpc>
                      </a:pPr>
                      <a:r>
                        <a:rPr kumimoji="1" lang="ja-JP" altLang="en-US" sz="1600" dirty="0">
                          <a:latin typeface="BIZ UDPゴシック" panose="020B0400000000000000" pitchFamily="50" charset="-128"/>
                          <a:ea typeface="BIZ UDPゴシック" panose="020B0400000000000000" pitchFamily="50" charset="-128"/>
                        </a:rPr>
                        <a:t>開発のための持続可能な観光の国際年</a:t>
                      </a:r>
                    </a:p>
                  </a:txBody>
                  <a:tcPr/>
                </a:tc>
                <a:extLst>
                  <a:ext uri="{0D108BD9-81ED-4DB2-BD59-A6C34878D82A}">
                    <a16:rowId xmlns:a16="http://schemas.microsoft.com/office/drawing/2014/main" val="2252667913"/>
                  </a:ext>
                </a:extLst>
              </a:tr>
              <a:tr h="79361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800" dirty="0">
                          <a:latin typeface="BIZ UDPゴシック" panose="020B0400000000000000" pitchFamily="50" charset="-128"/>
                          <a:ea typeface="BIZ UDPゴシック" panose="020B0400000000000000" pitchFamily="50" charset="-128"/>
                        </a:rPr>
                        <a:t>2019</a:t>
                      </a:r>
                      <a:endParaRPr kumimoji="1" lang="ja-JP" altLang="en-US" sz="1800" dirty="0">
                        <a:latin typeface="BIZ UDPゴシック" panose="020B0400000000000000" pitchFamily="50" charset="-128"/>
                        <a:ea typeface="BIZ UDPゴシック" panose="020B0400000000000000" pitchFamily="50" charset="-128"/>
                      </a:endParaRPr>
                    </a:p>
                  </a:txBody>
                  <a:tcPr anchor="ctr"/>
                </a:tc>
                <a:tc>
                  <a:txBody>
                    <a:bodyPr/>
                    <a:lstStyle/>
                    <a:p>
                      <a:pPr>
                        <a:lnSpc>
                          <a:spcPts val="1800"/>
                        </a:lnSpc>
                      </a:pPr>
                      <a:r>
                        <a:rPr kumimoji="1" lang="ja-JP" altLang="en-US" sz="1600" dirty="0">
                          <a:latin typeface="BIZ UDPゴシック" panose="020B0400000000000000" pitchFamily="50" charset="-128"/>
                          <a:ea typeface="BIZ UDPゴシック" panose="020B0400000000000000" pitchFamily="50" charset="-128"/>
                        </a:rPr>
                        <a:t>先住民言語の国際年</a:t>
                      </a:r>
                      <a:endParaRPr kumimoji="1" lang="en-US" altLang="ja-JP" sz="1600" dirty="0">
                        <a:latin typeface="BIZ UDPゴシック" panose="020B0400000000000000" pitchFamily="50" charset="-128"/>
                        <a:ea typeface="BIZ UDPゴシック" panose="020B0400000000000000" pitchFamily="50" charset="-128"/>
                      </a:endParaRPr>
                    </a:p>
                    <a:p>
                      <a:pPr>
                        <a:lnSpc>
                          <a:spcPts val="1800"/>
                        </a:lnSpc>
                      </a:pPr>
                      <a:r>
                        <a:rPr kumimoji="1" lang="ja-JP" altLang="en-US" sz="1600" dirty="0">
                          <a:latin typeface="BIZ UDPゴシック" panose="020B0400000000000000" pitchFamily="50" charset="-128"/>
                          <a:ea typeface="BIZ UDPゴシック" panose="020B0400000000000000" pitchFamily="50" charset="-128"/>
                        </a:rPr>
                        <a:t>節度の国際年</a:t>
                      </a:r>
                      <a:endParaRPr kumimoji="1" lang="en-US" altLang="ja-JP" sz="1600" dirty="0">
                        <a:latin typeface="BIZ UDPゴシック" panose="020B0400000000000000" pitchFamily="50" charset="-128"/>
                        <a:ea typeface="BIZ UDPゴシック" panose="020B0400000000000000" pitchFamily="50" charset="-128"/>
                      </a:endParaRPr>
                    </a:p>
                    <a:p>
                      <a:pPr>
                        <a:lnSpc>
                          <a:spcPts val="1800"/>
                        </a:lnSpc>
                      </a:pPr>
                      <a:r>
                        <a:rPr kumimoji="1" lang="ja-JP" altLang="en-US" sz="1600" dirty="0">
                          <a:latin typeface="BIZ UDPゴシック" panose="020B0400000000000000" pitchFamily="50" charset="-128"/>
                          <a:ea typeface="BIZ UDPゴシック" panose="020B0400000000000000" pitchFamily="50" charset="-128"/>
                        </a:rPr>
                        <a:t>元素周期表の国際年</a:t>
                      </a:r>
                    </a:p>
                  </a:txBody>
                  <a:tcPr/>
                </a:tc>
                <a:extLst>
                  <a:ext uri="{0D108BD9-81ED-4DB2-BD59-A6C34878D82A}">
                    <a16:rowId xmlns:a16="http://schemas.microsoft.com/office/drawing/2014/main" val="457570666"/>
                  </a:ext>
                </a:extLst>
              </a:tr>
            </a:tbl>
          </a:graphicData>
        </a:graphic>
      </p:graphicFrame>
      <p:graphicFrame>
        <p:nvGraphicFramePr>
          <p:cNvPr id="11" name="表 10">
            <a:extLst>
              <a:ext uri="{FF2B5EF4-FFF2-40B4-BE49-F238E27FC236}">
                <a16:creationId xmlns:a16="http://schemas.microsoft.com/office/drawing/2014/main" id="{74D1F5CE-CBD6-0DD7-DF11-46C60DEB7A7C}"/>
              </a:ext>
            </a:extLst>
          </p:cNvPr>
          <p:cNvGraphicFramePr>
            <a:graphicFrameLocks noGrp="1"/>
          </p:cNvGraphicFramePr>
          <p:nvPr>
            <p:extLst>
              <p:ext uri="{D42A27DB-BD31-4B8C-83A1-F6EECF244321}">
                <p14:modId xmlns:p14="http://schemas.microsoft.com/office/powerpoint/2010/main" val="2480422574"/>
              </p:ext>
            </p:extLst>
          </p:nvPr>
        </p:nvGraphicFramePr>
        <p:xfrm>
          <a:off x="6269508" y="1892155"/>
          <a:ext cx="5760000" cy="4632720"/>
        </p:xfrm>
        <a:graphic>
          <a:graphicData uri="http://schemas.openxmlformats.org/drawingml/2006/table">
            <a:tbl>
              <a:tblPr firstRow="1" bandRow="1">
                <a:tableStyleId>{5C22544A-7EE6-4342-B048-85BDC9FD1C3A}</a:tableStyleId>
              </a:tblPr>
              <a:tblGrid>
                <a:gridCol w="1080000">
                  <a:extLst>
                    <a:ext uri="{9D8B030D-6E8A-4147-A177-3AD203B41FA5}">
                      <a16:colId xmlns:a16="http://schemas.microsoft.com/office/drawing/2014/main" val="3367501787"/>
                    </a:ext>
                  </a:extLst>
                </a:gridCol>
                <a:gridCol w="4680000">
                  <a:extLst>
                    <a:ext uri="{9D8B030D-6E8A-4147-A177-3AD203B41FA5}">
                      <a16:colId xmlns:a16="http://schemas.microsoft.com/office/drawing/2014/main" val="210966074"/>
                    </a:ext>
                  </a:extLst>
                </a:gridCol>
              </a:tblGrid>
              <a:tr h="396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dirty="0">
                          <a:latin typeface="BIZ UDPゴシック" panose="020B0400000000000000" pitchFamily="50" charset="-128"/>
                          <a:ea typeface="BIZ UDPゴシック" panose="020B0400000000000000" pitchFamily="50" charset="-128"/>
                        </a:rPr>
                        <a:t>年次</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dirty="0">
                          <a:latin typeface="BIZ UDPゴシック" panose="020B0400000000000000" pitchFamily="50" charset="-128"/>
                          <a:ea typeface="BIZ UDPゴシック" panose="020B0400000000000000" pitchFamily="50" charset="-128"/>
                        </a:rPr>
                        <a:t>国際年のテーマ</a:t>
                      </a:r>
                    </a:p>
                  </a:txBody>
                  <a:tcPr/>
                </a:tc>
                <a:extLst>
                  <a:ext uri="{0D108BD9-81ED-4DB2-BD59-A6C34878D82A}">
                    <a16:rowId xmlns:a16="http://schemas.microsoft.com/office/drawing/2014/main" val="3959093876"/>
                  </a:ext>
                </a:extLst>
              </a:tr>
              <a:tr h="540294">
                <a:tc>
                  <a:txBody>
                    <a:bodyPr/>
                    <a:lstStyle/>
                    <a:p>
                      <a:pPr algn="ctr"/>
                      <a:r>
                        <a:rPr kumimoji="1" lang="en-US" altLang="ja-JP" sz="1700" dirty="0">
                          <a:latin typeface="BIZ UDPゴシック" panose="020B0400000000000000" pitchFamily="50" charset="-128"/>
                          <a:ea typeface="BIZ UDPゴシック" panose="020B0400000000000000" pitchFamily="50" charset="-128"/>
                        </a:rPr>
                        <a:t>2020</a:t>
                      </a:r>
                      <a:endParaRPr kumimoji="1" lang="ja-JP" altLang="en-US" sz="1700" dirty="0">
                        <a:latin typeface="BIZ UDPゴシック" panose="020B0400000000000000" pitchFamily="50" charset="-128"/>
                        <a:ea typeface="BIZ UDPゴシック" panose="020B0400000000000000" pitchFamily="50" charset="-128"/>
                      </a:endParaRPr>
                    </a:p>
                  </a:txBody>
                  <a:tcPr anchor="ctr"/>
                </a:tc>
                <a:tc>
                  <a:txBody>
                    <a:bodyPr/>
                    <a:lstStyle/>
                    <a:p>
                      <a:pPr>
                        <a:lnSpc>
                          <a:spcPts val="1800"/>
                        </a:lnSpc>
                      </a:pPr>
                      <a:r>
                        <a:rPr kumimoji="1" lang="ja-JP" altLang="en-US" sz="1600" dirty="0">
                          <a:latin typeface="BIZ UDPゴシック" panose="020B0400000000000000" pitchFamily="50" charset="-128"/>
                          <a:ea typeface="BIZ UDPゴシック" panose="020B0400000000000000" pitchFamily="50" charset="-128"/>
                        </a:rPr>
                        <a:t>国際植物防疫年</a:t>
                      </a:r>
                      <a:endParaRPr kumimoji="1" lang="en-US" altLang="ja-JP" sz="1600" dirty="0">
                        <a:latin typeface="BIZ UDPゴシック" panose="020B0400000000000000" pitchFamily="50" charset="-128"/>
                        <a:ea typeface="BIZ UDPゴシック" panose="020B0400000000000000" pitchFamily="50" charset="-128"/>
                      </a:endParaRPr>
                    </a:p>
                    <a:p>
                      <a:pPr>
                        <a:lnSpc>
                          <a:spcPts val="1800"/>
                        </a:lnSpc>
                      </a:pPr>
                      <a:r>
                        <a:rPr kumimoji="1" lang="ja-JP" altLang="en-US" sz="1600" dirty="0">
                          <a:latin typeface="BIZ UDPゴシック" panose="020B0400000000000000" pitchFamily="50" charset="-128"/>
                          <a:ea typeface="BIZ UDPゴシック" panose="020B0400000000000000" pitchFamily="50" charset="-128"/>
                        </a:rPr>
                        <a:t>看護師と助産師の国際年</a:t>
                      </a:r>
                    </a:p>
                  </a:txBody>
                  <a:tcPr anchor="ctr"/>
                </a:tc>
                <a:extLst>
                  <a:ext uri="{0D108BD9-81ED-4DB2-BD59-A6C34878D82A}">
                    <a16:rowId xmlns:a16="http://schemas.microsoft.com/office/drawing/2014/main" val="1802854353"/>
                  </a:ext>
                </a:extLst>
              </a:tr>
              <a:tr h="961105">
                <a:tc>
                  <a:txBody>
                    <a:bodyPr/>
                    <a:lstStyle/>
                    <a:p>
                      <a:pPr algn="ctr"/>
                      <a:r>
                        <a:rPr kumimoji="1" lang="en-US" altLang="ja-JP" sz="1700" dirty="0">
                          <a:latin typeface="BIZ UDPゴシック" panose="020B0400000000000000" pitchFamily="50" charset="-128"/>
                          <a:ea typeface="BIZ UDPゴシック" panose="020B0400000000000000" pitchFamily="50" charset="-128"/>
                        </a:rPr>
                        <a:t>2021</a:t>
                      </a:r>
                      <a:endParaRPr kumimoji="1" lang="ja-JP" altLang="en-US" sz="1700" dirty="0">
                        <a:latin typeface="BIZ UDPゴシック" panose="020B0400000000000000" pitchFamily="50" charset="-128"/>
                        <a:ea typeface="BIZ UDPゴシック" panose="020B0400000000000000" pitchFamily="50" charset="-128"/>
                      </a:endParaRPr>
                    </a:p>
                  </a:txBody>
                  <a:tcPr anchor="ctr"/>
                </a:tc>
                <a:tc>
                  <a:txBody>
                    <a:bodyPr/>
                    <a:lstStyle/>
                    <a:p>
                      <a:pPr>
                        <a:lnSpc>
                          <a:spcPts val="1800"/>
                        </a:lnSpc>
                      </a:pPr>
                      <a:r>
                        <a:rPr kumimoji="1" lang="ja-JP" altLang="en-US" sz="1600" dirty="0">
                          <a:latin typeface="BIZ UDPゴシック" panose="020B0400000000000000" pitchFamily="50" charset="-128"/>
                          <a:ea typeface="BIZ UDPゴシック" panose="020B0400000000000000" pitchFamily="50" charset="-128"/>
                        </a:rPr>
                        <a:t>平和と信頼の国際年</a:t>
                      </a:r>
                      <a:endParaRPr kumimoji="1" lang="en-US" altLang="ja-JP" sz="1600" dirty="0">
                        <a:latin typeface="BIZ UDPゴシック" panose="020B0400000000000000" pitchFamily="50" charset="-128"/>
                        <a:ea typeface="BIZ UDPゴシック" panose="020B0400000000000000" pitchFamily="50" charset="-128"/>
                      </a:endParaRPr>
                    </a:p>
                    <a:p>
                      <a:pPr>
                        <a:lnSpc>
                          <a:spcPts val="1800"/>
                        </a:lnSpc>
                      </a:pPr>
                      <a:r>
                        <a:rPr kumimoji="1" lang="ja-JP" altLang="en-US" sz="1600" dirty="0">
                          <a:latin typeface="BIZ UDPゴシック" panose="020B0400000000000000" pitchFamily="50" charset="-128"/>
                          <a:ea typeface="BIZ UDPゴシック" panose="020B0400000000000000" pitchFamily="50" charset="-128"/>
                        </a:rPr>
                        <a:t>持続可能な開発のための創造的な経済の国際年</a:t>
                      </a:r>
                      <a:endParaRPr kumimoji="1" lang="en-US" altLang="ja-JP" sz="1600" dirty="0">
                        <a:latin typeface="BIZ UDPゴシック" panose="020B0400000000000000" pitchFamily="50" charset="-128"/>
                        <a:ea typeface="BIZ UDPゴシック" panose="020B0400000000000000" pitchFamily="50" charset="-128"/>
                      </a:endParaRPr>
                    </a:p>
                    <a:p>
                      <a:pPr>
                        <a:lnSpc>
                          <a:spcPts val="1800"/>
                        </a:lnSpc>
                      </a:pPr>
                      <a:r>
                        <a:rPr kumimoji="1" lang="ja-JP" altLang="en-US" sz="1600" dirty="0">
                          <a:solidFill>
                            <a:schemeClr val="tx1"/>
                          </a:solidFill>
                          <a:latin typeface="BIZ UDPゴシック" panose="020B0400000000000000" pitchFamily="50" charset="-128"/>
                          <a:ea typeface="BIZ UDPゴシック" panose="020B0400000000000000" pitchFamily="50" charset="-128"/>
                        </a:rPr>
                        <a:t>果物と野菜の国際年</a:t>
                      </a:r>
                      <a:endParaRPr kumimoji="1" lang="en-US" altLang="ja-JP" sz="1600" dirty="0">
                        <a:solidFill>
                          <a:schemeClr val="tx1"/>
                        </a:solidFill>
                        <a:latin typeface="BIZ UDPゴシック" panose="020B0400000000000000" pitchFamily="50" charset="-128"/>
                        <a:ea typeface="BIZ UDPゴシック" panose="020B0400000000000000" pitchFamily="50" charset="-128"/>
                      </a:endParaRPr>
                    </a:p>
                    <a:p>
                      <a:pPr>
                        <a:lnSpc>
                          <a:spcPts val="1800"/>
                        </a:lnSpc>
                      </a:pPr>
                      <a:r>
                        <a:rPr kumimoji="1" lang="ja-JP" altLang="en-US" sz="1600" dirty="0">
                          <a:latin typeface="BIZ UDPゴシック" panose="020B0400000000000000" pitchFamily="50" charset="-128"/>
                          <a:ea typeface="BIZ UDPゴシック" panose="020B0400000000000000" pitchFamily="50" charset="-128"/>
                        </a:rPr>
                        <a:t>児童労働の根絶のための国際年</a:t>
                      </a:r>
                    </a:p>
                  </a:txBody>
                  <a:tcPr anchor="ctr"/>
                </a:tc>
                <a:extLst>
                  <a:ext uri="{0D108BD9-81ED-4DB2-BD59-A6C34878D82A}">
                    <a16:rowId xmlns:a16="http://schemas.microsoft.com/office/drawing/2014/main" val="3012182191"/>
                  </a:ext>
                </a:extLst>
              </a:tr>
              <a:tr h="995278">
                <a:tc>
                  <a:txBody>
                    <a:bodyPr/>
                    <a:lstStyle/>
                    <a:p>
                      <a:pPr algn="ctr"/>
                      <a:r>
                        <a:rPr kumimoji="1" lang="en-US" altLang="ja-JP" sz="1700" dirty="0">
                          <a:latin typeface="BIZ UDPゴシック" panose="020B0400000000000000" pitchFamily="50" charset="-128"/>
                          <a:ea typeface="BIZ UDPゴシック" panose="020B0400000000000000" pitchFamily="50" charset="-128"/>
                        </a:rPr>
                        <a:t>2022</a:t>
                      </a:r>
                      <a:endParaRPr kumimoji="1" lang="ja-JP" altLang="en-US" sz="1700" dirty="0">
                        <a:latin typeface="BIZ UDPゴシック" panose="020B0400000000000000" pitchFamily="50" charset="-128"/>
                        <a:ea typeface="BIZ UDPゴシック" panose="020B0400000000000000" pitchFamily="50" charset="-128"/>
                      </a:endParaRPr>
                    </a:p>
                  </a:txBody>
                  <a:tcPr anchor="ctr"/>
                </a:tc>
                <a:tc>
                  <a:txBody>
                    <a:bodyPr/>
                    <a:lstStyle/>
                    <a:p>
                      <a:pPr>
                        <a:lnSpc>
                          <a:spcPts val="1800"/>
                        </a:lnSpc>
                      </a:pPr>
                      <a:r>
                        <a:rPr kumimoji="1" lang="ja-JP" altLang="en-US" sz="1600" dirty="0">
                          <a:latin typeface="BIZ UDPゴシック" panose="020B0400000000000000" pitchFamily="50" charset="-128"/>
                          <a:ea typeface="BIZ UDPゴシック" panose="020B0400000000000000" pitchFamily="50" charset="-128"/>
                        </a:rPr>
                        <a:t>持続可能な山と人の営みの国際年</a:t>
                      </a:r>
                      <a:endParaRPr kumimoji="1" lang="en-US" altLang="ja-JP" sz="1600" dirty="0">
                        <a:latin typeface="BIZ UDPゴシック" panose="020B0400000000000000" pitchFamily="50" charset="-128"/>
                        <a:ea typeface="BIZ UDPゴシック" panose="020B0400000000000000" pitchFamily="50" charset="-128"/>
                      </a:endParaRPr>
                    </a:p>
                    <a:p>
                      <a:pPr>
                        <a:lnSpc>
                          <a:spcPts val="1800"/>
                        </a:lnSpc>
                      </a:pPr>
                      <a:r>
                        <a:rPr kumimoji="1" lang="ja-JP" altLang="en-US" sz="1600" dirty="0">
                          <a:latin typeface="BIZ UDPゴシック" panose="020B0400000000000000" pitchFamily="50" charset="-128"/>
                          <a:ea typeface="BIZ UDPゴシック" panose="020B0400000000000000" pitchFamily="50" charset="-128"/>
                        </a:rPr>
                        <a:t>持続可能な発展のための国際基礎科学年</a:t>
                      </a:r>
                      <a:endParaRPr kumimoji="1" lang="en-US" altLang="ja-JP" sz="1600" dirty="0">
                        <a:latin typeface="BIZ UDPゴシック" panose="020B0400000000000000" pitchFamily="50" charset="-128"/>
                        <a:ea typeface="BIZ UDPゴシック" panose="020B0400000000000000" pitchFamily="50" charset="-128"/>
                      </a:endParaRPr>
                    </a:p>
                    <a:p>
                      <a:pPr>
                        <a:lnSpc>
                          <a:spcPts val="1800"/>
                        </a:lnSpc>
                      </a:pPr>
                      <a:r>
                        <a:rPr kumimoji="1" lang="ja-JP" altLang="en-US" sz="1600" dirty="0">
                          <a:latin typeface="BIZ UDPゴシック" panose="020B0400000000000000" pitchFamily="50" charset="-128"/>
                          <a:ea typeface="BIZ UDPゴシック" panose="020B0400000000000000" pitchFamily="50" charset="-128"/>
                        </a:rPr>
                        <a:t>国際ガラス年</a:t>
                      </a:r>
                      <a:endParaRPr kumimoji="1" lang="en-US" altLang="ja-JP" sz="1600" dirty="0">
                        <a:latin typeface="BIZ UDPゴシック" panose="020B0400000000000000" pitchFamily="50" charset="-128"/>
                        <a:ea typeface="BIZ UDPゴシック" panose="020B0400000000000000" pitchFamily="50" charset="-128"/>
                      </a:endParaRPr>
                    </a:p>
                    <a:p>
                      <a:pPr>
                        <a:lnSpc>
                          <a:spcPts val="1800"/>
                        </a:lnSpc>
                      </a:pPr>
                      <a:r>
                        <a:rPr kumimoji="1" lang="ja-JP" altLang="en-US" sz="1600" dirty="0">
                          <a:latin typeface="BIZ UDPゴシック" panose="020B0400000000000000" pitchFamily="50" charset="-128"/>
                          <a:ea typeface="BIZ UDPゴシック" panose="020B0400000000000000" pitchFamily="50" charset="-128"/>
                        </a:rPr>
                        <a:t>零細漁業と養殖の国際年</a:t>
                      </a:r>
                    </a:p>
                  </a:txBody>
                  <a:tcPr anchor="ctr"/>
                </a:tc>
                <a:extLst>
                  <a:ext uri="{0D108BD9-81ED-4DB2-BD59-A6C34878D82A}">
                    <a16:rowId xmlns:a16="http://schemas.microsoft.com/office/drawing/2014/main" val="3493857685"/>
                  </a:ext>
                </a:extLst>
              </a:tr>
              <a:tr h="540294">
                <a:tc>
                  <a:txBody>
                    <a:bodyPr/>
                    <a:lstStyle/>
                    <a:p>
                      <a:pPr algn="ctr"/>
                      <a:r>
                        <a:rPr kumimoji="1" lang="en-US" altLang="ja-JP" sz="1700" dirty="0">
                          <a:latin typeface="BIZ UDPゴシック" panose="020B0400000000000000" pitchFamily="50" charset="-128"/>
                          <a:ea typeface="BIZ UDPゴシック" panose="020B0400000000000000" pitchFamily="50" charset="-128"/>
                        </a:rPr>
                        <a:t>2023</a:t>
                      </a:r>
                      <a:endParaRPr kumimoji="1" lang="ja-JP" altLang="en-US" sz="1700" dirty="0">
                        <a:latin typeface="BIZ UDPゴシック" panose="020B0400000000000000" pitchFamily="50" charset="-128"/>
                        <a:ea typeface="BIZ UDPゴシック" panose="020B0400000000000000" pitchFamily="50" charset="-128"/>
                      </a:endParaRPr>
                    </a:p>
                  </a:txBody>
                  <a:tcPr anchor="ctr"/>
                </a:tc>
                <a:tc>
                  <a:txBody>
                    <a:bodyPr/>
                    <a:lstStyle/>
                    <a:p>
                      <a:pPr>
                        <a:lnSpc>
                          <a:spcPts val="1800"/>
                        </a:lnSpc>
                      </a:pPr>
                      <a:r>
                        <a:rPr kumimoji="1" lang="ja-JP" altLang="en-US" sz="1600" dirty="0">
                          <a:latin typeface="BIZ UDPゴシック" panose="020B0400000000000000" pitchFamily="50" charset="-128"/>
                          <a:ea typeface="BIZ UDPゴシック" panose="020B0400000000000000" pitchFamily="50" charset="-128"/>
                        </a:rPr>
                        <a:t>平和の保証としての対話の国際年</a:t>
                      </a:r>
                      <a:endParaRPr kumimoji="1" lang="en-US" altLang="ja-JP" sz="1600" dirty="0">
                        <a:latin typeface="BIZ UDPゴシック" panose="020B0400000000000000" pitchFamily="50" charset="-128"/>
                        <a:ea typeface="BIZ UDPゴシック" panose="020B0400000000000000" pitchFamily="50" charset="-128"/>
                      </a:endParaRPr>
                    </a:p>
                    <a:p>
                      <a:pPr>
                        <a:lnSpc>
                          <a:spcPts val="1800"/>
                        </a:lnSpc>
                      </a:pPr>
                      <a:r>
                        <a:rPr kumimoji="1" lang="ja-JP" altLang="en-US" sz="1600" dirty="0">
                          <a:solidFill>
                            <a:schemeClr val="tx1"/>
                          </a:solidFill>
                          <a:latin typeface="BIZ UDPゴシック" panose="020B0400000000000000" pitchFamily="50" charset="-128"/>
                          <a:ea typeface="BIZ UDPゴシック" panose="020B0400000000000000" pitchFamily="50" charset="-128"/>
                        </a:rPr>
                        <a:t>国際雑穀年</a:t>
                      </a:r>
                    </a:p>
                  </a:txBody>
                  <a:tcPr anchor="ctr"/>
                </a:tc>
                <a:extLst>
                  <a:ext uri="{0D108BD9-81ED-4DB2-BD59-A6C34878D82A}">
                    <a16:rowId xmlns:a16="http://schemas.microsoft.com/office/drawing/2014/main" val="1613718700"/>
                  </a:ext>
                </a:extLst>
              </a:tr>
              <a:tr h="333666">
                <a:tc>
                  <a:txBody>
                    <a:bodyPr/>
                    <a:lstStyle/>
                    <a:p>
                      <a:pPr algn="ctr"/>
                      <a:r>
                        <a:rPr kumimoji="1" lang="en-US" altLang="ja-JP" sz="1700" dirty="0">
                          <a:latin typeface="BIZ UDPゴシック" panose="020B0400000000000000" pitchFamily="50" charset="-128"/>
                          <a:ea typeface="BIZ UDPゴシック" panose="020B0400000000000000" pitchFamily="50" charset="-128"/>
                        </a:rPr>
                        <a:t>2024</a:t>
                      </a:r>
                      <a:endParaRPr kumimoji="1" lang="ja-JP" altLang="en-US" sz="1700" dirty="0">
                        <a:latin typeface="BIZ UDPゴシック" panose="020B0400000000000000" pitchFamily="50" charset="-128"/>
                        <a:ea typeface="BIZ UDPゴシック" panose="020B0400000000000000" pitchFamily="50" charset="-128"/>
                      </a:endParaRPr>
                    </a:p>
                  </a:txBody>
                  <a:tcPr anchor="ctr"/>
                </a:tc>
                <a:tc>
                  <a:txBody>
                    <a:bodyPr/>
                    <a:lstStyle/>
                    <a:p>
                      <a:pPr>
                        <a:lnSpc>
                          <a:spcPts val="1800"/>
                        </a:lnSpc>
                      </a:pPr>
                      <a:r>
                        <a:rPr kumimoji="1" lang="ja-JP" altLang="en-US" sz="1600" dirty="0">
                          <a:latin typeface="BIZ UDPゴシック" panose="020B0400000000000000" pitchFamily="50" charset="-128"/>
                          <a:ea typeface="BIZ UDPゴシック" panose="020B0400000000000000" pitchFamily="50" charset="-128"/>
                        </a:rPr>
                        <a:t>ラクダ科の国際年</a:t>
                      </a:r>
                    </a:p>
                  </a:txBody>
                  <a:tcPr anchor="ctr"/>
                </a:tc>
                <a:extLst>
                  <a:ext uri="{0D108BD9-81ED-4DB2-BD59-A6C34878D82A}">
                    <a16:rowId xmlns:a16="http://schemas.microsoft.com/office/drawing/2014/main" val="2421793515"/>
                  </a:ext>
                </a:extLst>
              </a:tr>
              <a:tr h="767785">
                <a:tc>
                  <a:txBody>
                    <a:bodyPr/>
                    <a:lstStyle/>
                    <a:p>
                      <a:pPr algn="ctr"/>
                      <a:r>
                        <a:rPr kumimoji="1" lang="en-US" altLang="ja-JP" sz="1700" dirty="0">
                          <a:solidFill>
                            <a:srgbClr val="FF0000"/>
                          </a:solidFill>
                          <a:latin typeface="BIZ UDPゴシック" panose="020B0400000000000000" pitchFamily="50" charset="-128"/>
                          <a:ea typeface="BIZ UDPゴシック" panose="020B0400000000000000" pitchFamily="50" charset="-128"/>
                        </a:rPr>
                        <a:t>2025</a:t>
                      </a:r>
                      <a:endParaRPr kumimoji="1" lang="ja-JP" altLang="en-US" sz="1700" dirty="0">
                        <a:solidFill>
                          <a:srgbClr val="FF0000"/>
                        </a:solidFill>
                        <a:latin typeface="BIZ UDPゴシック" panose="020B0400000000000000" pitchFamily="50" charset="-128"/>
                        <a:ea typeface="BIZ UDPゴシック" panose="020B0400000000000000" pitchFamily="50" charset="-128"/>
                      </a:endParaRPr>
                    </a:p>
                  </a:txBody>
                  <a:tcPr anchor="ctr"/>
                </a:tc>
                <a:tc>
                  <a:txBody>
                    <a:bodyPr/>
                    <a:lstStyle/>
                    <a:p>
                      <a:pPr>
                        <a:lnSpc>
                          <a:spcPts val="1800"/>
                        </a:lnSpc>
                      </a:pPr>
                      <a:r>
                        <a:rPr kumimoji="1" lang="ja-JP" altLang="en-US" sz="1600" dirty="0">
                          <a:solidFill>
                            <a:srgbClr val="FF0000"/>
                          </a:solidFill>
                          <a:latin typeface="BIZ UDPゴシック" panose="020B0400000000000000" pitchFamily="50" charset="-128"/>
                          <a:ea typeface="BIZ UDPゴシック" panose="020B0400000000000000" pitchFamily="50" charset="-128"/>
                        </a:rPr>
                        <a:t>国際協同組合年</a:t>
                      </a:r>
                      <a:endParaRPr kumimoji="1" lang="en-US" altLang="ja-JP" sz="1600" dirty="0">
                        <a:solidFill>
                          <a:srgbClr val="FF0000"/>
                        </a:solidFill>
                        <a:latin typeface="BIZ UDPゴシック" panose="020B0400000000000000" pitchFamily="50" charset="-128"/>
                        <a:ea typeface="BIZ UDPゴシック" panose="020B0400000000000000" pitchFamily="50" charset="-128"/>
                      </a:endParaRPr>
                    </a:p>
                    <a:p>
                      <a:pPr>
                        <a:lnSpc>
                          <a:spcPts val="1800"/>
                        </a:lnSpc>
                      </a:pPr>
                      <a:r>
                        <a:rPr kumimoji="1" lang="ja-JP" altLang="en-US" sz="1600" dirty="0">
                          <a:latin typeface="BIZ UDPゴシック" panose="020B0400000000000000" pitchFamily="50" charset="-128"/>
                          <a:ea typeface="BIZ UDPゴシック" panose="020B0400000000000000" pitchFamily="50" charset="-128"/>
                        </a:rPr>
                        <a:t>氷河の保護の国際年</a:t>
                      </a:r>
                      <a:endParaRPr kumimoji="1" lang="en-US" altLang="ja-JP" sz="1600" dirty="0">
                        <a:latin typeface="BIZ UDPゴシック" panose="020B0400000000000000" pitchFamily="50" charset="-128"/>
                        <a:ea typeface="BIZ UDPゴシック" panose="020B0400000000000000" pitchFamily="50" charset="-128"/>
                      </a:endParaRPr>
                    </a:p>
                    <a:p>
                      <a:pPr>
                        <a:lnSpc>
                          <a:spcPts val="1800"/>
                        </a:lnSpc>
                      </a:pPr>
                      <a:r>
                        <a:rPr kumimoji="1" lang="ja-JP" altLang="en-US" sz="1600" dirty="0">
                          <a:latin typeface="BIZ UDPゴシック" panose="020B0400000000000000" pitchFamily="50" charset="-128"/>
                          <a:ea typeface="BIZ UDPゴシック" panose="020B0400000000000000" pitchFamily="50" charset="-128"/>
                        </a:rPr>
                        <a:t>平和と信頼の国際年</a:t>
                      </a:r>
                    </a:p>
                  </a:txBody>
                  <a:tcPr anchor="ctr"/>
                </a:tc>
                <a:extLst>
                  <a:ext uri="{0D108BD9-81ED-4DB2-BD59-A6C34878D82A}">
                    <a16:rowId xmlns:a16="http://schemas.microsoft.com/office/drawing/2014/main" val="3188106259"/>
                  </a:ext>
                </a:extLst>
              </a:tr>
            </a:tbl>
          </a:graphicData>
        </a:graphic>
      </p:graphicFrame>
    </p:spTree>
    <p:extLst>
      <p:ext uri="{BB962C8B-B14F-4D97-AF65-F5344CB8AC3E}">
        <p14:creationId xmlns:p14="http://schemas.microsoft.com/office/powerpoint/2010/main" val="7946566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9BE35F7-0995-B7A1-C802-447C68EC6924}"/>
              </a:ext>
            </a:extLst>
          </p:cNvPr>
          <p:cNvSpPr>
            <a:spLocks noGrp="1"/>
          </p:cNvSpPr>
          <p:nvPr>
            <p:ph type="title"/>
          </p:nvPr>
        </p:nvSpPr>
        <p:spPr>
          <a:xfrm>
            <a:off x="551384" y="1880828"/>
            <a:ext cx="10780776" cy="3096344"/>
          </a:xfrm>
        </p:spPr>
        <p:txBody>
          <a:bodyPr anchor="ctr" anchorCtr="0">
            <a:normAutofit/>
          </a:bodyPr>
          <a:lstStyle/>
          <a:p>
            <a:pPr algn="ctr">
              <a:lnSpc>
                <a:spcPct val="100000"/>
              </a:lnSpc>
              <a:spcBef>
                <a:spcPts val="1200"/>
              </a:spcBef>
            </a:pPr>
            <a:r>
              <a:rPr kumimoji="1" lang="ja-JP" altLang="en-US" sz="8000" dirty="0"/>
              <a:t>グループワーク</a:t>
            </a:r>
            <a:br>
              <a:rPr kumimoji="1" lang="en-US" altLang="ja-JP" sz="8000" dirty="0"/>
            </a:br>
            <a:r>
              <a:rPr kumimoji="1" lang="ja-JP" altLang="en-US" sz="4400" dirty="0"/>
              <a:t>（ご参考）</a:t>
            </a:r>
            <a:endParaRPr kumimoji="1" lang="ja-JP" altLang="en-US" sz="8000" dirty="0"/>
          </a:p>
        </p:txBody>
      </p:sp>
      <p:sp>
        <p:nvSpPr>
          <p:cNvPr id="4" name="スライド番号プレースホルダー 3">
            <a:extLst>
              <a:ext uri="{FF2B5EF4-FFF2-40B4-BE49-F238E27FC236}">
                <a16:creationId xmlns:a16="http://schemas.microsoft.com/office/drawing/2014/main" id="{64CC918D-4BD3-954C-F838-7A19E74020B3}"/>
              </a:ext>
            </a:extLst>
          </p:cNvPr>
          <p:cNvSpPr>
            <a:spLocks noGrp="1"/>
          </p:cNvSpPr>
          <p:nvPr>
            <p:ph type="sldNum" sz="quarter" idx="12"/>
          </p:nvPr>
        </p:nvSpPr>
        <p:spPr>
          <a:xfrm>
            <a:off x="9768408" y="5938198"/>
            <a:ext cx="2372634" cy="906885"/>
          </a:xfrm>
        </p:spPr>
        <p:txBody>
          <a:bodyPr/>
          <a:lstStyle/>
          <a:p>
            <a:fld id="{1B053D8E-250B-4B48-A7A8-7AD7DCA4C0E7}" type="slidenum">
              <a:rPr lang="ja-JP" altLang="en-US" smtClean="0"/>
              <a:pPr/>
              <a:t>20</a:t>
            </a:fld>
            <a:endParaRPr lang="ja-JP" altLang="en-US" dirty="0"/>
          </a:p>
        </p:txBody>
      </p:sp>
    </p:spTree>
    <p:extLst>
      <p:ext uri="{BB962C8B-B14F-4D97-AF65-F5344CB8AC3E}">
        <p14:creationId xmlns:p14="http://schemas.microsoft.com/office/powerpoint/2010/main" val="6160552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5CBE436-9407-8BE0-86A4-37A10AAD0E16}"/>
              </a:ext>
            </a:extLst>
          </p:cNvPr>
          <p:cNvSpPr>
            <a:spLocks noGrp="1"/>
          </p:cNvSpPr>
          <p:nvPr>
            <p:ph type="title"/>
          </p:nvPr>
        </p:nvSpPr>
        <p:spPr>
          <a:xfrm>
            <a:off x="718616" y="495152"/>
            <a:ext cx="10754769" cy="720836"/>
          </a:xfrm>
        </p:spPr>
        <p:txBody>
          <a:bodyPr>
            <a:noAutofit/>
          </a:bodyPr>
          <a:lstStyle/>
          <a:p>
            <a:pPr algn="ctr">
              <a:lnSpc>
                <a:spcPct val="100000"/>
              </a:lnSpc>
            </a:pPr>
            <a:r>
              <a:rPr kumimoji="1" lang="ja-JP" altLang="en-US" sz="4000" dirty="0"/>
              <a:t>「協同組合とは？」</a:t>
            </a:r>
            <a:r>
              <a:rPr kumimoji="1" lang="ja-JP" altLang="en-US" sz="3600" dirty="0"/>
              <a:t>を</a:t>
            </a:r>
            <a:r>
              <a:rPr kumimoji="1" lang="ja-JP" altLang="en-US" sz="4000" dirty="0"/>
              <a:t>考える</a:t>
            </a:r>
          </a:p>
        </p:txBody>
      </p:sp>
      <p:sp>
        <p:nvSpPr>
          <p:cNvPr id="5" name="コンテンツ プレースホルダー 2">
            <a:extLst>
              <a:ext uri="{FF2B5EF4-FFF2-40B4-BE49-F238E27FC236}">
                <a16:creationId xmlns:a16="http://schemas.microsoft.com/office/drawing/2014/main" id="{532D9579-75D5-1FC7-DDAE-8AF541304C0E}"/>
              </a:ext>
            </a:extLst>
          </p:cNvPr>
          <p:cNvSpPr>
            <a:spLocks noGrp="1"/>
          </p:cNvSpPr>
          <p:nvPr/>
        </p:nvSpPr>
        <p:spPr>
          <a:xfrm>
            <a:off x="875419" y="1556792"/>
            <a:ext cx="10441162" cy="1872208"/>
          </a:xfrm>
          <a:prstGeom prst="rect">
            <a:avLst/>
          </a:prstGeom>
        </p:spPr>
        <p:txBody>
          <a:bodyPr vert="horz" lIns="91440" tIns="45720" rIns="91440" bIns="45720" rtlCol="0">
            <a:noAutofit/>
          </a:bodyPr>
          <a:lstStyle>
            <a:lvl1pPr marL="342891" indent="-342891" algn="l" defTabSz="914377"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32" indent="-285744" algn="l" defTabSz="914377"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971" indent="-228594" algn="l" defTabSz="914377"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160"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349"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537"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900"/>
              </a:spcBef>
              <a:buFont typeface="Wingdings" panose="05000000000000000000" pitchFamily="2" charset="2"/>
              <a:buChar char="l"/>
            </a:pPr>
            <a:r>
              <a:rPr lang="ja-JP" altLang="en-US" sz="2400" dirty="0">
                <a:latin typeface="BIZ UDPゴシック" panose="020B0400000000000000" pitchFamily="50" charset="-128"/>
                <a:ea typeface="BIZ UDPゴシック" panose="020B0400000000000000" pitchFamily="50" charset="-128"/>
                <a:cs typeface="Arial" pitchFamily="34" charset="0"/>
              </a:rPr>
              <a:t>組合員等から</a:t>
            </a:r>
            <a:r>
              <a:rPr lang="ja-JP" altLang="en-US" sz="2400" b="1" dirty="0">
                <a:solidFill>
                  <a:srgbClr val="0070C0"/>
                </a:solidFill>
                <a:latin typeface="BIZ UDPゴシック" panose="020B0400000000000000" pitchFamily="50" charset="-128"/>
                <a:ea typeface="BIZ UDPゴシック" panose="020B0400000000000000" pitchFamily="50" charset="-128"/>
                <a:cs typeface="Arial" pitchFamily="34" charset="0"/>
              </a:rPr>
              <a:t>「</a:t>
            </a:r>
            <a:r>
              <a:rPr lang="en-US" altLang="ja-JP" sz="2400" b="1" dirty="0">
                <a:solidFill>
                  <a:srgbClr val="0070C0"/>
                </a:solidFill>
                <a:latin typeface="BIZ UDPゴシック" panose="020B0400000000000000" pitchFamily="50" charset="-128"/>
                <a:ea typeface="BIZ UDPゴシック" panose="020B0400000000000000" pitchFamily="50" charset="-128"/>
                <a:cs typeface="Arial" pitchFamily="34" charset="0"/>
              </a:rPr>
              <a:t>IYC2025</a:t>
            </a:r>
            <a:r>
              <a:rPr lang="ja-JP" altLang="en-US" sz="2400" b="1" dirty="0">
                <a:solidFill>
                  <a:srgbClr val="0070C0"/>
                </a:solidFill>
                <a:latin typeface="BIZ UDPゴシック" panose="020B0400000000000000" pitchFamily="50" charset="-128"/>
                <a:ea typeface="BIZ UDPゴシック" panose="020B0400000000000000" pitchFamily="50" charset="-128"/>
                <a:cs typeface="Arial" pitchFamily="34" charset="0"/>
              </a:rPr>
              <a:t>って何？」</a:t>
            </a:r>
            <a:r>
              <a:rPr lang="ja-JP" altLang="en-US" sz="2000" dirty="0">
                <a:latin typeface="BIZ UDPゴシック" panose="020B0400000000000000" pitchFamily="50" charset="-128"/>
                <a:ea typeface="BIZ UDPゴシック" panose="020B0400000000000000" pitchFamily="50" charset="-128"/>
                <a:cs typeface="Arial" pitchFamily="34" charset="0"/>
              </a:rPr>
              <a:t>と</a:t>
            </a:r>
            <a:r>
              <a:rPr lang="ja-JP" altLang="en-US" sz="2400" dirty="0">
                <a:latin typeface="BIZ UDPゴシック" panose="020B0400000000000000" pitchFamily="50" charset="-128"/>
                <a:ea typeface="BIZ UDPゴシック" panose="020B0400000000000000" pitchFamily="50" charset="-128"/>
                <a:cs typeface="Arial" pitchFamily="34" charset="0"/>
              </a:rPr>
              <a:t>聞かれたら</a:t>
            </a:r>
            <a:r>
              <a:rPr lang="en-US" altLang="ja-JP" sz="2400" dirty="0">
                <a:latin typeface="BIZ UDPゴシック" panose="020B0400000000000000" pitchFamily="50" charset="-128"/>
                <a:ea typeface="BIZ UDPゴシック" panose="020B0400000000000000" pitchFamily="50" charset="-128"/>
                <a:cs typeface="Arial" pitchFamily="34" charset="0"/>
              </a:rPr>
              <a:t>…</a:t>
            </a:r>
          </a:p>
          <a:p>
            <a:pPr>
              <a:spcBef>
                <a:spcPts val="900"/>
              </a:spcBef>
              <a:buFont typeface="Wingdings" panose="05000000000000000000" pitchFamily="2" charset="2"/>
              <a:buChar char="l"/>
            </a:pPr>
            <a:r>
              <a:rPr lang="en-US" altLang="ja-JP" sz="2400" dirty="0">
                <a:latin typeface="BIZ UDPゴシック" panose="020B0400000000000000" pitchFamily="50" charset="-128"/>
                <a:ea typeface="BIZ UDPゴシック" panose="020B0400000000000000" pitchFamily="50" charset="-128"/>
                <a:cs typeface="Arial" pitchFamily="34" charset="0"/>
              </a:rPr>
              <a:t>IYC2025</a:t>
            </a:r>
            <a:r>
              <a:rPr lang="ja-JP" altLang="en-US" sz="2400" dirty="0">
                <a:latin typeface="BIZ UDPゴシック" panose="020B0400000000000000" pitchFamily="50" charset="-128"/>
                <a:ea typeface="BIZ UDPゴシック" panose="020B0400000000000000" pitchFamily="50" charset="-128"/>
                <a:cs typeface="Arial" pitchFamily="34" charset="0"/>
              </a:rPr>
              <a:t>について説明する際には、</a:t>
            </a:r>
            <a:r>
              <a:rPr lang="ja-JP" altLang="en-US" sz="2400" b="1" dirty="0">
                <a:solidFill>
                  <a:srgbClr val="0070C0"/>
                </a:solidFill>
                <a:latin typeface="BIZ UDPゴシック" panose="020B0400000000000000" pitchFamily="50" charset="-128"/>
                <a:ea typeface="BIZ UDPゴシック" panose="020B0400000000000000" pitchFamily="50" charset="-128"/>
                <a:cs typeface="Arial" pitchFamily="34" charset="0"/>
              </a:rPr>
              <a:t>「協同組合がどんな組織なのか」や「協同組合のどんなところがすごいのか」</a:t>
            </a:r>
            <a:r>
              <a:rPr lang="ja-JP" altLang="en-US" sz="2400" dirty="0">
                <a:latin typeface="BIZ UDPゴシック" panose="020B0400000000000000" pitchFamily="50" charset="-128"/>
                <a:ea typeface="BIZ UDPゴシック" panose="020B0400000000000000" pitchFamily="50" charset="-128"/>
                <a:cs typeface="Arial" pitchFamily="34" charset="0"/>
              </a:rPr>
              <a:t>を自分の言葉で伝えましょう！</a:t>
            </a:r>
            <a:endParaRPr lang="en-US" altLang="ja-JP" sz="2400" dirty="0">
              <a:latin typeface="BIZ UDPゴシック" panose="020B0400000000000000" pitchFamily="50" charset="-128"/>
              <a:ea typeface="BIZ UDPゴシック" panose="020B0400000000000000" pitchFamily="50" charset="-128"/>
              <a:cs typeface="Arial" pitchFamily="34" charset="0"/>
            </a:endParaRPr>
          </a:p>
          <a:p>
            <a:pPr>
              <a:spcBef>
                <a:spcPts val="900"/>
              </a:spcBef>
              <a:buFont typeface="Wingdings" panose="05000000000000000000" pitchFamily="2" charset="2"/>
              <a:buChar char="l"/>
            </a:pPr>
            <a:r>
              <a:rPr lang="ja-JP" altLang="en-US" sz="2400" dirty="0">
                <a:latin typeface="BIZ UDPゴシック" panose="020B0400000000000000" pitchFamily="50" charset="-128"/>
                <a:ea typeface="BIZ UDPゴシック" panose="020B0400000000000000" pitchFamily="50" charset="-128"/>
                <a:cs typeface="Arial" pitchFamily="34" charset="0"/>
              </a:rPr>
              <a:t>皆さんは、どのように説明しますか？</a:t>
            </a:r>
          </a:p>
        </p:txBody>
      </p:sp>
      <p:sp>
        <p:nvSpPr>
          <p:cNvPr id="7" name="コンテンツ プレースホルダー 2">
            <a:extLst>
              <a:ext uri="{FF2B5EF4-FFF2-40B4-BE49-F238E27FC236}">
                <a16:creationId xmlns:a16="http://schemas.microsoft.com/office/drawing/2014/main" id="{06AEA7A6-860D-C169-CA2F-0BD2F6DC1CF0}"/>
              </a:ext>
            </a:extLst>
          </p:cNvPr>
          <p:cNvSpPr>
            <a:spLocks noGrp="1"/>
          </p:cNvSpPr>
          <p:nvPr/>
        </p:nvSpPr>
        <p:spPr>
          <a:xfrm>
            <a:off x="1343472" y="3448906"/>
            <a:ext cx="9260171" cy="1780294"/>
          </a:xfrm>
          <a:prstGeom prst="rect">
            <a:avLst/>
          </a:prstGeom>
          <a:solidFill>
            <a:srgbClr val="FFFFCC"/>
          </a:solidFill>
          <a:ln w="12700">
            <a:solidFill>
              <a:srgbClr val="00B0F0"/>
            </a:solidFill>
          </a:ln>
        </p:spPr>
        <p:txBody>
          <a:bodyPr vert="horz" lIns="91440" tIns="45720" rIns="91440" bIns="45720" rtlCol="0" anchor="ctr" anchorCtr="0">
            <a:noAutofit/>
          </a:bodyPr>
          <a:lstStyle>
            <a:lvl1pPr marL="342891" indent="-342891" algn="l" defTabSz="914377"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32" indent="-285744" algn="l" defTabSz="914377"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971" indent="-228594" algn="l" defTabSz="914377"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160"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349"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537"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900"/>
              </a:spcBef>
              <a:buNone/>
            </a:pPr>
            <a:r>
              <a:rPr lang="ja-JP" altLang="en-US" sz="2800" dirty="0">
                <a:solidFill>
                  <a:srgbClr val="0070C0"/>
                </a:solidFill>
                <a:latin typeface="BIZ UDPゴシック" panose="020B0400000000000000" pitchFamily="50" charset="-128"/>
                <a:ea typeface="BIZ UDPゴシック" panose="020B0400000000000000" pitchFamily="50" charset="-128"/>
                <a:cs typeface="Arial" pitchFamily="34" charset="0"/>
              </a:rPr>
              <a:t>　「協同組合とは、</a:t>
            </a:r>
            <a:r>
              <a:rPr lang="ja-JP" altLang="en-US" sz="2800" dirty="0">
                <a:solidFill>
                  <a:srgbClr val="FF0000"/>
                </a:solidFill>
                <a:latin typeface="BIZ UDPゴシック" panose="020B0400000000000000" pitchFamily="50" charset="-128"/>
                <a:ea typeface="BIZ UDPゴシック" panose="020B0400000000000000" pitchFamily="50" charset="-128"/>
                <a:cs typeface="Arial" pitchFamily="34" charset="0"/>
              </a:rPr>
              <a:t>〇〇〇〇〇〇〇〇</a:t>
            </a:r>
            <a:r>
              <a:rPr lang="ja-JP" altLang="en-US" sz="1600" dirty="0">
                <a:solidFill>
                  <a:srgbClr val="FF0000"/>
                </a:solidFill>
                <a:latin typeface="BIZ UDPゴシック" panose="020B0400000000000000" pitchFamily="50" charset="-128"/>
                <a:ea typeface="BIZ UDPゴシック" panose="020B0400000000000000" pitchFamily="50" charset="-128"/>
                <a:cs typeface="Arial" pitchFamily="34" charset="0"/>
              </a:rPr>
              <a:t> </a:t>
            </a:r>
            <a:r>
              <a:rPr lang="ja-JP" altLang="en-US" sz="2800" dirty="0">
                <a:solidFill>
                  <a:srgbClr val="0070C0"/>
                </a:solidFill>
                <a:latin typeface="BIZ UDPゴシック" panose="020B0400000000000000" pitchFamily="50" charset="-128"/>
                <a:ea typeface="BIZ UDPゴシック" panose="020B0400000000000000" pitchFamily="50" charset="-128"/>
                <a:cs typeface="Arial" pitchFamily="34" charset="0"/>
              </a:rPr>
              <a:t>という組織です」</a:t>
            </a:r>
            <a:endParaRPr lang="en-US" altLang="ja-JP" sz="2800" dirty="0">
              <a:solidFill>
                <a:srgbClr val="0070C0"/>
              </a:solidFill>
              <a:latin typeface="BIZ UDPゴシック" panose="020B0400000000000000" pitchFamily="50" charset="-128"/>
              <a:ea typeface="BIZ UDPゴシック" panose="020B0400000000000000" pitchFamily="50" charset="-128"/>
              <a:cs typeface="Arial" pitchFamily="34" charset="0"/>
            </a:endParaRPr>
          </a:p>
          <a:p>
            <a:pPr marL="0" indent="0">
              <a:spcBef>
                <a:spcPts val="900"/>
              </a:spcBef>
              <a:buNone/>
            </a:pPr>
            <a:r>
              <a:rPr lang="ja-JP" altLang="en-US" sz="2800" dirty="0">
                <a:solidFill>
                  <a:schemeClr val="accent6">
                    <a:lumMod val="75000"/>
                  </a:schemeClr>
                </a:solidFill>
                <a:latin typeface="BIZ UDPゴシック" panose="020B0400000000000000" pitchFamily="50" charset="-128"/>
                <a:ea typeface="BIZ UDPゴシック" panose="020B0400000000000000" pitchFamily="50" charset="-128"/>
                <a:cs typeface="Arial" pitchFamily="34" charset="0"/>
              </a:rPr>
              <a:t>　</a:t>
            </a:r>
            <a:r>
              <a:rPr lang="ja-JP" altLang="en-US" sz="2800" dirty="0">
                <a:solidFill>
                  <a:srgbClr val="0070C0"/>
                </a:solidFill>
                <a:latin typeface="BIZ UDPゴシック" panose="020B0400000000000000" pitchFamily="50" charset="-128"/>
                <a:ea typeface="BIZ UDPゴシック" panose="020B0400000000000000" pitchFamily="50" charset="-128"/>
                <a:cs typeface="Arial" pitchFamily="34" charset="0"/>
              </a:rPr>
              <a:t>「私は、協同組合の、</a:t>
            </a:r>
            <a:r>
              <a:rPr lang="ja-JP" altLang="en-US" sz="2800" dirty="0">
                <a:solidFill>
                  <a:srgbClr val="FF0000"/>
                </a:solidFill>
                <a:latin typeface="BIZ UDPゴシック" panose="020B0400000000000000" pitchFamily="50" charset="-128"/>
                <a:ea typeface="BIZ UDPゴシック" panose="020B0400000000000000" pitchFamily="50" charset="-128"/>
                <a:cs typeface="Arial" pitchFamily="34" charset="0"/>
              </a:rPr>
              <a:t>〇〇〇〇〇〇〇</a:t>
            </a:r>
            <a:r>
              <a:rPr lang="ja-JP" altLang="en-US" sz="1600" dirty="0">
                <a:solidFill>
                  <a:srgbClr val="FF0000"/>
                </a:solidFill>
                <a:latin typeface="BIZ UDPゴシック" panose="020B0400000000000000" pitchFamily="50" charset="-128"/>
                <a:ea typeface="BIZ UDPゴシック" panose="020B0400000000000000" pitchFamily="50" charset="-128"/>
                <a:cs typeface="Arial" pitchFamily="34" charset="0"/>
              </a:rPr>
              <a:t> </a:t>
            </a:r>
            <a:r>
              <a:rPr lang="ja-JP" altLang="en-US" sz="2800" dirty="0">
                <a:solidFill>
                  <a:srgbClr val="0070C0"/>
                </a:solidFill>
                <a:latin typeface="BIZ UDPゴシック" panose="020B0400000000000000" pitchFamily="50" charset="-128"/>
                <a:ea typeface="BIZ UDPゴシック" panose="020B0400000000000000" pitchFamily="50" charset="-128"/>
                <a:cs typeface="Arial" pitchFamily="34" charset="0"/>
              </a:rPr>
              <a:t>が好きです」</a:t>
            </a:r>
            <a:endParaRPr lang="en-US" altLang="ja-JP" sz="2800" dirty="0">
              <a:solidFill>
                <a:srgbClr val="0070C0"/>
              </a:solidFill>
              <a:latin typeface="BIZ UDPゴシック" panose="020B0400000000000000" pitchFamily="50" charset="-128"/>
              <a:ea typeface="BIZ UDPゴシック" panose="020B0400000000000000" pitchFamily="50" charset="-128"/>
              <a:cs typeface="Arial" pitchFamily="34" charset="0"/>
            </a:endParaRPr>
          </a:p>
          <a:p>
            <a:pPr marL="0" indent="0">
              <a:spcBef>
                <a:spcPts val="900"/>
              </a:spcBef>
              <a:buNone/>
            </a:pPr>
            <a:r>
              <a:rPr lang="ja-JP" altLang="en-US" sz="2800" dirty="0">
                <a:solidFill>
                  <a:schemeClr val="accent6">
                    <a:lumMod val="75000"/>
                  </a:schemeClr>
                </a:solidFill>
                <a:latin typeface="BIZ UDPゴシック" panose="020B0400000000000000" pitchFamily="50" charset="-128"/>
                <a:ea typeface="BIZ UDPゴシック" panose="020B0400000000000000" pitchFamily="50" charset="-128"/>
                <a:cs typeface="Arial" pitchFamily="34" charset="0"/>
              </a:rPr>
              <a:t>　</a:t>
            </a:r>
            <a:r>
              <a:rPr lang="ja-JP" altLang="en-US" sz="2800" dirty="0">
                <a:solidFill>
                  <a:srgbClr val="0070C0"/>
                </a:solidFill>
                <a:latin typeface="BIZ UDPゴシック" panose="020B0400000000000000" pitchFamily="50" charset="-128"/>
                <a:ea typeface="BIZ UDPゴシック" panose="020B0400000000000000" pitchFamily="50" charset="-128"/>
                <a:cs typeface="Arial" pitchFamily="34" charset="0"/>
              </a:rPr>
              <a:t>「協同組合のすごいところは、</a:t>
            </a:r>
            <a:r>
              <a:rPr lang="ja-JP" altLang="en-US" sz="2800" dirty="0">
                <a:solidFill>
                  <a:srgbClr val="FF0000"/>
                </a:solidFill>
                <a:latin typeface="BIZ UDPゴシック" panose="020B0400000000000000" pitchFamily="50" charset="-128"/>
                <a:ea typeface="BIZ UDPゴシック" panose="020B0400000000000000" pitchFamily="50" charset="-128"/>
                <a:cs typeface="Arial" pitchFamily="34" charset="0"/>
              </a:rPr>
              <a:t>〇〇〇〇〇〇〇</a:t>
            </a:r>
            <a:r>
              <a:rPr lang="ja-JP" altLang="en-US" sz="1600" dirty="0">
                <a:solidFill>
                  <a:srgbClr val="FF0000"/>
                </a:solidFill>
                <a:latin typeface="BIZ UDPゴシック" panose="020B0400000000000000" pitchFamily="50" charset="-128"/>
                <a:ea typeface="BIZ UDPゴシック" panose="020B0400000000000000" pitchFamily="50" charset="-128"/>
                <a:cs typeface="Arial" pitchFamily="34" charset="0"/>
              </a:rPr>
              <a:t> </a:t>
            </a:r>
            <a:r>
              <a:rPr lang="ja-JP" altLang="en-US" sz="2800" dirty="0">
                <a:solidFill>
                  <a:srgbClr val="0070C0"/>
                </a:solidFill>
                <a:latin typeface="BIZ UDPゴシック" panose="020B0400000000000000" pitchFamily="50" charset="-128"/>
                <a:ea typeface="BIZ UDPゴシック" panose="020B0400000000000000" pitchFamily="50" charset="-128"/>
                <a:cs typeface="Arial" pitchFamily="34" charset="0"/>
              </a:rPr>
              <a:t>です」</a:t>
            </a:r>
          </a:p>
        </p:txBody>
      </p:sp>
      <p:sp>
        <p:nvSpPr>
          <p:cNvPr id="6" name="コンテンツ プレースホルダー 2">
            <a:extLst>
              <a:ext uri="{FF2B5EF4-FFF2-40B4-BE49-F238E27FC236}">
                <a16:creationId xmlns:a16="http://schemas.microsoft.com/office/drawing/2014/main" id="{1E479CAB-9BF6-220D-E551-7D2395CF74D4}"/>
              </a:ext>
            </a:extLst>
          </p:cNvPr>
          <p:cNvSpPr>
            <a:spLocks noGrp="1"/>
          </p:cNvSpPr>
          <p:nvPr/>
        </p:nvSpPr>
        <p:spPr>
          <a:xfrm>
            <a:off x="905985" y="5373216"/>
            <a:ext cx="10729192" cy="956514"/>
          </a:xfrm>
          <a:prstGeom prst="rect">
            <a:avLst/>
          </a:prstGeom>
        </p:spPr>
        <p:txBody>
          <a:bodyPr vert="horz" lIns="91440" tIns="45720" rIns="91440" bIns="45720" rtlCol="0">
            <a:noAutofit/>
          </a:bodyPr>
          <a:lstStyle>
            <a:lvl1pPr marL="342891" indent="-342891" algn="l" defTabSz="914377"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32" indent="-285744" algn="l" defTabSz="914377"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971" indent="-228594" algn="l" defTabSz="914377"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160"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349"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537"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1200"/>
              </a:spcBef>
              <a:buNone/>
            </a:pPr>
            <a:r>
              <a:rPr lang="ja-JP" altLang="en-US" sz="2400" dirty="0">
                <a:latin typeface="BIZ UDPゴシック" panose="020B0400000000000000" pitchFamily="50" charset="-128"/>
                <a:ea typeface="BIZ UDPゴシック" panose="020B0400000000000000" pitchFamily="50" charset="-128"/>
                <a:cs typeface="Arial" pitchFamily="34" charset="0"/>
              </a:rPr>
              <a:t>（もし時間に余裕があったら・・・）</a:t>
            </a:r>
            <a:br>
              <a:rPr lang="en-US" altLang="ja-JP" sz="2400" dirty="0">
                <a:latin typeface="BIZ UDPゴシック" panose="020B0400000000000000" pitchFamily="50" charset="-128"/>
                <a:ea typeface="BIZ UDPゴシック" panose="020B0400000000000000" pitchFamily="50" charset="-128"/>
                <a:cs typeface="Arial" pitchFamily="34" charset="0"/>
              </a:rPr>
            </a:br>
            <a:r>
              <a:rPr lang="ja-JP" altLang="en-US" sz="2400" dirty="0">
                <a:latin typeface="BIZ UDPゴシック" panose="020B0400000000000000" pitchFamily="50" charset="-128"/>
                <a:ea typeface="BIZ UDPゴシック" panose="020B0400000000000000" pitchFamily="50" charset="-128"/>
                <a:cs typeface="Arial" pitchFamily="34" charset="0"/>
              </a:rPr>
              <a:t>　組合員さんの「そうなんですか～」の後の、</a:t>
            </a:r>
            <a:r>
              <a:rPr lang="ja-JP" altLang="en-US" sz="2800" b="1" dirty="0">
                <a:solidFill>
                  <a:srgbClr val="FF0000"/>
                </a:solidFill>
                <a:latin typeface="BIZ UDPゴシック" panose="020B0400000000000000" pitchFamily="50" charset="-128"/>
                <a:ea typeface="BIZ UDPゴシック" panose="020B0400000000000000" pitchFamily="50" charset="-128"/>
                <a:cs typeface="Arial" pitchFamily="34" charset="0"/>
              </a:rPr>
              <a:t>もう一言</a:t>
            </a:r>
            <a:r>
              <a:rPr lang="ja-JP" altLang="en-US" sz="2400" dirty="0">
                <a:latin typeface="BIZ UDPゴシック" panose="020B0400000000000000" pitchFamily="50" charset="-128"/>
                <a:ea typeface="BIZ UDPゴシック" panose="020B0400000000000000" pitchFamily="50" charset="-128"/>
                <a:cs typeface="Arial" pitchFamily="34" charset="0"/>
              </a:rPr>
              <a:t>も考えてみてください！</a:t>
            </a:r>
            <a:endParaRPr lang="en-US" altLang="ja-JP" sz="2400" dirty="0">
              <a:latin typeface="BIZ UDPゴシック" panose="020B0400000000000000" pitchFamily="50" charset="-128"/>
              <a:ea typeface="BIZ UDPゴシック" panose="020B0400000000000000" pitchFamily="50" charset="-128"/>
              <a:cs typeface="Arial" pitchFamily="34" charset="0"/>
            </a:endParaRPr>
          </a:p>
        </p:txBody>
      </p:sp>
      <p:sp>
        <p:nvSpPr>
          <p:cNvPr id="4" name="スライド番号プレースホルダー 5">
            <a:extLst>
              <a:ext uri="{FF2B5EF4-FFF2-40B4-BE49-F238E27FC236}">
                <a16:creationId xmlns:a16="http://schemas.microsoft.com/office/drawing/2014/main" id="{C93E49A6-E0EA-B7E5-AEF1-5E5C4489E9E4}"/>
              </a:ext>
            </a:extLst>
          </p:cNvPr>
          <p:cNvSpPr>
            <a:spLocks noGrp="1"/>
          </p:cNvSpPr>
          <p:nvPr>
            <p:ph type="sldNum" sz="quarter" idx="12"/>
          </p:nvPr>
        </p:nvSpPr>
        <p:spPr>
          <a:xfrm>
            <a:off x="10992544" y="6525342"/>
            <a:ext cx="1139753" cy="319607"/>
          </a:xfrm>
          <a:noFill/>
        </p:spPr>
        <p:txBody>
          <a:bodyPr/>
          <a:lstStyle>
            <a:lvl1pPr eaLnBrk="0" hangingPunct="0">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Times New Roman" panose="02020603050405020304" pitchFamily="18" charset="0"/>
                <a:ea typeface="ＭＳ ゴシック" panose="020B0609070205080204" pitchFamily="49" charset="-128"/>
              </a:defRPr>
            </a:lvl2pPr>
            <a:lvl3pPr marL="1143000" indent="-228600" eaLnBrk="0" hangingPunct="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fld id="{8BD0C0E1-7261-4181-9D53-4DCF8E4347D9}" type="slidenum">
              <a:rPr kumimoji="0" lang="ja-JP" altLang="en-US" sz="1800">
                <a:solidFill>
                  <a:srgbClr val="0070C0"/>
                </a:solidFill>
                <a:latin typeface="BIZ UDPゴシック" panose="020B0400000000000000" pitchFamily="50" charset="-128"/>
                <a:ea typeface="BIZ UDPゴシック" panose="020B0400000000000000" pitchFamily="50" charset="-128"/>
              </a:rPr>
              <a:pPr eaLnBrk="1" hangingPunct="1">
                <a:spcBef>
                  <a:spcPct val="0"/>
                </a:spcBef>
                <a:buFontTx/>
                <a:buNone/>
              </a:pPr>
              <a:t>21</a:t>
            </a:fld>
            <a:endParaRPr kumimoji="0" lang="en-US" altLang="ja-JP" sz="1800" dirty="0">
              <a:solidFill>
                <a:srgbClr val="0070C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9273116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9D22DD-CD31-7561-A6B1-12D67AF8128D}"/>
            </a:ext>
          </a:extLst>
        </p:cNvPr>
        <p:cNvGrpSpPr/>
        <p:nvPr/>
      </p:nvGrpSpPr>
      <p:grpSpPr>
        <a:xfrm>
          <a:off x="0" y="0"/>
          <a:ext cx="0" cy="0"/>
          <a:chOff x="0" y="0"/>
          <a:chExt cx="0" cy="0"/>
        </a:xfrm>
      </p:grpSpPr>
      <p:sp>
        <p:nvSpPr>
          <p:cNvPr id="13" name="コンテンツ プレースホルダー 2">
            <a:extLst>
              <a:ext uri="{FF2B5EF4-FFF2-40B4-BE49-F238E27FC236}">
                <a16:creationId xmlns:a16="http://schemas.microsoft.com/office/drawing/2014/main" id="{44D6561D-C23B-4A79-E8D6-95AC41B3C839}"/>
              </a:ext>
            </a:extLst>
          </p:cNvPr>
          <p:cNvSpPr>
            <a:spLocks noGrp="1"/>
          </p:cNvSpPr>
          <p:nvPr/>
        </p:nvSpPr>
        <p:spPr>
          <a:xfrm>
            <a:off x="553903" y="2535083"/>
            <a:ext cx="2592000" cy="894321"/>
          </a:xfrm>
          <a:prstGeom prst="rect">
            <a:avLst/>
          </a:prstGeom>
          <a:solidFill>
            <a:schemeClr val="accent6">
              <a:lumMod val="75000"/>
            </a:schemeClr>
          </a:solidFill>
        </p:spPr>
        <p:txBody>
          <a:bodyPr vert="horz" lIns="91440" tIns="45720" rIns="91440" bIns="45720" rtlCol="0" anchor="ctr" anchorCtr="0">
            <a:noAutofit/>
          </a:bodyPr>
          <a:lstStyle>
            <a:lvl1pPr marL="342891" indent="-342891" algn="l" defTabSz="914377"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32" indent="-285744" algn="l" defTabSz="914377"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971" indent="-228594" algn="l" defTabSz="914377"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160"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349"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537"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0"/>
              </a:spcBef>
              <a:buNone/>
            </a:pPr>
            <a:r>
              <a:rPr lang="en-US" altLang="ja-JP" sz="2400" b="1" dirty="0">
                <a:solidFill>
                  <a:schemeClr val="bg1"/>
                </a:solidFill>
                <a:latin typeface="BIZ UDPゴシック" panose="020B0400000000000000" pitchFamily="50" charset="-128"/>
                <a:ea typeface="BIZ UDPゴシック" panose="020B0400000000000000" pitchFamily="50" charset="-128"/>
                <a:cs typeface="Arial" pitchFamily="34" charset="0"/>
              </a:rPr>
              <a:t>2.</a:t>
            </a:r>
            <a:r>
              <a:rPr lang="ja-JP" altLang="en-US" sz="2400" b="1" dirty="0">
                <a:solidFill>
                  <a:schemeClr val="bg1"/>
                </a:solidFill>
                <a:latin typeface="BIZ UDPゴシック" panose="020B0400000000000000" pitchFamily="50" charset="-128"/>
                <a:ea typeface="BIZ UDPゴシック" panose="020B0400000000000000" pitchFamily="50" charset="-128"/>
                <a:cs typeface="Arial" pitchFamily="34" charset="0"/>
              </a:rPr>
              <a:t>個人ワーク</a:t>
            </a:r>
            <a:endParaRPr lang="en-US" altLang="ja-JP" sz="2400" b="1" dirty="0">
              <a:solidFill>
                <a:schemeClr val="bg1"/>
              </a:solidFill>
              <a:latin typeface="BIZ UDPゴシック" panose="020B0400000000000000" pitchFamily="50" charset="-128"/>
              <a:ea typeface="BIZ UDPゴシック" panose="020B0400000000000000" pitchFamily="50" charset="-128"/>
              <a:cs typeface="Arial" pitchFamily="34" charset="0"/>
            </a:endParaRPr>
          </a:p>
          <a:p>
            <a:pPr marL="0" indent="0">
              <a:spcBef>
                <a:spcPts val="0"/>
              </a:spcBef>
              <a:buNone/>
            </a:pPr>
            <a:r>
              <a:rPr lang="ja-JP" altLang="en-US" sz="2400" b="1" dirty="0">
                <a:solidFill>
                  <a:schemeClr val="bg1"/>
                </a:solidFill>
                <a:latin typeface="BIZ UDPゴシック" panose="020B0400000000000000" pitchFamily="50" charset="-128"/>
                <a:ea typeface="BIZ UDPゴシック" panose="020B0400000000000000" pitchFamily="50" charset="-128"/>
                <a:cs typeface="Arial" pitchFamily="34" charset="0"/>
              </a:rPr>
              <a:t>   　（</a:t>
            </a:r>
            <a:r>
              <a:rPr lang="en-US" altLang="ja-JP" sz="2400" b="1" dirty="0">
                <a:solidFill>
                  <a:schemeClr val="bg1"/>
                </a:solidFill>
                <a:latin typeface="BIZ UDPゴシック" panose="020B0400000000000000" pitchFamily="50" charset="-128"/>
                <a:ea typeface="BIZ UDPゴシック" panose="020B0400000000000000" pitchFamily="50" charset="-128"/>
                <a:cs typeface="Arial" pitchFamily="34" charset="0"/>
              </a:rPr>
              <a:t>10</a:t>
            </a:r>
            <a:r>
              <a:rPr lang="ja-JP" altLang="en-US" sz="2400" b="1" dirty="0">
                <a:solidFill>
                  <a:schemeClr val="bg1"/>
                </a:solidFill>
                <a:latin typeface="BIZ UDPゴシック" panose="020B0400000000000000" pitchFamily="50" charset="-128"/>
                <a:ea typeface="BIZ UDPゴシック" panose="020B0400000000000000" pitchFamily="50" charset="-128"/>
                <a:cs typeface="Arial" pitchFamily="34" charset="0"/>
              </a:rPr>
              <a:t>分）</a:t>
            </a:r>
          </a:p>
        </p:txBody>
      </p:sp>
      <p:sp>
        <p:nvSpPr>
          <p:cNvPr id="6" name="コンテンツ プレースホルダー 2">
            <a:extLst>
              <a:ext uri="{FF2B5EF4-FFF2-40B4-BE49-F238E27FC236}">
                <a16:creationId xmlns:a16="http://schemas.microsoft.com/office/drawing/2014/main" id="{66CE7FD3-4D8C-1328-CA95-42574F2BBE1B}"/>
              </a:ext>
            </a:extLst>
          </p:cNvPr>
          <p:cNvSpPr>
            <a:spLocks noGrp="1"/>
          </p:cNvSpPr>
          <p:nvPr/>
        </p:nvSpPr>
        <p:spPr>
          <a:xfrm>
            <a:off x="3288584" y="2524018"/>
            <a:ext cx="8064000" cy="916450"/>
          </a:xfrm>
          <a:prstGeom prst="rect">
            <a:avLst/>
          </a:prstGeom>
          <a:ln w="12700">
            <a:solidFill>
              <a:schemeClr val="tx1">
                <a:lumMod val="50000"/>
                <a:lumOff val="50000"/>
              </a:schemeClr>
            </a:solidFill>
          </a:ln>
        </p:spPr>
        <p:txBody>
          <a:bodyPr vert="horz" lIns="91440" tIns="45720" rIns="91440" bIns="45720" rtlCol="0" anchor="ctr" anchorCtr="0">
            <a:noAutofit/>
          </a:bodyPr>
          <a:lstStyle>
            <a:lvl1pPr marL="342891" indent="-342891" algn="l" defTabSz="914377"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32" indent="-285744" algn="l" defTabSz="914377"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971" indent="-228594" algn="l" defTabSz="914377"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160"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349"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537"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900"/>
              </a:spcBef>
              <a:buNone/>
            </a:pPr>
            <a:r>
              <a:rPr lang="ja-JP" altLang="en-US" sz="2400" dirty="0">
                <a:latin typeface="BIZ UDPゴシック" panose="020B0400000000000000" pitchFamily="50" charset="-128"/>
                <a:ea typeface="BIZ UDPゴシック" panose="020B0400000000000000" pitchFamily="50" charset="-128"/>
                <a:cs typeface="Arial" pitchFamily="34" charset="0"/>
              </a:rPr>
              <a:t>使いたいフレーズを付箋に書き出しましょう。</a:t>
            </a:r>
          </a:p>
        </p:txBody>
      </p:sp>
      <p:sp>
        <p:nvSpPr>
          <p:cNvPr id="17" name="コンテンツ プレースホルダー 2">
            <a:extLst>
              <a:ext uri="{FF2B5EF4-FFF2-40B4-BE49-F238E27FC236}">
                <a16:creationId xmlns:a16="http://schemas.microsoft.com/office/drawing/2014/main" id="{37E4575C-5BB8-7284-47B6-5D7EC395B215}"/>
              </a:ext>
            </a:extLst>
          </p:cNvPr>
          <p:cNvSpPr>
            <a:spLocks noGrp="1"/>
          </p:cNvSpPr>
          <p:nvPr/>
        </p:nvSpPr>
        <p:spPr>
          <a:xfrm>
            <a:off x="551384" y="1470296"/>
            <a:ext cx="2592000" cy="916450"/>
          </a:xfrm>
          <a:prstGeom prst="rect">
            <a:avLst/>
          </a:prstGeom>
          <a:solidFill>
            <a:schemeClr val="accent6">
              <a:lumMod val="75000"/>
            </a:schemeClr>
          </a:solidFill>
        </p:spPr>
        <p:txBody>
          <a:bodyPr vert="horz" lIns="91440" tIns="45720" rIns="91440" bIns="45720" rtlCol="0" anchor="ctr" anchorCtr="0">
            <a:noAutofit/>
          </a:bodyPr>
          <a:lstStyle>
            <a:lvl1pPr marL="342891" indent="-342891" algn="l" defTabSz="914377"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32" indent="-285744" algn="l" defTabSz="914377"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971" indent="-228594" algn="l" defTabSz="914377"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160"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349"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537"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0"/>
              </a:spcBef>
              <a:buNone/>
            </a:pPr>
            <a:r>
              <a:rPr lang="en-US" altLang="ja-JP" sz="2400" b="1" dirty="0">
                <a:solidFill>
                  <a:schemeClr val="bg1"/>
                </a:solidFill>
                <a:latin typeface="BIZ UDPゴシック" panose="020B0400000000000000" pitchFamily="50" charset="-128"/>
                <a:ea typeface="BIZ UDPゴシック" panose="020B0400000000000000" pitchFamily="50" charset="-128"/>
                <a:cs typeface="Arial" pitchFamily="34" charset="0"/>
              </a:rPr>
              <a:t>1.</a:t>
            </a:r>
            <a:r>
              <a:rPr lang="ja-JP" altLang="en-US" sz="2400" b="1" dirty="0">
                <a:solidFill>
                  <a:schemeClr val="bg1"/>
                </a:solidFill>
                <a:latin typeface="BIZ UDPゴシック" panose="020B0400000000000000" pitchFamily="50" charset="-128"/>
                <a:ea typeface="BIZ UDPゴシック" panose="020B0400000000000000" pitchFamily="50" charset="-128"/>
                <a:cs typeface="Arial" pitchFamily="34" charset="0"/>
              </a:rPr>
              <a:t>アイスブレイク</a:t>
            </a:r>
            <a:endParaRPr lang="en-US" altLang="ja-JP" sz="2400" b="1" dirty="0">
              <a:solidFill>
                <a:schemeClr val="bg1"/>
              </a:solidFill>
              <a:latin typeface="BIZ UDPゴシック" panose="020B0400000000000000" pitchFamily="50" charset="-128"/>
              <a:ea typeface="BIZ UDPゴシック" panose="020B0400000000000000" pitchFamily="50" charset="-128"/>
              <a:cs typeface="Arial" pitchFamily="34" charset="0"/>
            </a:endParaRPr>
          </a:p>
          <a:p>
            <a:pPr marL="0" indent="0">
              <a:spcBef>
                <a:spcPts val="0"/>
              </a:spcBef>
              <a:buNone/>
            </a:pPr>
            <a:r>
              <a:rPr lang="ja-JP" altLang="en-US" sz="2400" b="1" dirty="0">
                <a:solidFill>
                  <a:schemeClr val="bg1"/>
                </a:solidFill>
                <a:latin typeface="BIZ UDPゴシック" panose="020B0400000000000000" pitchFamily="50" charset="-128"/>
                <a:ea typeface="BIZ UDPゴシック" panose="020B0400000000000000" pitchFamily="50" charset="-128"/>
                <a:cs typeface="Arial" pitchFamily="34" charset="0"/>
              </a:rPr>
              <a:t>   　（</a:t>
            </a:r>
            <a:r>
              <a:rPr lang="en-US" altLang="ja-JP" sz="2400" b="1" dirty="0">
                <a:solidFill>
                  <a:schemeClr val="bg1"/>
                </a:solidFill>
                <a:latin typeface="BIZ UDPゴシック" panose="020B0400000000000000" pitchFamily="50" charset="-128"/>
                <a:ea typeface="BIZ UDPゴシック" panose="020B0400000000000000" pitchFamily="50" charset="-128"/>
                <a:cs typeface="Arial" pitchFamily="34" charset="0"/>
              </a:rPr>
              <a:t>10</a:t>
            </a:r>
            <a:r>
              <a:rPr lang="ja-JP" altLang="en-US" sz="2400" b="1" dirty="0">
                <a:solidFill>
                  <a:schemeClr val="bg1"/>
                </a:solidFill>
                <a:latin typeface="BIZ UDPゴシック" panose="020B0400000000000000" pitchFamily="50" charset="-128"/>
                <a:ea typeface="BIZ UDPゴシック" panose="020B0400000000000000" pitchFamily="50" charset="-128"/>
                <a:cs typeface="Arial" pitchFamily="34" charset="0"/>
              </a:rPr>
              <a:t>分）</a:t>
            </a:r>
          </a:p>
        </p:txBody>
      </p:sp>
      <p:sp>
        <p:nvSpPr>
          <p:cNvPr id="18" name="コンテンツ プレースホルダー 2">
            <a:extLst>
              <a:ext uri="{FF2B5EF4-FFF2-40B4-BE49-F238E27FC236}">
                <a16:creationId xmlns:a16="http://schemas.microsoft.com/office/drawing/2014/main" id="{A6D2FD7B-25A2-A359-7D4B-C2FD33607F23}"/>
              </a:ext>
            </a:extLst>
          </p:cNvPr>
          <p:cNvSpPr>
            <a:spLocks noGrp="1"/>
          </p:cNvSpPr>
          <p:nvPr/>
        </p:nvSpPr>
        <p:spPr>
          <a:xfrm>
            <a:off x="3288582" y="1470296"/>
            <a:ext cx="8064000" cy="916450"/>
          </a:xfrm>
          <a:prstGeom prst="rect">
            <a:avLst/>
          </a:prstGeom>
          <a:ln w="12700">
            <a:solidFill>
              <a:schemeClr val="tx1">
                <a:lumMod val="50000"/>
                <a:lumOff val="50000"/>
              </a:schemeClr>
            </a:solidFill>
          </a:ln>
        </p:spPr>
        <p:txBody>
          <a:bodyPr vert="horz" lIns="91440" tIns="45720" rIns="91440" bIns="45720" rtlCol="0" anchor="ctr" anchorCtr="0">
            <a:noAutofit/>
          </a:bodyPr>
          <a:lstStyle>
            <a:lvl1pPr marL="342891" indent="-342891" algn="l" defTabSz="914377"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32" indent="-285744" algn="l" defTabSz="914377"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971" indent="-228594" algn="l" defTabSz="914377"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160"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349"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537"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627063" indent="-627063">
              <a:spcBef>
                <a:spcPts val="900"/>
              </a:spcBef>
              <a:buNone/>
            </a:pPr>
            <a:r>
              <a:rPr lang="ja-JP" altLang="en-US" sz="2400" dirty="0">
                <a:latin typeface="BIZ UDPゴシック" panose="020B0400000000000000" pitchFamily="50" charset="-128"/>
                <a:ea typeface="BIZ UDPゴシック" panose="020B0400000000000000" pitchFamily="50" charset="-128"/>
                <a:cs typeface="Arial" pitchFamily="34" charset="0"/>
              </a:rPr>
              <a:t>（例）今日の朝ごはんは何を食べましたか？グループの中で交流しましょう！</a:t>
            </a:r>
            <a:endParaRPr lang="ja-JP" altLang="en-US" sz="2400" dirty="0">
              <a:solidFill>
                <a:srgbClr val="FF0000"/>
              </a:solidFill>
              <a:latin typeface="BIZ UDPゴシック" panose="020B0400000000000000" pitchFamily="50" charset="-128"/>
              <a:ea typeface="BIZ UDPゴシック" panose="020B0400000000000000" pitchFamily="50" charset="-128"/>
              <a:cs typeface="Arial" pitchFamily="34" charset="0"/>
            </a:endParaRPr>
          </a:p>
        </p:txBody>
      </p:sp>
      <p:sp>
        <p:nvSpPr>
          <p:cNvPr id="27" name="コンテンツ プレースホルダー 2">
            <a:extLst>
              <a:ext uri="{FF2B5EF4-FFF2-40B4-BE49-F238E27FC236}">
                <a16:creationId xmlns:a16="http://schemas.microsoft.com/office/drawing/2014/main" id="{1030A64D-ACA9-DD65-995D-18DDD528220B}"/>
              </a:ext>
            </a:extLst>
          </p:cNvPr>
          <p:cNvSpPr>
            <a:spLocks noGrp="1"/>
          </p:cNvSpPr>
          <p:nvPr/>
        </p:nvSpPr>
        <p:spPr>
          <a:xfrm>
            <a:off x="551384" y="3567262"/>
            <a:ext cx="2592000" cy="1017171"/>
          </a:xfrm>
          <a:prstGeom prst="rect">
            <a:avLst/>
          </a:prstGeom>
          <a:solidFill>
            <a:schemeClr val="accent6">
              <a:lumMod val="75000"/>
            </a:schemeClr>
          </a:solidFill>
        </p:spPr>
        <p:txBody>
          <a:bodyPr vert="horz" lIns="91440" tIns="45720" rIns="91440" bIns="45720" rtlCol="0" anchor="ctr" anchorCtr="0">
            <a:noAutofit/>
          </a:bodyPr>
          <a:lstStyle>
            <a:lvl1pPr marL="342891" indent="-342891" algn="l" defTabSz="914377"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32" indent="-285744" algn="l" defTabSz="914377"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971" indent="-228594" algn="l" defTabSz="914377"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160"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349"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537"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0"/>
              </a:spcBef>
              <a:buNone/>
            </a:pPr>
            <a:r>
              <a:rPr lang="en-US" altLang="ja-JP" sz="2400" b="1" dirty="0">
                <a:solidFill>
                  <a:schemeClr val="bg1"/>
                </a:solidFill>
                <a:latin typeface="BIZ UDPゴシック" panose="020B0400000000000000" pitchFamily="50" charset="-128"/>
                <a:ea typeface="BIZ UDPゴシック" panose="020B0400000000000000" pitchFamily="50" charset="-128"/>
                <a:cs typeface="Arial" pitchFamily="34" charset="0"/>
              </a:rPr>
              <a:t>3.</a:t>
            </a:r>
            <a:r>
              <a:rPr lang="ja-JP" altLang="en-US" sz="2400" b="1" dirty="0">
                <a:solidFill>
                  <a:schemeClr val="bg1"/>
                </a:solidFill>
                <a:latin typeface="BIZ UDPゴシック" panose="020B0400000000000000" pitchFamily="50" charset="-128"/>
                <a:ea typeface="BIZ UDPゴシック" panose="020B0400000000000000" pitchFamily="50" charset="-128"/>
                <a:cs typeface="Arial" pitchFamily="34" charset="0"/>
              </a:rPr>
              <a:t>グループワーク</a:t>
            </a:r>
            <a:endParaRPr lang="en-US" altLang="ja-JP" sz="2400" b="1" dirty="0">
              <a:solidFill>
                <a:schemeClr val="bg1"/>
              </a:solidFill>
              <a:latin typeface="BIZ UDPゴシック" panose="020B0400000000000000" pitchFamily="50" charset="-128"/>
              <a:ea typeface="BIZ UDPゴシック" panose="020B0400000000000000" pitchFamily="50" charset="-128"/>
              <a:cs typeface="Arial" pitchFamily="34" charset="0"/>
            </a:endParaRPr>
          </a:p>
          <a:p>
            <a:pPr marL="0" indent="0">
              <a:spcBef>
                <a:spcPts val="0"/>
              </a:spcBef>
              <a:buNone/>
            </a:pPr>
            <a:r>
              <a:rPr lang="ja-JP" altLang="en-US" sz="2400" b="1" dirty="0">
                <a:solidFill>
                  <a:schemeClr val="bg1"/>
                </a:solidFill>
                <a:latin typeface="BIZ UDPゴシック" panose="020B0400000000000000" pitchFamily="50" charset="-128"/>
                <a:ea typeface="BIZ UDPゴシック" panose="020B0400000000000000" pitchFamily="50" charset="-128"/>
                <a:cs typeface="Arial" pitchFamily="34" charset="0"/>
              </a:rPr>
              <a:t>  　 （</a:t>
            </a:r>
            <a:r>
              <a:rPr lang="en-US" altLang="ja-JP" sz="2400" b="1" dirty="0">
                <a:solidFill>
                  <a:schemeClr val="bg1"/>
                </a:solidFill>
                <a:latin typeface="BIZ UDPゴシック" panose="020B0400000000000000" pitchFamily="50" charset="-128"/>
                <a:ea typeface="BIZ UDPゴシック" panose="020B0400000000000000" pitchFamily="50" charset="-128"/>
                <a:cs typeface="Arial" pitchFamily="34" charset="0"/>
              </a:rPr>
              <a:t>15</a:t>
            </a:r>
            <a:r>
              <a:rPr lang="ja-JP" altLang="en-US" sz="2400" b="1" dirty="0">
                <a:solidFill>
                  <a:schemeClr val="bg1"/>
                </a:solidFill>
                <a:latin typeface="BIZ UDPゴシック" panose="020B0400000000000000" pitchFamily="50" charset="-128"/>
                <a:ea typeface="BIZ UDPゴシック" panose="020B0400000000000000" pitchFamily="50" charset="-128"/>
                <a:cs typeface="Arial" pitchFamily="34" charset="0"/>
              </a:rPr>
              <a:t>分）</a:t>
            </a:r>
          </a:p>
        </p:txBody>
      </p:sp>
      <p:sp>
        <p:nvSpPr>
          <p:cNvPr id="28" name="コンテンツ プレースホルダー 2">
            <a:extLst>
              <a:ext uri="{FF2B5EF4-FFF2-40B4-BE49-F238E27FC236}">
                <a16:creationId xmlns:a16="http://schemas.microsoft.com/office/drawing/2014/main" id="{B4274922-5569-3B0D-3766-D4A16F9B98F2}"/>
              </a:ext>
            </a:extLst>
          </p:cNvPr>
          <p:cNvSpPr>
            <a:spLocks noGrp="1"/>
          </p:cNvSpPr>
          <p:nvPr/>
        </p:nvSpPr>
        <p:spPr>
          <a:xfrm>
            <a:off x="3288584" y="3567262"/>
            <a:ext cx="8064000" cy="1017171"/>
          </a:xfrm>
          <a:prstGeom prst="rect">
            <a:avLst/>
          </a:prstGeom>
          <a:ln w="12700">
            <a:solidFill>
              <a:schemeClr val="tx1">
                <a:lumMod val="50000"/>
                <a:lumOff val="50000"/>
              </a:schemeClr>
            </a:solidFill>
          </a:ln>
        </p:spPr>
        <p:txBody>
          <a:bodyPr vert="horz" lIns="91440" tIns="45720" rIns="91440" bIns="45720" rtlCol="0" anchor="ctr">
            <a:noAutofit/>
          </a:bodyPr>
          <a:lstStyle>
            <a:lvl1pPr marL="342891" indent="-342891" algn="l" defTabSz="914377"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32" indent="-285744" algn="l" defTabSz="914377"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971" indent="-228594" algn="l" defTabSz="914377"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160"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349"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537"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900"/>
              </a:spcBef>
              <a:buNone/>
            </a:pPr>
            <a:r>
              <a:rPr lang="ja-JP" altLang="en-US" sz="2400" dirty="0">
                <a:latin typeface="BIZ UDPゴシック" panose="020B0400000000000000" pitchFamily="50" charset="-128"/>
                <a:ea typeface="BIZ UDPゴシック" panose="020B0400000000000000" pitchFamily="50" charset="-128"/>
                <a:cs typeface="Arial" pitchFamily="34" charset="0"/>
              </a:rPr>
              <a:t>付箋を模造紙に貼り出しながら、意見を共有（各自発表、意見交換）しましょう。</a:t>
            </a:r>
            <a:endParaRPr lang="en-US" altLang="ja-JP" sz="2400" dirty="0">
              <a:latin typeface="BIZ UDPゴシック" panose="020B0400000000000000" pitchFamily="50" charset="-128"/>
              <a:ea typeface="BIZ UDPゴシック" panose="020B0400000000000000" pitchFamily="50" charset="-128"/>
              <a:cs typeface="Arial" pitchFamily="34" charset="0"/>
            </a:endParaRPr>
          </a:p>
        </p:txBody>
      </p:sp>
      <p:sp>
        <p:nvSpPr>
          <p:cNvPr id="31" name="コンテンツ プレースホルダー 2">
            <a:extLst>
              <a:ext uri="{FF2B5EF4-FFF2-40B4-BE49-F238E27FC236}">
                <a16:creationId xmlns:a16="http://schemas.microsoft.com/office/drawing/2014/main" id="{91BD7A2E-1222-7A83-4AF7-F80EF0BB37B5}"/>
              </a:ext>
            </a:extLst>
          </p:cNvPr>
          <p:cNvSpPr>
            <a:spLocks noGrp="1"/>
          </p:cNvSpPr>
          <p:nvPr/>
        </p:nvSpPr>
        <p:spPr>
          <a:xfrm>
            <a:off x="551384" y="4714834"/>
            <a:ext cx="2592000" cy="1889646"/>
          </a:xfrm>
          <a:prstGeom prst="rect">
            <a:avLst/>
          </a:prstGeom>
          <a:solidFill>
            <a:schemeClr val="accent6">
              <a:lumMod val="75000"/>
            </a:schemeClr>
          </a:solidFill>
        </p:spPr>
        <p:txBody>
          <a:bodyPr vert="horz" lIns="91440" tIns="45720" rIns="91440" bIns="45720" rtlCol="0" anchor="ctr" anchorCtr="0">
            <a:noAutofit/>
          </a:bodyPr>
          <a:lstStyle>
            <a:lvl1pPr marL="342891" indent="-342891" algn="l" defTabSz="914377"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32" indent="-285744" algn="l" defTabSz="914377"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971" indent="-228594" algn="l" defTabSz="914377"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160"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349"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537"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900"/>
              </a:spcBef>
              <a:buNone/>
            </a:pPr>
            <a:r>
              <a:rPr lang="en-US" altLang="ja-JP" sz="2400" b="1" dirty="0">
                <a:solidFill>
                  <a:schemeClr val="bg1"/>
                </a:solidFill>
                <a:latin typeface="BIZ UDPゴシック" panose="020B0400000000000000" pitchFamily="50" charset="-128"/>
                <a:ea typeface="BIZ UDPゴシック" panose="020B0400000000000000" pitchFamily="50" charset="-128"/>
                <a:cs typeface="Arial" pitchFamily="34" charset="0"/>
              </a:rPr>
              <a:t>4.</a:t>
            </a:r>
            <a:r>
              <a:rPr lang="ja-JP" altLang="en-US" sz="2400" b="1" dirty="0">
                <a:solidFill>
                  <a:schemeClr val="bg1"/>
                </a:solidFill>
                <a:latin typeface="BIZ UDPゴシック" panose="020B0400000000000000" pitchFamily="50" charset="-128"/>
                <a:ea typeface="BIZ UDPゴシック" panose="020B0400000000000000" pitchFamily="50" charset="-128"/>
                <a:cs typeface="Arial" pitchFamily="34" charset="0"/>
              </a:rPr>
              <a:t>実演（</a:t>
            </a:r>
            <a:r>
              <a:rPr lang="en-US" altLang="ja-JP" sz="2400" b="1" dirty="0">
                <a:solidFill>
                  <a:schemeClr val="bg1"/>
                </a:solidFill>
                <a:latin typeface="BIZ UDPゴシック" panose="020B0400000000000000" pitchFamily="50" charset="-128"/>
                <a:ea typeface="BIZ UDPゴシック" panose="020B0400000000000000" pitchFamily="50" charset="-128"/>
                <a:cs typeface="Arial" pitchFamily="34" charset="0"/>
              </a:rPr>
              <a:t>10</a:t>
            </a:r>
            <a:r>
              <a:rPr lang="ja-JP" altLang="en-US" sz="2400" b="1" dirty="0">
                <a:solidFill>
                  <a:schemeClr val="bg1"/>
                </a:solidFill>
                <a:latin typeface="BIZ UDPゴシック" panose="020B0400000000000000" pitchFamily="50" charset="-128"/>
                <a:ea typeface="BIZ UDPゴシック" panose="020B0400000000000000" pitchFamily="50" charset="-128"/>
                <a:cs typeface="Arial" pitchFamily="34" charset="0"/>
              </a:rPr>
              <a:t>分）</a:t>
            </a:r>
          </a:p>
        </p:txBody>
      </p:sp>
      <p:sp>
        <p:nvSpPr>
          <p:cNvPr id="32" name="コンテンツ プレースホルダー 2">
            <a:extLst>
              <a:ext uri="{FF2B5EF4-FFF2-40B4-BE49-F238E27FC236}">
                <a16:creationId xmlns:a16="http://schemas.microsoft.com/office/drawing/2014/main" id="{1F004AA5-B0A3-BE61-C229-F001FA33E9C1}"/>
              </a:ext>
            </a:extLst>
          </p:cNvPr>
          <p:cNvSpPr>
            <a:spLocks noGrp="1"/>
          </p:cNvSpPr>
          <p:nvPr/>
        </p:nvSpPr>
        <p:spPr>
          <a:xfrm>
            <a:off x="3288584" y="4716765"/>
            <a:ext cx="8064000" cy="1889646"/>
          </a:xfrm>
          <a:prstGeom prst="rect">
            <a:avLst/>
          </a:prstGeom>
          <a:ln w="12700">
            <a:solidFill>
              <a:schemeClr val="tx1">
                <a:lumMod val="50000"/>
                <a:lumOff val="50000"/>
              </a:schemeClr>
            </a:solidFill>
          </a:ln>
        </p:spPr>
        <p:txBody>
          <a:bodyPr vert="horz" lIns="91440" tIns="45720" rIns="91440" bIns="45720" rtlCol="0" anchor="ctr" anchorCtr="0">
            <a:noAutofit/>
          </a:bodyPr>
          <a:lstStyle>
            <a:lvl1pPr marL="342891" indent="-342891" algn="l" defTabSz="914377"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32" indent="-285744" algn="l" defTabSz="914377"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971" indent="-228594" algn="l" defTabSz="914377"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160"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349"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537"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266700" indent="-266700">
              <a:spcBef>
                <a:spcPts val="0"/>
              </a:spcBef>
            </a:pPr>
            <a:r>
              <a:rPr lang="ja-JP" altLang="en-US" sz="2400" dirty="0">
                <a:latin typeface="BIZ UDPゴシック" panose="020B0400000000000000" pitchFamily="50" charset="-128"/>
                <a:ea typeface="BIZ UDPゴシック" panose="020B0400000000000000" pitchFamily="50" charset="-128"/>
                <a:cs typeface="Arial" pitchFamily="34" charset="0"/>
              </a:rPr>
              <a:t>職員役・組合員等の役になり、</a:t>
            </a:r>
            <a:r>
              <a:rPr lang="en-US" altLang="ja-JP" sz="2400" dirty="0">
                <a:latin typeface="BIZ UDPゴシック" panose="020B0400000000000000" pitchFamily="50" charset="-128"/>
                <a:ea typeface="BIZ UDPゴシック" panose="020B0400000000000000" pitchFamily="50" charset="-128"/>
                <a:cs typeface="Arial" pitchFamily="34" charset="0"/>
              </a:rPr>
              <a:t>IYC2025</a:t>
            </a:r>
            <a:r>
              <a:rPr lang="ja-JP" altLang="en-US" sz="2400" dirty="0">
                <a:latin typeface="BIZ UDPゴシック" panose="020B0400000000000000" pitchFamily="50" charset="-128"/>
                <a:ea typeface="BIZ UDPゴシック" panose="020B0400000000000000" pitchFamily="50" charset="-128"/>
                <a:cs typeface="Arial" pitchFamily="34" charset="0"/>
              </a:rPr>
              <a:t>のロゴを見た組合員等から「それは何？」と聞かれた際の応答を実演しましょう。</a:t>
            </a:r>
            <a:endParaRPr lang="en-US" altLang="ja-JP" sz="2400" dirty="0">
              <a:latin typeface="BIZ UDPゴシック" panose="020B0400000000000000" pitchFamily="50" charset="-128"/>
              <a:ea typeface="BIZ UDPゴシック" panose="020B0400000000000000" pitchFamily="50" charset="-128"/>
              <a:cs typeface="Arial" pitchFamily="34" charset="0"/>
            </a:endParaRPr>
          </a:p>
          <a:p>
            <a:pPr marL="266700" indent="-266700">
              <a:spcBef>
                <a:spcPts val="0"/>
              </a:spcBef>
            </a:pPr>
            <a:r>
              <a:rPr lang="en-US" altLang="ja-JP" sz="2400" dirty="0">
                <a:latin typeface="BIZ UDPゴシック" panose="020B0400000000000000" pitchFamily="50" charset="-128"/>
                <a:ea typeface="BIZ UDPゴシック" panose="020B0400000000000000" pitchFamily="50" charset="-128"/>
                <a:cs typeface="Arial" pitchFamily="34" charset="0"/>
              </a:rPr>
              <a:t>IYC</a:t>
            </a:r>
            <a:r>
              <a:rPr lang="ja-JP" altLang="en-US" sz="2400" dirty="0">
                <a:latin typeface="BIZ UDPゴシック" panose="020B0400000000000000" pitchFamily="50" charset="-128"/>
                <a:ea typeface="BIZ UDPゴシック" panose="020B0400000000000000" pitchFamily="50" charset="-128"/>
                <a:cs typeface="Arial" pitchFamily="34" charset="0"/>
              </a:rPr>
              <a:t>や協同組合について自分の言葉で端的に説明する必要があります</a:t>
            </a:r>
            <a:r>
              <a:rPr lang="ja-JP" altLang="en-US" sz="2000" dirty="0">
                <a:latin typeface="BIZ UDPゴシック" panose="020B0400000000000000" pitchFamily="50" charset="-128"/>
                <a:ea typeface="BIZ UDPゴシック" panose="020B0400000000000000" pitchFamily="50" charset="-128"/>
                <a:cs typeface="Arial" pitchFamily="34" charset="0"/>
              </a:rPr>
              <a:t>（班の中で実演）</a:t>
            </a:r>
            <a:r>
              <a:rPr lang="ja-JP" altLang="en-US" sz="2400" dirty="0">
                <a:latin typeface="BIZ UDPゴシック" panose="020B0400000000000000" pitchFamily="50" charset="-128"/>
                <a:ea typeface="BIZ UDPゴシック" panose="020B0400000000000000" pitchFamily="50" charset="-128"/>
                <a:cs typeface="Arial" pitchFamily="34" charset="0"/>
              </a:rPr>
              <a:t>。</a:t>
            </a:r>
          </a:p>
        </p:txBody>
      </p:sp>
      <p:sp>
        <p:nvSpPr>
          <p:cNvPr id="7" name="タイトル 1">
            <a:extLst>
              <a:ext uri="{FF2B5EF4-FFF2-40B4-BE49-F238E27FC236}">
                <a16:creationId xmlns:a16="http://schemas.microsoft.com/office/drawing/2014/main" id="{08A85454-91E5-35FD-5A5E-980947EAE7C4}"/>
              </a:ext>
            </a:extLst>
          </p:cNvPr>
          <p:cNvSpPr txBox="1">
            <a:spLocks/>
          </p:cNvSpPr>
          <p:nvPr/>
        </p:nvSpPr>
        <p:spPr>
          <a:xfrm>
            <a:off x="718615" y="289780"/>
            <a:ext cx="10754769" cy="655305"/>
          </a:xfrm>
          <a:prstGeom prst="rect">
            <a:avLst/>
          </a:prstGeom>
        </p:spPr>
        <p:txBody>
          <a:bodyPr vert="horz" lIns="91440" tIns="45720" rIns="91440" bIns="45720" rtlCol="0" anchor="ctr">
            <a:noAutofit/>
          </a:bodyPr>
          <a:lstStyle>
            <a:lvl1pPr algn="l" defTabSz="914400" rtl="0" eaLnBrk="1" latinLnBrk="0" hangingPunct="1">
              <a:lnSpc>
                <a:spcPct val="85000"/>
              </a:lnSpc>
              <a:spcBef>
                <a:spcPct val="0"/>
              </a:spcBef>
              <a:buNone/>
              <a:defRPr kumimoji="1" sz="5400" kern="1200" spc="-120" baseline="0">
                <a:solidFill>
                  <a:srgbClr val="0070C0"/>
                </a:solidFill>
                <a:latin typeface="BIZ UDPゴシック" panose="020B0400000000000000" pitchFamily="50" charset="-128"/>
                <a:ea typeface="BIZ UDPゴシック" panose="020B0400000000000000" pitchFamily="50" charset="-128"/>
                <a:cs typeface="+mj-cs"/>
              </a:defRPr>
            </a:lvl1pPr>
          </a:lstStyle>
          <a:p>
            <a:pPr algn="ctr">
              <a:lnSpc>
                <a:spcPct val="100000"/>
              </a:lnSpc>
            </a:pPr>
            <a:r>
              <a:rPr lang="ja-JP" altLang="en-US" sz="4000" dirty="0"/>
              <a:t>「協同組合とは？」</a:t>
            </a:r>
            <a:r>
              <a:rPr lang="ja-JP" altLang="en-US" sz="3600" dirty="0"/>
              <a:t>を</a:t>
            </a:r>
            <a:r>
              <a:rPr lang="ja-JP" altLang="en-US" sz="4000" dirty="0"/>
              <a:t>考える</a:t>
            </a:r>
          </a:p>
        </p:txBody>
      </p:sp>
      <p:sp>
        <p:nvSpPr>
          <p:cNvPr id="2" name="スライド番号プレースホルダー 5">
            <a:extLst>
              <a:ext uri="{FF2B5EF4-FFF2-40B4-BE49-F238E27FC236}">
                <a16:creationId xmlns:a16="http://schemas.microsoft.com/office/drawing/2014/main" id="{32D6F41C-854C-13F2-8712-9A95035AF364}"/>
              </a:ext>
            </a:extLst>
          </p:cNvPr>
          <p:cNvSpPr>
            <a:spLocks noGrp="1"/>
          </p:cNvSpPr>
          <p:nvPr>
            <p:ph type="sldNum" sz="quarter" idx="12"/>
          </p:nvPr>
        </p:nvSpPr>
        <p:spPr>
          <a:xfrm>
            <a:off x="10992544" y="6525342"/>
            <a:ext cx="1139753" cy="319607"/>
          </a:xfrm>
          <a:noFill/>
        </p:spPr>
        <p:txBody>
          <a:bodyPr/>
          <a:lstStyle>
            <a:lvl1pPr eaLnBrk="0" hangingPunct="0">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Times New Roman" panose="02020603050405020304" pitchFamily="18" charset="0"/>
                <a:ea typeface="ＭＳ ゴシック" panose="020B0609070205080204" pitchFamily="49" charset="-128"/>
              </a:defRPr>
            </a:lvl2pPr>
            <a:lvl3pPr marL="1143000" indent="-228600" eaLnBrk="0" hangingPunct="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fld id="{8BD0C0E1-7261-4181-9D53-4DCF8E4347D9}" type="slidenum">
              <a:rPr kumimoji="0" lang="ja-JP" altLang="en-US" sz="1800">
                <a:solidFill>
                  <a:srgbClr val="0070C0"/>
                </a:solidFill>
                <a:latin typeface="BIZ UDPゴシック" panose="020B0400000000000000" pitchFamily="50" charset="-128"/>
                <a:ea typeface="BIZ UDPゴシック" panose="020B0400000000000000" pitchFamily="50" charset="-128"/>
              </a:rPr>
              <a:pPr eaLnBrk="1" hangingPunct="1">
                <a:spcBef>
                  <a:spcPct val="0"/>
                </a:spcBef>
                <a:buFontTx/>
                <a:buNone/>
              </a:pPr>
              <a:t>22</a:t>
            </a:fld>
            <a:endParaRPr kumimoji="0" lang="en-US" altLang="ja-JP" sz="1800" dirty="0">
              <a:solidFill>
                <a:srgbClr val="0070C0"/>
              </a:solidFill>
              <a:latin typeface="BIZ UDPゴシック" panose="020B0400000000000000" pitchFamily="50" charset="-128"/>
              <a:ea typeface="BIZ UDPゴシック" panose="020B0400000000000000" pitchFamily="50" charset="-128"/>
            </a:endParaRPr>
          </a:p>
        </p:txBody>
      </p:sp>
      <p:sp>
        <p:nvSpPr>
          <p:cNvPr id="4" name="テキスト ボックス 3">
            <a:extLst>
              <a:ext uri="{FF2B5EF4-FFF2-40B4-BE49-F238E27FC236}">
                <a16:creationId xmlns:a16="http://schemas.microsoft.com/office/drawing/2014/main" id="{CF9643E8-9E30-1560-5A9D-09DC6D8323E3}"/>
              </a:ext>
            </a:extLst>
          </p:cNvPr>
          <p:cNvSpPr txBox="1"/>
          <p:nvPr/>
        </p:nvSpPr>
        <p:spPr>
          <a:xfrm>
            <a:off x="5879976" y="1115452"/>
            <a:ext cx="5472606" cy="369332"/>
          </a:xfrm>
          <a:prstGeom prst="rect">
            <a:avLst/>
          </a:prstGeom>
          <a:noFill/>
        </p:spPr>
        <p:txBody>
          <a:bodyPr wrap="square">
            <a:spAutoFit/>
          </a:bodyPr>
          <a:lstStyle/>
          <a:p>
            <a:pPr algn="r"/>
            <a:r>
              <a:rPr lang="en-US" altLang="ja-JP" dirty="0">
                <a:latin typeface="BIZ UDPゴシック" panose="020B0400000000000000" pitchFamily="50" charset="-128"/>
                <a:ea typeface="BIZ UDPゴシック" panose="020B0400000000000000" pitchFamily="50" charset="-128"/>
                <a:cs typeface="Arial" pitchFamily="34" charset="0"/>
              </a:rPr>
              <a:t>※</a:t>
            </a:r>
            <a:r>
              <a:rPr lang="ja-JP" altLang="en-US" dirty="0">
                <a:latin typeface="BIZ UDPゴシック" panose="020B0400000000000000" pitchFamily="50" charset="-128"/>
                <a:ea typeface="BIZ UDPゴシック" panose="020B0400000000000000" pitchFamily="50" charset="-128"/>
                <a:cs typeface="Arial" pitchFamily="34" charset="0"/>
              </a:rPr>
              <a:t>時間配分は、全８班（１班</a:t>
            </a:r>
            <a:r>
              <a:rPr lang="en-US" altLang="ja-JP" dirty="0">
                <a:latin typeface="BIZ UDPゴシック" panose="020B0400000000000000" pitchFamily="50" charset="-128"/>
                <a:ea typeface="BIZ UDPゴシック" panose="020B0400000000000000" pitchFamily="50" charset="-128"/>
                <a:cs typeface="Arial" pitchFamily="34" charset="0"/>
              </a:rPr>
              <a:t>=</a:t>
            </a:r>
            <a:r>
              <a:rPr lang="ja-JP" altLang="en-US" dirty="0">
                <a:latin typeface="BIZ UDPゴシック" panose="020B0400000000000000" pitchFamily="50" charset="-128"/>
                <a:ea typeface="BIZ UDPゴシック" panose="020B0400000000000000" pitchFamily="50" charset="-128"/>
                <a:cs typeface="Arial" pitchFamily="34" charset="0"/>
              </a:rPr>
              <a:t>５～６名）を前提</a:t>
            </a:r>
            <a:endParaRPr lang="ja-JP" altLang="en-US" dirty="0"/>
          </a:p>
        </p:txBody>
      </p:sp>
    </p:spTree>
    <p:extLst>
      <p:ext uri="{BB962C8B-B14F-4D97-AF65-F5344CB8AC3E}">
        <p14:creationId xmlns:p14="http://schemas.microsoft.com/office/powerpoint/2010/main" val="22597540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0E70FE-073A-D044-7506-660C52B4FFF3}"/>
            </a:ext>
          </a:extLst>
        </p:cNvPr>
        <p:cNvGrpSpPr/>
        <p:nvPr/>
      </p:nvGrpSpPr>
      <p:grpSpPr>
        <a:xfrm>
          <a:off x="0" y="0"/>
          <a:ext cx="0" cy="0"/>
          <a:chOff x="0" y="0"/>
          <a:chExt cx="0" cy="0"/>
        </a:xfrm>
      </p:grpSpPr>
      <p:sp>
        <p:nvSpPr>
          <p:cNvPr id="13" name="コンテンツ プレースホルダー 2">
            <a:extLst>
              <a:ext uri="{FF2B5EF4-FFF2-40B4-BE49-F238E27FC236}">
                <a16:creationId xmlns:a16="http://schemas.microsoft.com/office/drawing/2014/main" id="{A978BD9C-D0C2-82FC-9036-2A1A8850D11D}"/>
              </a:ext>
            </a:extLst>
          </p:cNvPr>
          <p:cNvSpPr>
            <a:spLocks noGrp="1"/>
          </p:cNvSpPr>
          <p:nvPr/>
        </p:nvSpPr>
        <p:spPr>
          <a:xfrm>
            <a:off x="757197" y="2711649"/>
            <a:ext cx="2592000" cy="828000"/>
          </a:xfrm>
          <a:prstGeom prst="rect">
            <a:avLst/>
          </a:prstGeom>
          <a:solidFill>
            <a:schemeClr val="accent6">
              <a:lumMod val="75000"/>
            </a:schemeClr>
          </a:solidFill>
        </p:spPr>
        <p:txBody>
          <a:bodyPr vert="horz" lIns="91440" tIns="45720" rIns="91440" bIns="45720" rtlCol="0" anchor="ctr" anchorCtr="0">
            <a:noAutofit/>
          </a:bodyPr>
          <a:lstStyle>
            <a:lvl1pPr marL="342891" indent="-342891" algn="l" defTabSz="914377"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32" indent="-285744" algn="l" defTabSz="914377"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971" indent="-228594" algn="l" defTabSz="914377"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160"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349"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537"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0"/>
              </a:spcBef>
              <a:buNone/>
            </a:pPr>
            <a:r>
              <a:rPr lang="en-US" altLang="ja-JP" sz="2400" b="1" dirty="0">
                <a:solidFill>
                  <a:schemeClr val="bg1"/>
                </a:solidFill>
                <a:latin typeface="BIZ UDPゴシック" panose="020B0400000000000000" pitchFamily="50" charset="-128"/>
                <a:ea typeface="BIZ UDPゴシック" panose="020B0400000000000000" pitchFamily="50" charset="-128"/>
                <a:cs typeface="Arial" pitchFamily="34" charset="0"/>
              </a:rPr>
              <a:t>5.</a:t>
            </a:r>
            <a:r>
              <a:rPr lang="ja-JP" altLang="en-US" sz="2400" b="1" dirty="0">
                <a:solidFill>
                  <a:schemeClr val="bg1"/>
                </a:solidFill>
                <a:latin typeface="BIZ UDPゴシック" panose="020B0400000000000000" pitchFamily="50" charset="-128"/>
                <a:ea typeface="BIZ UDPゴシック" panose="020B0400000000000000" pitchFamily="50" charset="-128"/>
                <a:cs typeface="Arial" pitchFamily="34" charset="0"/>
              </a:rPr>
              <a:t>全体共有</a:t>
            </a:r>
            <a:endParaRPr lang="en-US" altLang="ja-JP" sz="2400" b="1" dirty="0">
              <a:solidFill>
                <a:schemeClr val="bg1"/>
              </a:solidFill>
              <a:latin typeface="BIZ UDPゴシック" panose="020B0400000000000000" pitchFamily="50" charset="-128"/>
              <a:ea typeface="BIZ UDPゴシック" panose="020B0400000000000000" pitchFamily="50" charset="-128"/>
              <a:cs typeface="Arial" pitchFamily="34" charset="0"/>
            </a:endParaRPr>
          </a:p>
          <a:p>
            <a:pPr marL="0" indent="0">
              <a:spcBef>
                <a:spcPts val="0"/>
              </a:spcBef>
              <a:buNone/>
            </a:pPr>
            <a:r>
              <a:rPr lang="ja-JP" altLang="en-US" sz="2400" b="1" dirty="0">
                <a:solidFill>
                  <a:schemeClr val="bg1"/>
                </a:solidFill>
                <a:latin typeface="BIZ UDPゴシック" panose="020B0400000000000000" pitchFamily="50" charset="-128"/>
                <a:ea typeface="BIZ UDPゴシック" panose="020B0400000000000000" pitchFamily="50" charset="-128"/>
                <a:cs typeface="Arial" pitchFamily="34" charset="0"/>
              </a:rPr>
              <a:t>    （</a:t>
            </a:r>
            <a:r>
              <a:rPr lang="en-US" altLang="ja-JP" sz="2400" b="1" dirty="0">
                <a:solidFill>
                  <a:schemeClr val="bg1"/>
                </a:solidFill>
                <a:latin typeface="BIZ UDPゴシック" panose="020B0400000000000000" pitchFamily="50" charset="-128"/>
                <a:ea typeface="BIZ UDPゴシック" panose="020B0400000000000000" pitchFamily="50" charset="-128"/>
                <a:cs typeface="Arial" pitchFamily="34" charset="0"/>
              </a:rPr>
              <a:t>20</a:t>
            </a:r>
            <a:r>
              <a:rPr lang="ja-JP" altLang="en-US" sz="2400" b="1" dirty="0">
                <a:solidFill>
                  <a:schemeClr val="bg1"/>
                </a:solidFill>
                <a:latin typeface="BIZ UDPゴシック" panose="020B0400000000000000" pitchFamily="50" charset="-128"/>
                <a:ea typeface="BIZ UDPゴシック" panose="020B0400000000000000" pitchFamily="50" charset="-128"/>
                <a:cs typeface="Arial" pitchFamily="34" charset="0"/>
              </a:rPr>
              <a:t>分）</a:t>
            </a:r>
          </a:p>
        </p:txBody>
      </p:sp>
      <p:sp>
        <p:nvSpPr>
          <p:cNvPr id="6" name="コンテンツ プレースホルダー 2">
            <a:extLst>
              <a:ext uri="{FF2B5EF4-FFF2-40B4-BE49-F238E27FC236}">
                <a16:creationId xmlns:a16="http://schemas.microsoft.com/office/drawing/2014/main" id="{C6243886-B48D-648A-C712-CC6D5E72CFC3}"/>
              </a:ext>
            </a:extLst>
          </p:cNvPr>
          <p:cNvSpPr>
            <a:spLocks noGrp="1"/>
          </p:cNvSpPr>
          <p:nvPr/>
        </p:nvSpPr>
        <p:spPr>
          <a:xfrm>
            <a:off x="3503712" y="2711649"/>
            <a:ext cx="7488832" cy="828000"/>
          </a:xfrm>
          <a:prstGeom prst="rect">
            <a:avLst/>
          </a:prstGeom>
          <a:ln w="12700">
            <a:solidFill>
              <a:schemeClr val="tx1">
                <a:lumMod val="50000"/>
                <a:lumOff val="50000"/>
              </a:schemeClr>
            </a:solidFill>
          </a:ln>
        </p:spPr>
        <p:txBody>
          <a:bodyPr vert="horz" lIns="91440" tIns="45720" rIns="91440" bIns="45720" rtlCol="0" anchor="ctr" anchorCtr="0">
            <a:noAutofit/>
          </a:bodyPr>
          <a:lstStyle>
            <a:lvl1pPr marL="342891" indent="-342891" algn="l" defTabSz="914377"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32" indent="-285744" algn="l" defTabSz="914377"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971" indent="-228594" algn="l" defTabSz="914377"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160"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349"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537"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0"/>
              </a:spcBef>
              <a:buNone/>
            </a:pPr>
            <a:r>
              <a:rPr lang="ja-JP" altLang="en-US" sz="2400" dirty="0">
                <a:solidFill>
                  <a:schemeClr val="tx1">
                    <a:lumMod val="75000"/>
                    <a:lumOff val="25000"/>
                  </a:schemeClr>
                </a:solidFill>
                <a:latin typeface="BIZ UDPゴシック" panose="020B0400000000000000" pitchFamily="50" charset="-128"/>
                <a:ea typeface="BIZ UDPゴシック" panose="020B0400000000000000" pitchFamily="50" charset="-128"/>
                <a:cs typeface="Arial" pitchFamily="34" charset="0"/>
              </a:rPr>
              <a:t>各グループの代表者から発表をお願いします。</a:t>
            </a:r>
            <a:endParaRPr lang="en-US" altLang="ja-JP" sz="2400" dirty="0">
              <a:solidFill>
                <a:schemeClr val="tx1">
                  <a:lumMod val="75000"/>
                  <a:lumOff val="25000"/>
                </a:schemeClr>
              </a:solidFill>
              <a:latin typeface="BIZ UDPゴシック" panose="020B0400000000000000" pitchFamily="50" charset="-128"/>
              <a:ea typeface="BIZ UDPゴシック" panose="020B0400000000000000" pitchFamily="50" charset="-128"/>
              <a:cs typeface="Arial" pitchFamily="34" charset="0"/>
            </a:endParaRPr>
          </a:p>
          <a:p>
            <a:pPr marL="0" indent="0">
              <a:spcBef>
                <a:spcPts val="0"/>
              </a:spcBef>
              <a:buNone/>
            </a:pPr>
            <a:r>
              <a:rPr lang="ja-JP" altLang="en-US" sz="2400" dirty="0">
                <a:solidFill>
                  <a:schemeClr val="tx1">
                    <a:lumMod val="75000"/>
                    <a:lumOff val="25000"/>
                  </a:schemeClr>
                </a:solidFill>
                <a:latin typeface="BIZ UDPゴシック" panose="020B0400000000000000" pitchFamily="50" charset="-128"/>
                <a:ea typeface="BIZ UDPゴシック" panose="020B0400000000000000" pitchFamily="50" charset="-128"/>
                <a:cs typeface="Arial" pitchFamily="34" charset="0"/>
              </a:rPr>
              <a:t>（</a:t>
            </a:r>
            <a:r>
              <a:rPr lang="en-US" altLang="ja-JP" sz="2400" dirty="0">
                <a:solidFill>
                  <a:schemeClr val="tx1">
                    <a:lumMod val="75000"/>
                    <a:lumOff val="25000"/>
                  </a:schemeClr>
                </a:solidFill>
                <a:latin typeface="BIZ UDPゴシック" panose="020B0400000000000000" pitchFamily="50" charset="-128"/>
                <a:ea typeface="BIZ UDPゴシック" panose="020B0400000000000000" pitchFamily="50" charset="-128"/>
                <a:cs typeface="Arial" pitchFamily="34" charset="0"/>
              </a:rPr>
              <a:t>2</a:t>
            </a:r>
            <a:r>
              <a:rPr lang="ja-JP" altLang="en-US" sz="2400" dirty="0">
                <a:solidFill>
                  <a:schemeClr val="tx1">
                    <a:lumMod val="75000"/>
                    <a:lumOff val="25000"/>
                  </a:schemeClr>
                </a:solidFill>
                <a:latin typeface="BIZ UDPゴシック" panose="020B0400000000000000" pitchFamily="50" charset="-128"/>
                <a:ea typeface="BIZ UDPゴシック" panose="020B0400000000000000" pitchFamily="50" charset="-128"/>
                <a:cs typeface="Arial" pitchFamily="34" charset="0"/>
              </a:rPr>
              <a:t>～</a:t>
            </a:r>
            <a:r>
              <a:rPr lang="en-US" altLang="ja-JP" sz="2400" dirty="0">
                <a:solidFill>
                  <a:schemeClr val="tx1">
                    <a:lumMod val="75000"/>
                    <a:lumOff val="25000"/>
                  </a:schemeClr>
                </a:solidFill>
                <a:latin typeface="BIZ UDPゴシック" panose="020B0400000000000000" pitchFamily="50" charset="-128"/>
                <a:ea typeface="BIZ UDPゴシック" panose="020B0400000000000000" pitchFamily="50" charset="-128"/>
                <a:cs typeface="Arial" pitchFamily="34" charset="0"/>
              </a:rPr>
              <a:t>3</a:t>
            </a:r>
            <a:r>
              <a:rPr lang="ja-JP" altLang="en-US" sz="2400" dirty="0">
                <a:solidFill>
                  <a:schemeClr val="tx1">
                    <a:lumMod val="75000"/>
                    <a:lumOff val="25000"/>
                  </a:schemeClr>
                </a:solidFill>
                <a:latin typeface="BIZ UDPゴシック" panose="020B0400000000000000" pitchFamily="50" charset="-128"/>
                <a:ea typeface="BIZ UDPゴシック" panose="020B0400000000000000" pitchFamily="50" charset="-128"/>
                <a:cs typeface="Arial" pitchFamily="34" charset="0"/>
              </a:rPr>
              <a:t>分</a:t>
            </a:r>
            <a:r>
              <a:rPr lang="en-US" altLang="ja-JP" sz="2400" dirty="0">
                <a:solidFill>
                  <a:schemeClr val="tx1">
                    <a:lumMod val="75000"/>
                    <a:lumOff val="25000"/>
                  </a:schemeClr>
                </a:solidFill>
                <a:latin typeface="BIZ UDPゴシック" panose="020B0400000000000000" pitchFamily="50" charset="-128"/>
                <a:ea typeface="BIZ UDPゴシック" panose="020B0400000000000000" pitchFamily="50" charset="-128"/>
                <a:cs typeface="Arial" pitchFamily="34" charset="0"/>
              </a:rPr>
              <a:t>×</a:t>
            </a:r>
            <a:r>
              <a:rPr lang="ja-JP" altLang="en-US" sz="2400" dirty="0">
                <a:solidFill>
                  <a:schemeClr val="tx1">
                    <a:lumMod val="75000"/>
                    <a:lumOff val="25000"/>
                  </a:schemeClr>
                </a:solidFill>
                <a:latin typeface="BIZ UDPゴシック" panose="020B0400000000000000" pitchFamily="50" charset="-128"/>
                <a:ea typeface="BIZ UDPゴシック" panose="020B0400000000000000" pitchFamily="50" charset="-128"/>
                <a:cs typeface="Arial" pitchFamily="34" charset="0"/>
              </a:rPr>
              <a:t>８班）</a:t>
            </a:r>
          </a:p>
        </p:txBody>
      </p:sp>
      <p:sp>
        <p:nvSpPr>
          <p:cNvPr id="17" name="コンテンツ プレースホルダー 2">
            <a:extLst>
              <a:ext uri="{FF2B5EF4-FFF2-40B4-BE49-F238E27FC236}">
                <a16:creationId xmlns:a16="http://schemas.microsoft.com/office/drawing/2014/main" id="{08364E08-E9A8-D89F-44FB-CB697A3A3CC9}"/>
              </a:ext>
            </a:extLst>
          </p:cNvPr>
          <p:cNvSpPr>
            <a:spLocks noGrp="1"/>
          </p:cNvSpPr>
          <p:nvPr/>
        </p:nvSpPr>
        <p:spPr>
          <a:xfrm>
            <a:off x="757197" y="3745213"/>
            <a:ext cx="2592000" cy="1407273"/>
          </a:xfrm>
          <a:prstGeom prst="rect">
            <a:avLst/>
          </a:prstGeom>
          <a:solidFill>
            <a:schemeClr val="accent6">
              <a:lumMod val="75000"/>
            </a:schemeClr>
          </a:solidFill>
        </p:spPr>
        <p:txBody>
          <a:bodyPr vert="horz" lIns="91440" tIns="45720" rIns="91440" bIns="45720" rtlCol="0" anchor="ctr" anchorCtr="0">
            <a:noAutofit/>
          </a:bodyPr>
          <a:lstStyle>
            <a:lvl1pPr marL="342891" indent="-342891" algn="l" defTabSz="914377"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32" indent="-285744" algn="l" defTabSz="914377"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971" indent="-228594" algn="l" defTabSz="914377"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160"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349"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537"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0"/>
              </a:spcBef>
              <a:buNone/>
            </a:pPr>
            <a:r>
              <a:rPr lang="en-US" altLang="ja-JP" sz="2400" b="1" dirty="0">
                <a:solidFill>
                  <a:schemeClr val="bg1"/>
                </a:solidFill>
                <a:latin typeface="BIZ UDPゴシック" panose="020B0400000000000000" pitchFamily="50" charset="-128"/>
                <a:ea typeface="BIZ UDPゴシック" panose="020B0400000000000000" pitchFamily="50" charset="-128"/>
                <a:cs typeface="Arial" pitchFamily="34" charset="0"/>
              </a:rPr>
              <a:t>6.</a:t>
            </a:r>
            <a:r>
              <a:rPr lang="ja-JP" altLang="en-US" sz="2400" b="1" dirty="0">
                <a:solidFill>
                  <a:schemeClr val="bg1"/>
                </a:solidFill>
                <a:latin typeface="BIZ UDPゴシック" panose="020B0400000000000000" pitchFamily="50" charset="-128"/>
                <a:ea typeface="BIZ UDPゴシック" panose="020B0400000000000000" pitchFamily="50" charset="-128"/>
                <a:cs typeface="Arial" pitchFamily="34" charset="0"/>
              </a:rPr>
              <a:t>個人ワーク</a:t>
            </a:r>
            <a:endParaRPr lang="en-US" altLang="ja-JP" sz="2400" b="1" dirty="0">
              <a:solidFill>
                <a:schemeClr val="bg1"/>
              </a:solidFill>
              <a:latin typeface="BIZ UDPゴシック" panose="020B0400000000000000" pitchFamily="50" charset="-128"/>
              <a:ea typeface="BIZ UDPゴシック" panose="020B0400000000000000" pitchFamily="50" charset="-128"/>
              <a:cs typeface="Arial" pitchFamily="34" charset="0"/>
            </a:endParaRPr>
          </a:p>
          <a:p>
            <a:pPr marL="0" indent="0">
              <a:spcBef>
                <a:spcPts val="0"/>
              </a:spcBef>
              <a:buNone/>
            </a:pPr>
            <a:r>
              <a:rPr lang="ja-JP" altLang="en-US" sz="2400" b="1" dirty="0">
                <a:solidFill>
                  <a:schemeClr val="bg1"/>
                </a:solidFill>
                <a:latin typeface="BIZ UDPゴシック" panose="020B0400000000000000" pitchFamily="50" charset="-128"/>
                <a:ea typeface="BIZ UDPゴシック" panose="020B0400000000000000" pitchFamily="50" charset="-128"/>
                <a:cs typeface="Arial" pitchFamily="34" charset="0"/>
              </a:rPr>
              <a:t>    （</a:t>
            </a:r>
            <a:r>
              <a:rPr lang="en-US" altLang="ja-JP" sz="2400" b="1" dirty="0">
                <a:solidFill>
                  <a:schemeClr val="bg1"/>
                </a:solidFill>
                <a:latin typeface="BIZ UDPゴシック" panose="020B0400000000000000" pitchFamily="50" charset="-128"/>
                <a:ea typeface="BIZ UDPゴシック" panose="020B0400000000000000" pitchFamily="50" charset="-128"/>
                <a:cs typeface="Arial" pitchFamily="34" charset="0"/>
              </a:rPr>
              <a:t>5</a:t>
            </a:r>
            <a:r>
              <a:rPr lang="ja-JP" altLang="en-US" sz="2400" b="1" dirty="0">
                <a:solidFill>
                  <a:schemeClr val="bg1"/>
                </a:solidFill>
                <a:latin typeface="BIZ UDPゴシック" panose="020B0400000000000000" pitchFamily="50" charset="-128"/>
                <a:ea typeface="BIZ UDPゴシック" panose="020B0400000000000000" pitchFamily="50" charset="-128"/>
                <a:cs typeface="Arial" pitchFamily="34" charset="0"/>
              </a:rPr>
              <a:t>分）</a:t>
            </a:r>
          </a:p>
        </p:txBody>
      </p:sp>
      <p:sp>
        <p:nvSpPr>
          <p:cNvPr id="5" name="コンテンツ プレースホルダー 2">
            <a:extLst>
              <a:ext uri="{FF2B5EF4-FFF2-40B4-BE49-F238E27FC236}">
                <a16:creationId xmlns:a16="http://schemas.microsoft.com/office/drawing/2014/main" id="{D46F0656-A0A5-F4BF-9B88-BC6CF5F0D5FF}"/>
              </a:ext>
            </a:extLst>
          </p:cNvPr>
          <p:cNvSpPr>
            <a:spLocks noGrp="1"/>
          </p:cNvSpPr>
          <p:nvPr/>
        </p:nvSpPr>
        <p:spPr>
          <a:xfrm>
            <a:off x="3503712" y="3745213"/>
            <a:ext cx="7488832" cy="1407273"/>
          </a:xfrm>
          <a:prstGeom prst="rect">
            <a:avLst/>
          </a:prstGeom>
          <a:ln w="12700">
            <a:solidFill>
              <a:schemeClr val="tx1">
                <a:lumMod val="50000"/>
                <a:lumOff val="50000"/>
              </a:schemeClr>
            </a:solidFill>
          </a:ln>
        </p:spPr>
        <p:txBody>
          <a:bodyPr vert="horz" lIns="91440" tIns="45720" rIns="91440" bIns="45720" rtlCol="0" anchor="ctr" anchorCtr="0">
            <a:noAutofit/>
          </a:bodyPr>
          <a:lstStyle>
            <a:lvl1pPr marL="342891" indent="-342891" algn="l" defTabSz="914377"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32" indent="-285744" algn="l" defTabSz="914377"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971" indent="-228594" algn="l" defTabSz="914377"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160"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349"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537"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900"/>
              </a:spcBef>
              <a:buNone/>
            </a:pPr>
            <a:r>
              <a:rPr lang="ja-JP" altLang="en-US" sz="2400" dirty="0">
                <a:solidFill>
                  <a:schemeClr val="tx1">
                    <a:lumMod val="75000"/>
                    <a:lumOff val="25000"/>
                  </a:schemeClr>
                </a:solidFill>
                <a:latin typeface="BIZ UDPゴシック" panose="020B0400000000000000" pitchFamily="50" charset="-128"/>
                <a:ea typeface="BIZ UDPゴシック" panose="020B0400000000000000" pitchFamily="50" charset="-128"/>
                <a:cs typeface="Arial" pitchFamily="34" charset="0"/>
              </a:rPr>
              <a:t>自身の</a:t>
            </a:r>
            <a:r>
              <a:rPr lang="ja-JP" altLang="en-US" sz="2400" dirty="0">
                <a:solidFill>
                  <a:srgbClr val="FF0000"/>
                </a:solidFill>
                <a:latin typeface="BIZ UDPゴシック" panose="020B0400000000000000" pitchFamily="50" charset="-128"/>
                <a:ea typeface="BIZ UDPゴシック" panose="020B0400000000000000" pitchFamily="50" charset="-128"/>
                <a:cs typeface="Arial" pitchFamily="34" charset="0"/>
              </a:rPr>
              <a:t>“</a:t>
            </a:r>
            <a:r>
              <a:rPr lang="ja-JP" altLang="en-US" sz="2400" b="1" dirty="0">
                <a:solidFill>
                  <a:srgbClr val="FF0000"/>
                </a:solidFill>
                <a:latin typeface="BIZ UDPゴシック" panose="020B0400000000000000" pitchFamily="50" charset="-128"/>
                <a:ea typeface="BIZ UDPゴシック" panose="020B0400000000000000" pitchFamily="50" charset="-128"/>
                <a:cs typeface="Arial" pitchFamily="34" charset="0"/>
              </a:rPr>
              <a:t>ベストアンサー</a:t>
            </a:r>
            <a:r>
              <a:rPr lang="ja-JP" altLang="en-US" sz="2400" dirty="0">
                <a:solidFill>
                  <a:srgbClr val="FF0000"/>
                </a:solidFill>
                <a:latin typeface="BIZ UDPゴシック" panose="020B0400000000000000" pitchFamily="50" charset="-128"/>
                <a:ea typeface="BIZ UDPゴシック" panose="020B0400000000000000" pitchFamily="50" charset="-128"/>
                <a:cs typeface="Arial" pitchFamily="34" charset="0"/>
              </a:rPr>
              <a:t>”</a:t>
            </a:r>
            <a:r>
              <a:rPr lang="ja-JP" altLang="en-US" sz="2400" dirty="0">
                <a:solidFill>
                  <a:schemeClr val="tx1">
                    <a:lumMod val="75000"/>
                    <a:lumOff val="25000"/>
                  </a:schemeClr>
                </a:solidFill>
                <a:latin typeface="BIZ UDPゴシック" panose="020B0400000000000000" pitchFamily="50" charset="-128"/>
                <a:ea typeface="BIZ UDPゴシック" panose="020B0400000000000000" pitchFamily="50" charset="-128"/>
                <a:cs typeface="Arial" pitchFamily="34" charset="0"/>
              </a:rPr>
              <a:t>を作成しましょう！</a:t>
            </a:r>
            <a:br>
              <a:rPr lang="en-US" altLang="ja-JP" sz="2400" dirty="0">
                <a:solidFill>
                  <a:schemeClr val="tx1">
                    <a:lumMod val="75000"/>
                    <a:lumOff val="25000"/>
                  </a:schemeClr>
                </a:solidFill>
                <a:latin typeface="BIZ UDPゴシック" panose="020B0400000000000000" pitchFamily="50" charset="-128"/>
                <a:ea typeface="BIZ UDPゴシック" panose="020B0400000000000000" pitchFamily="50" charset="-128"/>
                <a:cs typeface="Arial" pitchFamily="34" charset="0"/>
              </a:rPr>
            </a:br>
            <a:r>
              <a:rPr lang="ja-JP" altLang="en-US" sz="2400" dirty="0">
                <a:solidFill>
                  <a:schemeClr val="tx1">
                    <a:lumMod val="75000"/>
                    <a:lumOff val="25000"/>
                  </a:schemeClr>
                </a:solidFill>
                <a:latin typeface="BIZ UDPゴシック" panose="020B0400000000000000" pitchFamily="50" charset="-128"/>
                <a:ea typeface="BIZ UDPゴシック" panose="020B0400000000000000" pitchFamily="50" charset="-128"/>
                <a:cs typeface="Arial" pitchFamily="34" charset="0"/>
              </a:rPr>
              <a:t>ベストアンサーはアンケートに記入をお願いします。</a:t>
            </a:r>
            <a:endParaRPr lang="en-US" altLang="ja-JP" sz="2400" dirty="0">
              <a:solidFill>
                <a:schemeClr val="tx1">
                  <a:lumMod val="75000"/>
                  <a:lumOff val="25000"/>
                </a:schemeClr>
              </a:solidFill>
              <a:latin typeface="BIZ UDPゴシック" panose="020B0400000000000000" pitchFamily="50" charset="-128"/>
              <a:ea typeface="BIZ UDPゴシック" panose="020B0400000000000000" pitchFamily="50" charset="-128"/>
              <a:cs typeface="Arial" pitchFamily="34" charset="0"/>
            </a:endParaRPr>
          </a:p>
        </p:txBody>
      </p:sp>
      <p:sp>
        <p:nvSpPr>
          <p:cNvPr id="8" name="コンテンツ プレースホルダー 2">
            <a:extLst>
              <a:ext uri="{FF2B5EF4-FFF2-40B4-BE49-F238E27FC236}">
                <a16:creationId xmlns:a16="http://schemas.microsoft.com/office/drawing/2014/main" id="{9EDA99C3-A4A2-C0D7-E064-C0B0382E8306}"/>
              </a:ext>
            </a:extLst>
          </p:cNvPr>
          <p:cNvSpPr>
            <a:spLocks noGrp="1"/>
          </p:cNvSpPr>
          <p:nvPr/>
        </p:nvSpPr>
        <p:spPr>
          <a:xfrm>
            <a:off x="757197" y="1644701"/>
            <a:ext cx="2592000" cy="828000"/>
          </a:xfrm>
          <a:prstGeom prst="rect">
            <a:avLst/>
          </a:prstGeom>
          <a:solidFill>
            <a:schemeClr val="accent6">
              <a:lumMod val="75000"/>
            </a:schemeClr>
          </a:solidFill>
        </p:spPr>
        <p:txBody>
          <a:bodyPr vert="horz" lIns="91440" tIns="45720" rIns="91440" bIns="45720" rtlCol="0" anchor="ctr" anchorCtr="0">
            <a:noAutofit/>
          </a:bodyPr>
          <a:lstStyle>
            <a:lvl1pPr marL="342891" indent="-342891" algn="l" defTabSz="914377"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32" indent="-285744" algn="l" defTabSz="914377"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971" indent="-228594" algn="l" defTabSz="914377"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160"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349"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537"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0"/>
              </a:spcBef>
              <a:buNone/>
            </a:pPr>
            <a:r>
              <a:rPr lang="en-US" altLang="ja-JP" sz="2400" b="1" dirty="0">
                <a:solidFill>
                  <a:schemeClr val="bg1"/>
                </a:solidFill>
                <a:latin typeface="BIZ UDPゴシック" panose="020B0400000000000000" pitchFamily="50" charset="-128"/>
                <a:ea typeface="BIZ UDPゴシック" panose="020B0400000000000000" pitchFamily="50" charset="-128"/>
                <a:cs typeface="Arial" pitchFamily="34" charset="0"/>
              </a:rPr>
              <a:t>4.</a:t>
            </a:r>
            <a:r>
              <a:rPr lang="ja-JP" altLang="en-US" sz="2400" b="1" dirty="0">
                <a:solidFill>
                  <a:schemeClr val="bg1"/>
                </a:solidFill>
                <a:latin typeface="BIZ UDPゴシック" panose="020B0400000000000000" pitchFamily="50" charset="-128"/>
                <a:ea typeface="BIZ UDPゴシック" panose="020B0400000000000000" pitchFamily="50" charset="-128"/>
                <a:cs typeface="Arial" pitchFamily="34" charset="0"/>
              </a:rPr>
              <a:t>グループワーク</a:t>
            </a:r>
            <a:endParaRPr lang="en-US" altLang="ja-JP" sz="2400" b="1" dirty="0">
              <a:solidFill>
                <a:schemeClr val="bg1"/>
              </a:solidFill>
              <a:latin typeface="BIZ UDPゴシック" panose="020B0400000000000000" pitchFamily="50" charset="-128"/>
              <a:ea typeface="BIZ UDPゴシック" panose="020B0400000000000000" pitchFamily="50" charset="-128"/>
              <a:cs typeface="Arial" pitchFamily="34" charset="0"/>
            </a:endParaRPr>
          </a:p>
          <a:p>
            <a:pPr marL="0" indent="0">
              <a:spcBef>
                <a:spcPts val="0"/>
              </a:spcBef>
              <a:buNone/>
            </a:pPr>
            <a:r>
              <a:rPr lang="ja-JP" altLang="en-US" sz="2400" b="1" dirty="0">
                <a:solidFill>
                  <a:schemeClr val="bg1"/>
                </a:solidFill>
                <a:latin typeface="BIZ UDPゴシック" panose="020B0400000000000000" pitchFamily="50" charset="-128"/>
                <a:ea typeface="BIZ UDPゴシック" panose="020B0400000000000000" pitchFamily="50" charset="-128"/>
                <a:cs typeface="Arial" pitchFamily="34" charset="0"/>
              </a:rPr>
              <a:t>    （</a:t>
            </a:r>
            <a:r>
              <a:rPr lang="en-US" altLang="ja-JP" sz="2400" b="1" dirty="0">
                <a:solidFill>
                  <a:schemeClr val="bg1"/>
                </a:solidFill>
                <a:latin typeface="BIZ UDPゴシック" panose="020B0400000000000000" pitchFamily="50" charset="-128"/>
                <a:ea typeface="BIZ UDPゴシック" panose="020B0400000000000000" pitchFamily="50" charset="-128"/>
                <a:cs typeface="Arial" pitchFamily="34" charset="0"/>
              </a:rPr>
              <a:t>20</a:t>
            </a:r>
            <a:r>
              <a:rPr lang="ja-JP" altLang="en-US" sz="2400" b="1" dirty="0">
                <a:solidFill>
                  <a:schemeClr val="bg1"/>
                </a:solidFill>
                <a:latin typeface="BIZ UDPゴシック" panose="020B0400000000000000" pitchFamily="50" charset="-128"/>
                <a:ea typeface="BIZ UDPゴシック" panose="020B0400000000000000" pitchFamily="50" charset="-128"/>
                <a:cs typeface="Arial" pitchFamily="34" charset="0"/>
              </a:rPr>
              <a:t>分）</a:t>
            </a:r>
          </a:p>
        </p:txBody>
      </p:sp>
      <p:sp>
        <p:nvSpPr>
          <p:cNvPr id="10" name="コンテンツ プレースホルダー 2">
            <a:extLst>
              <a:ext uri="{FF2B5EF4-FFF2-40B4-BE49-F238E27FC236}">
                <a16:creationId xmlns:a16="http://schemas.microsoft.com/office/drawing/2014/main" id="{D6E8EA61-686B-7C11-B656-8DB498F16315}"/>
              </a:ext>
            </a:extLst>
          </p:cNvPr>
          <p:cNvSpPr>
            <a:spLocks noGrp="1"/>
          </p:cNvSpPr>
          <p:nvPr/>
        </p:nvSpPr>
        <p:spPr>
          <a:xfrm>
            <a:off x="3503712" y="1644701"/>
            <a:ext cx="7488832" cy="828000"/>
          </a:xfrm>
          <a:prstGeom prst="rect">
            <a:avLst/>
          </a:prstGeom>
          <a:ln w="12700">
            <a:solidFill>
              <a:schemeClr val="accent6">
                <a:lumMod val="75000"/>
              </a:schemeClr>
            </a:solidFill>
          </a:ln>
        </p:spPr>
        <p:txBody>
          <a:bodyPr vert="horz" lIns="91440" tIns="45720" rIns="91440" bIns="45720" rtlCol="0" anchor="ctr" anchorCtr="0">
            <a:noAutofit/>
          </a:bodyPr>
          <a:lstStyle>
            <a:lvl1pPr marL="342891" indent="-342891" algn="l" defTabSz="914377"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32" indent="-285744" algn="l" defTabSz="914377"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971" indent="-228594" algn="l" defTabSz="914377"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160"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349"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537"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900"/>
              </a:spcBef>
              <a:buNone/>
            </a:pPr>
            <a:r>
              <a:rPr lang="ja-JP" altLang="en-US" sz="2400" dirty="0">
                <a:solidFill>
                  <a:schemeClr val="tx1">
                    <a:lumMod val="75000"/>
                    <a:lumOff val="25000"/>
                  </a:schemeClr>
                </a:solidFill>
                <a:latin typeface="BIZ UDPゴシック" panose="020B0400000000000000" pitchFamily="50" charset="-128"/>
                <a:ea typeface="BIZ UDPゴシック" panose="020B0400000000000000" pitchFamily="50" charset="-128"/>
                <a:cs typeface="Arial" pitchFamily="34" charset="0"/>
              </a:rPr>
              <a:t>グループで</a:t>
            </a:r>
            <a:r>
              <a:rPr lang="ja-JP" altLang="en-US" sz="2400" dirty="0">
                <a:solidFill>
                  <a:srgbClr val="FF0000"/>
                </a:solidFill>
                <a:latin typeface="BIZ UDPゴシック" panose="020B0400000000000000" pitchFamily="50" charset="-128"/>
                <a:ea typeface="BIZ UDPゴシック" panose="020B0400000000000000" pitchFamily="50" charset="-128"/>
                <a:cs typeface="Arial" pitchFamily="34" charset="0"/>
              </a:rPr>
              <a:t>“</a:t>
            </a:r>
            <a:r>
              <a:rPr lang="ja-JP" altLang="en-US" sz="2400" b="1" dirty="0">
                <a:solidFill>
                  <a:srgbClr val="FF0000"/>
                </a:solidFill>
                <a:latin typeface="BIZ UDPゴシック" panose="020B0400000000000000" pitchFamily="50" charset="-128"/>
                <a:ea typeface="BIZ UDPゴシック" panose="020B0400000000000000" pitchFamily="50" charset="-128"/>
                <a:cs typeface="Arial" pitchFamily="34" charset="0"/>
              </a:rPr>
              <a:t>ベストアンサー</a:t>
            </a:r>
            <a:r>
              <a:rPr lang="ja-JP" altLang="en-US" sz="2400" dirty="0">
                <a:solidFill>
                  <a:srgbClr val="FF0000"/>
                </a:solidFill>
                <a:latin typeface="BIZ UDPゴシック" panose="020B0400000000000000" pitchFamily="50" charset="-128"/>
                <a:ea typeface="BIZ UDPゴシック" panose="020B0400000000000000" pitchFamily="50" charset="-128"/>
                <a:cs typeface="Arial" pitchFamily="34" charset="0"/>
              </a:rPr>
              <a:t>”</a:t>
            </a:r>
            <a:r>
              <a:rPr lang="ja-JP" altLang="en-US" sz="2400" dirty="0">
                <a:solidFill>
                  <a:schemeClr val="tx1">
                    <a:lumMod val="75000"/>
                    <a:lumOff val="25000"/>
                  </a:schemeClr>
                </a:solidFill>
                <a:latin typeface="BIZ UDPゴシック" panose="020B0400000000000000" pitchFamily="50" charset="-128"/>
                <a:ea typeface="BIZ UDPゴシック" panose="020B0400000000000000" pitchFamily="50" charset="-128"/>
                <a:cs typeface="Arial" pitchFamily="34" charset="0"/>
              </a:rPr>
              <a:t>を作成しましょう！</a:t>
            </a:r>
          </a:p>
        </p:txBody>
      </p:sp>
      <p:grpSp>
        <p:nvGrpSpPr>
          <p:cNvPr id="12" name="グループ化 11">
            <a:extLst>
              <a:ext uri="{FF2B5EF4-FFF2-40B4-BE49-F238E27FC236}">
                <a16:creationId xmlns:a16="http://schemas.microsoft.com/office/drawing/2014/main" id="{EF5DD61C-AA1A-AC4C-94B0-99EDFE905B18}"/>
              </a:ext>
            </a:extLst>
          </p:cNvPr>
          <p:cNvGrpSpPr/>
          <p:nvPr/>
        </p:nvGrpSpPr>
        <p:grpSpPr>
          <a:xfrm>
            <a:off x="3976653" y="5480203"/>
            <a:ext cx="4238692" cy="1045141"/>
            <a:chOff x="412246" y="5475476"/>
            <a:chExt cx="3503051" cy="863753"/>
          </a:xfrm>
        </p:grpSpPr>
        <p:sp>
          <p:nvSpPr>
            <p:cNvPr id="37" name="円/楕円 18">
              <a:extLst>
                <a:ext uri="{FF2B5EF4-FFF2-40B4-BE49-F238E27FC236}">
                  <a16:creationId xmlns:a16="http://schemas.microsoft.com/office/drawing/2014/main" id="{6E61DDD2-F711-8ADB-8E62-4DA6A67B2C7E}"/>
                </a:ext>
              </a:extLst>
            </p:cNvPr>
            <p:cNvSpPr/>
            <p:nvPr/>
          </p:nvSpPr>
          <p:spPr>
            <a:xfrm>
              <a:off x="431724" y="5475476"/>
              <a:ext cx="900352" cy="834121"/>
            </a:xfrm>
            <a:prstGeom prst="ellipse">
              <a:avLst/>
            </a:prstGeom>
            <a:solidFill>
              <a:srgbClr val="FFFFFF"/>
            </a:solidFill>
            <a:ln w="28575" cap="flat" cmpd="sng" algn="ctr">
              <a:noFill/>
              <a:prstDash val="solid"/>
              <a:miter lim="800000"/>
            </a:ln>
            <a:effectLst>
              <a:glow rad="127000">
                <a:srgbClr val="9966FF">
                  <a:alpha val="49804"/>
                </a:srgbClr>
              </a:glow>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2400" b="0" i="0" u="none" strike="noStrike" kern="0" cap="none" spc="0" normalizeH="0" baseline="0" noProof="0" dirty="0">
                <a:ln>
                  <a:noFill/>
                </a:ln>
                <a:solidFill>
                  <a:srgbClr val="B13DC8"/>
                </a:solidFill>
                <a:effectLst/>
                <a:uLnTx/>
                <a:uFillTx/>
                <a:latin typeface="Meiryo UI" panose="020B0604030504040204" pitchFamily="50" charset="-128"/>
                <a:ea typeface="Meiryo UI" panose="020B0604030504040204" pitchFamily="50" charset="-128"/>
                <a:cs typeface="+mn-cs"/>
              </a:endParaRPr>
            </a:p>
          </p:txBody>
        </p:sp>
        <p:sp>
          <p:nvSpPr>
            <p:cNvPr id="38" name="テキスト ボックス 6">
              <a:extLst>
                <a:ext uri="{FF2B5EF4-FFF2-40B4-BE49-F238E27FC236}">
                  <a16:creationId xmlns:a16="http://schemas.microsoft.com/office/drawing/2014/main" id="{8E3A7CE7-DF69-A6CF-410C-199066771783}"/>
                </a:ext>
              </a:extLst>
            </p:cNvPr>
            <p:cNvSpPr txBox="1"/>
            <p:nvPr/>
          </p:nvSpPr>
          <p:spPr>
            <a:xfrm>
              <a:off x="412246" y="5718317"/>
              <a:ext cx="914986" cy="330669"/>
            </a:xfrm>
            <a:prstGeom prst="rect">
              <a:avLst/>
            </a:prstGeom>
            <a:noFill/>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spcBef>
                  <a:spcPts val="600"/>
                </a:spcBef>
              </a:pPr>
              <a:r>
                <a:rPr kumimoji="0" lang="ja-JP" altLang="en-US" sz="2000" kern="0" dirty="0">
                  <a:solidFill>
                    <a:srgbClr val="9966FF"/>
                  </a:solidFill>
                  <a:latin typeface="BIZ UDPゴシック" panose="020B0400000000000000" pitchFamily="50" charset="-128"/>
                  <a:ea typeface="BIZ UDPゴシック" panose="020B0400000000000000" pitchFamily="50" charset="-128"/>
                </a:rPr>
                <a:t>学ぶ</a:t>
              </a:r>
            </a:p>
          </p:txBody>
        </p:sp>
        <p:sp>
          <p:nvSpPr>
            <p:cNvPr id="39" name="円/楕円 18">
              <a:extLst>
                <a:ext uri="{FF2B5EF4-FFF2-40B4-BE49-F238E27FC236}">
                  <a16:creationId xmlns:a16="http://schemas.microsoft.com/office/drawing/2014/main" id="{6470E5C7-997A-A27F-3EB4-5F7DA19FFAC3}"/>
                </a:ext>
              </a:extLst>
            </p:cNvPr>
            <p:cNvSpPr/>
            <p:nvPr/>
          </p:nvSpPr>
          <p:spPr>
            <a:xfrm>
              <a:off x="1663844" y="5475476"/>
              <a:ext cx="900352" cy="863753"/>
            </a:xfrm>
            <a:prstGeom prst="ellipse">
              <a:avLst/>
            </a:prstGeom>
            <a:solidFill>
              <a:srgbClr val="FFFFFF"/>
            </a:solidFill>
            <a:ln w="28575" cap="flat" cmpd="sng" algn="ctr">
              <a:noFill/>
              <a:prstDash val="solid"/>
              <a:miter lim="800000"/>
            </a:ln>
            <a:effectLst>
              <a:glow rad="127000">
                <a:schemeClr val="accent5">
                  <a:lumMod val="75000"/>
                  <a:alpha val="50000"/>
                </a:schemeClr>
              </a:glow>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2400" b="0" i="0" u="none" strike="noStrike" kern="0" cap="none" spc="0" normalizeH="0" baseline="0" noProof="0" dirty="0">
                <a:ln>
                  <a:noFill/>
                </a:ln>
                <a:solidFill>
                  <a:srgbClr val="B13DC8"/>
                </a:solidFill>
                <a:effectLst/>
                <a:uLnTx/>
                <a:uFillTx/>
                <a:latin typeface="Meiryo UI" panose="020B0604030504040204" pitchFamily="50" charset="-128"/>
                <a:ea typeface="Meiryo UI" panose="020B0604030504040204" pitchFamily="50" charset="-128"/>
                <a:cs typeface="+mn-cs"/>
              </a:endParaRPr>
            </a:p>
          </p:txBody>
        </p:sp>
        <p:sp>
          <p:nvSpPr>
            <p:cNvPr id="40" name="テキスト ボックス 6">
              <a:extLst>
                <a:ext uri="{FF2B5EF4-FFF2-40B4-BE49-F238E27FC236}">
                  <a16:creationId xmlns:a16="http://schemas.microsoft.com/office/drawing/2014/main" id="{7B62F06E-85F9-D782-637B-7739A060D841}"/>
                </a:ext>
              </a:extLst>
            </p:cNvPr>
            <p:cNvSpPr txBox="1"/>
            <p:nvPr/>
          </p:nvSpPr>
          <p:spPr>
            <a:xfrm>
              <a:off x="1559496" y="5731034"/>
              <a:ext cx="1138313" cy="305233"/>
            </a:xfrm>
            <a:prstGeom prst="rect">
              <a:avLst/>
            </a:prstGeom>
            <a:noFill/>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spcBef>
                  <a:spcPts val="600"/>
                </a:spcBef>
              </a:pPr>
              <a:r>
                <a:rPr kumimoji="0" lang="ja-JP" altLang="en-US" kern="0" dirty="0">
                  <a:solidFill>
                    <a:schemeClr val="accent5">
                      <a:lumMod val="75000"/>
                    </a:schemeClr>
                  </a:solidFill>
                  <a:latin typeface="BIZ UDPゴシック" panose="020B0400000000000000" pitchFamily="50" charset="-128"/>
                  <a:ea typeface="BIZ UDPゴシック" panose="020B0400000000000000" pitchFamily="50" charset="-128"/>
                </a:rPr>
                <a:t>実践する</a:t>
              </a:r>
            </a:p>
          </p:txBody>
        </p:sp>
        <p:sp>
          <p:nvSpPr>
            <p:cNvPr id="41" name="円/楕円 18">
              <a:extLst>
                <a:ext uri="{FF2B5EF4-FFF2-40B4-BE49-F238E27FC236}">
                  <a16:creationId xmlns:a16="http://schemas.microsoft.com/office/drawing/2014/main" id="{7D64FB91-D2F2-6239-C5DE-C35CC74E49AB}"/>
                </a:ext>
              </a:extLst>
            </p:cNvPr>
            <p:cNvSpPr/>
            <p:nvPr/>
          </p:nvSpPr>
          <p:spPr>
            <a:xfrm>
              <a:off x="2895965" y="5489421"/>
              <a:ext cx="900352" cy="849808"/>
            </a:xfrm>
            <a:prstGeom prst="ellipse">
              <a:avLst/>
            </a:prstGeom>
            <a:solidFill>
              <a:srgbClr val="FFFFFF"/>
            </a:solidFill>
            <a:ln w="28575" cap="flat" cmpd="sng" algn="ctr">
              <a:noFill/>
              <a:prstDash val="solid"/>
              <a:miter lim="800000"/>
            </a:ln>
            <a:effectLst>
              <a:glow rad="127000">
                <a:schemeClr val="accent6">
                  <a:lumMod val="75000"/>
                  <a:alpha val="50000"/>
                </a:schemeClr>
              </a:glow>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2400" b="0" i="0" u="none" strike="noStrike" kern="0" cap="none" spc="0" normalizeH="0" baseline="0" noProof="0" dirty="0">
                <a:ln>
                  <a:noFill/>
                </a:ln>
                <a:solidFill>
                  <a:srgbClr val="B13DC8"/>
                </a:solidFill>
                <a:effectLst/>
                <a:uLnTx/>
                <a:uFillTx/>
                <a:latin typeface="Meiryo UI" panose="020B0604030504040204" pitchFamily="50" charset="-128"/>
                <a:ea typeface="Meiryo UI" panose="020B0604030504040204" pitchFamily="50" charset="-128"/>
                <a:cs typeface="+mn-cs"/>
              </a:endParaRPr>
            </a:p>
          </p:txBody>
        </p:sp>
        <p:sp>
          <p:nvSpPr>
            <p:cNvPr id="42" name="テキスト ボックス 6">
              <a:extLst>
                <a:ext uri="{FF2B5EF4-FFF2-40B4-BE49-F238E27FC236}">
                  <a16:creationId xmlns:a16="http://schemas.microsoft.com/office/drawing/2014/main" id="{D01BDDF0-856C-54C9-769E-0C37A7245D54}"/>
                </a:ext>
              </a:extLst>
            </p:cNvPr>
            <p:cNvSpPr txBox="1"/>
            <p:nvPr/>
          </p:nvSpPr>
          <p:spPr>
            <a:xfrm>
              <a:off x="2776984" y="5731034"/>
              <a:ext cx="1138313" cy="305233"/>
            </a:xfrm>
            <a:prstGeom prst="rect">
              <a:avLst/>
            </a:prstGeom>
            <a:noFill/>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spcBef>
                  <a:spcPts val="600"/>
                </a:spcBef>
              </a:pPr>
              <a:r>
                <a:rPr kumimoji="0" lang="ja-JP" altLang="en-US" kern="0" dirty="0">
                  <a:solidFill>
                    <a:schemeClr val="accent6"/>
                  </a:solidFill>
                  <a:latin typeface="BIZ UDPゴシック" panose="020B0400000000000000" pitchFamily="50" charset="-128"/>
                  <a:ea typeface="BIZ UDPゴシック" panose="020B0400000000000000" pitchFamily="50" charset="-128"/>
                </a:rPr>
                <a:t>発信する</a:t>
              </a:r>
            </a:p>
          </p:txBody>
        </p:sp>
      </p:grpSp>
      <p:sp>
        <p:nvSpPr>
          <p:cNvPr id="11" name="タイトル 1">
            <a:extLst>
              <a:ext uri="{FF2B5EF4-FFF2-40B4-BE49-F238E27FC236}">
                <a16:creationId xmlns:a16="http://schemas.microsoft.com/office/drawing/2014/main" id="{A5DCB831-065D-4CE4-87A0-332952282B03}"/>
              </a:ext>
            </a:extLst>
          </p:cNvPr>
          <p:cNvSpPr txBox="1">
            <a:spLocks/>
          </p:cNvSpPr>
          <p:nvPr/>
        </p:nvSpPr>
        <p:spPr>
          <a:xfrm>
            <a:off x="718616" y="476672"/>
            <a:ext cx="10754769" cy="655305"/>
          </a:xfrm>
          <a:prstGeom prst="rect">
            <a:avLst/>
          </a:prstGeom>
        </p:spPr>
        <p:txBody>
          <a:bodyPr vert="horz" lIns="91440" tIns="45720" rIns="91440" bIns="45720" rtlCol="0" anchor="ctr">
            <a:noAutofit/>
          </a:bodyPr>
          <a:lstStyle>
            <a:lvl1pPr algn="l" defTabSz="914400" rtl="0" eaLnBrk="1" latinLnBrk="0" hangingPunct="1">
              <a:lnSpc>
                <a:spcPct val="85000"/>
              </a:lnSpc>
              <a:spcBef>
                <a:spcPct val="0"/>
              </a:spcBef>
              <a:buNone/>
              <a:defRPr kumimoji="1" sz="5400" kern="1200" spc="-120" baseline="0">
                <a:solidFill>
                  <a:srgbClr val="0070C0"/>
                </a:solidFill>
                <a:latin typeface="BIZ UDPゴシック" panose="020B0400000000000000" pitchFamily="50" charset="-128"/>
                <a:ea typeface="BIZ UDPゴシック" panose="020B0400000000000000" pitchFamily="50" charset="-128"/>
                <a:cs typeface="+mj-cs"/>
              </a:defRPr>
            </a:lvl1pPr>
          </a:lstStyle>
          <a:p>
            <a:pPr algn="ctr">
              <a:lnSpc>
                <a:spcPct val="100000"/>
              </a:lnSpc>
            </a:pPr>
            <a:r>
              <a:rPr lang="ja-JP" altLang="en-US" sz="4000" dirty="0"/>
              <a:t>「協同組合とは？」</a:t>
            </a:r>
            <a:r>
              <a:rPr lang="ja-JP" altLang="en-US" sz="3600" dirty="0"/>
              <a:t>を</a:t>
            </a:r>
            <a:r>
              <a:rPr lang="ja-JP" altLang="en-US" sz="4000" dirty="0"/>
              <a:t>考える</a:t>
            </a:r>
          </a:p>
        </p:txBody>
      </p:sp>
      <p:sp>
        <p:nvSpPr>
          <p:cNvPr id="2" name="スライド番号プレースホルダー 5">
            <a:extLst>
              <a:ext uri="{FF2B5EF4-FFF2-40B4-BE49-F238E27FC236}">
                <a16:creationId xmlns:a16="http://schemas.microsoft.com/office/drawing/2014/main" id="{012F337D-39A4-F5EE-ED29-28293267A09B}"/>
              </a:ext>
            </a:extLst>
          </p:cNvPr>
          <p:cNvSpPr>
            <a:spLocks noGrp="1"/>
          </p:cNvSpPr>
          <p:nvPr>
            <p:ph type="sldNum" sz="quarter" idx="12"/>
          </p:nvPr>
        </p:nvSpPr>
        <p:spPr>
          <a:xfrm>
            <a:off x="10992544" y="6525342"/>
            <a:ext cx="1139753" cy="319607"/>
          </a:xfrm>
          <a:noFill/>
        </p:spPr>
        <p:txBody>
          <a:bodyPr/>
          <a:lstStyle>
            <a:lvl1pPr eaLnBrk="0" hangingPunct="0">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Times New Roman" panose="02020603050405020304" pitchFamily="18" charset="0"/>
                <a:ea typeface="ＭＳ ゴシック" panose="020B0609070205080204" pitchFamily="49" charset="-128"/>
              </a:defRPr>
            </a:lvl2pPr>
            <a:lvl3pPr marL="1143000" indent="-228600" eaLnBrk="0" hangingPunct="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fld id="{8BD0C0E1-7261-4181-9D53-4DCF8E4347D9}" type="slidenum">
              <a:rPr kumimoji="0" lang="ja-JP" altLang="en-US" sz="1800">
                <a:solidFill>
                  <a:srgbClr val="0070C0"/>
                </a:solidFill>
                <a:latin typeface="BIZ UDPゴシック" panose="020B0400000000000000" pitchFamily="50" charset="-128"/>
                <a:ea typeface="BIZ UDPゴシック" panose="020B0400000000000000" pitchFamily="50" charset="-128"/>
              </a:rPr>
              <a:pPr eaLnBrk="1" hangingPunct="1">
                <a:spcBef>
                  <a:spcPct val="0"/>
                </a:spcBef>
                <a:buFontTx/>
                <a:buNone/>
              </a:pPr>
              <a:t>23</a:t>
            </a:fld>
            <a:endParaRPr kumimoji="0" lang="en-US" altLang="ja-JP" sz="1800" dirty="0">
              <a:solidFill>
                <a:srgbClr val="0070C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6796144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82841" y="1575041"/>
            <a:ext cx="11426318" cy="1264447"/>
          </a:xfrm>
          <a:solidFill>
            <a:schemeClr val="bg1"/>
          </a:solidFill>
        </p:spPr>
        <p:txBody>
          <a:bodyPr anchor="ctr" anchorCtr="0">
            <a:noAutofit/>
          </a:bodyPr>
          <a:lstStyle/>
          <a:p>
            <a:pPr algn="ctr">
              <a:lnSpc>
                <a:spcPct val="100000"/>
              </a:lnSpc>
            </a:pPr>
            <a:r>
              <a:rPr lang="ja-JP" altLang="en-US" sz="6000" b="1" dirty="0">
                <a:solidFill>
                  <a:srgbClr val="0070C0"/>
                </a:solidFill>
                <a:cs typeface="メイリオ" panose="020B0604030504040204" pitchFamily="50" charset="-128"/>
              </a:rPr>
              <a:t>ありがとうございました</a:t>
            </a:r>
            <a:endParaRPr lang="ja-JP" altLang="en-US" sz="6000" dirty="0">
              <a:solidFill>
                <a:srgbClr val="0070C0"/>
              </a:solidFill>
              <a:cs typeface="メイリオ" panose="020B0604030504040204" pitchFamily="50" charset="-128"/>
            </a:endParaRPr>
          </a:p>
        </p:txBody>
      </p:sp>
      <p:sp>
        <p:nvSpPr>
          <p:cNvPr id="3" name="サブタイトル 2"/>
          <p:cNvSpPr>
            <a:spLocks noGrp="1"/>
          </p:cNvSpPr>
          <p:nvPr>
            <p:ph type="subTitle" idx="1"/>
          </p:nvPr>
        </p:nvSpPr>
        <p:spPr>
          <a:xfrm>
            <a:off x="2524891" y="4210272"/>
            <a:ext cx="6209675" cy="1425253"/>
          </a:xfrm>
        </p:spPr>
        <p:txBody>
          <a:bodyPr>
            <a:normAutofit/>
          </a:bodyPr>
          <a:lstStyle/>
          <a:p>
            <a:endParaRPr kumimoji="1" lang="en-US" altLang="ja-JP" sz="2000" dirty="0">
              <a:solidFill>
                <a:srgbClr val="0070C0"/>
              </a:solidFill>
              <a:cs typeface="メイリオ" panose="020B0604030504040204" pitchFamily="50" charset="-128"/>
            </a:endParaRPr>
          </a:p>
          <a:p>
            <a:pPr>
              <a:lnSpc>
                <a:spcPct val="100000"/>
              </a:lnSpc>
              <a:spcBef>
                <a:spcPts val="0"/>
              </a:spcBef>
            </a:pPr>
            <a:r>
              <a:rPr kumimoji="1" lang="ja-JP" altLang="en-US" sz="2000" dirty="0">
                <a:solidFill>
                  <a:schemeClr val="tx1"/>
                </a:solidFill>
                <a:cs typeface="メイリオ" panose="020B0604030504040204" pitchFamily="50" charset="-128"/>
              </a:rPr>
              <a:t>「</a:t>
            </a:r>
            <a:r>
              <a:rPr kumimoji="1" lang="en-US" altLang="ja-JP" sz="2000" dirty="0">
                <a:solidFill>
                  <a:schemeClr val="tx1"/>
                </a:solidFill>
                <a:cs typeface="メイリオ" panose="020B0604030504040204" pitchFamily="50" charset="-128"/>
              </a:rPr>
              <a:t>JCA</a:t>
            </a:r>
            <a:r>
              <a:rPr kumimoji="1" lang="ja-JP" altLang="en-US" sz="2000" dirty="0">
                <a:solidFill>
                  <a:schemeClr val="tx1"/>
                </a:solidFill>
                <a:cs typeface="メイリオ" panose="020B0604030504040204" pitchFamily="50" charset="-128"/>
              </a:rPr>
              <a:t>「協同組合のアイデンティティに関するページ」</a:t>
            </a:r>
            <a:r>
              <a:rPr kumimoji="1" lang="en-US" altLang="ja-JP" sz="1800" dirty="0">
                <a:solidFill>
                  <a:srgbClr val="0070C0"/>
                </a:solidFill>
                <a:cs typeface="メイリオ" panose="020B0604030504040204" pitchFamily="50" charset="-128"/>
                <a:hlinkClick r:id="rId3"/>
              </a:rPr>
              <a:t>https://www.japan.coop/wp/publication/11087</a:t>
            </a:r>
            <a:endParaRPr kumimoji="1" lang="en-US" altLang="ja-JP" sz="2000" dirty="0">
              <a:solidFill>
                <a:srgbClr val="0070C0"/>
              </a:solidFill>
              <a:cs typeface="メイリオ" panose="020B0604030504040204" pitchFamily="50" charset="-128"/>
            </a:endParaRPr>
          </a:p>
        </p:txBody>
      </p:sp>
      <p:sp>
        <p:nvSpPr>
          <p:cNvPr id="6" name="コンテンツ プレースホルダー 3">
            <a:extLst>
              <a:ext uri="{FF2B5EF4-FFF2-40B4-BE49-F238E27FC236}">
                <a16:creationId xmlns:a16="http://schemas.microsoft.com/office/drawing/2014/main" id="{EDB9E841-7230-404F-9644-31BDCCDD38E5}"/>
              </a:ext>
            </a:extLst>
          </p:cNvPr>
          <p:cNvSpPr txBox="1">
            <a:spLocks/>
          </p:cNvSpPr>
          <p:nvPr/>
        </p:nvSpPr>
        <p:spPr>
          <a:xfrm>
            <a:off x="1667508" y="2427343"/>
            <a:ext cx="8856984" cy="1686041"/>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dirty="0">
              <a:solidFill>
                <a:schemeClr val="bg1">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dirty="0">
              <a:solidFill>
                <a:schemeClr val="bg1">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ja-JP" altLang="en-US" dirty="0">
              <a:solidFill>
                <a:schemeClr val="bg1">
                  <a:lumMod val="6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ja-JP" altLang="en-US" dirty="0"/>
          </a:p>
        </p:txBody>
      </p:sp>
      <p:pic>
        <p:nvPicPr>
          <p:cNvPr id="8" name="図 7">
            <a:extLst>
              <a:ext uri="{FF2B5EF4-FFF2-40B4-BE49-F238E27FC236}">
                <a16:creationId xmlns:a16="http://schemas.microsoft.com/office/drawing/2014/main" id="{9062E2CA-A910-431C-7B53-4B5039908C4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904312" y="4320397"/>
            <a:ext cx="962562" cy="962562"/>
          </a:xfrm>
          <a:prstGeom prst="rect">
            <a:avLst/>
          </a:prstGeom>
        </p:spPr>
      </p:pic>
      <p:grpSp>
        <p:nvGrpSpPr>
          <p:cNvPr id="4" name="グループ化 3">
            <a:extLst>
              <a:ext uri="{FF2B5EF4-FFF2-40B4-BE49-F238E27FC236}">
                <a16:creationId xmlns:a16="http://schemas.microsoft.com/office/drawing/2014/main" id="{4E067B50-5CBD-F099-15E4-356470E159D3}"/>
              </a:ext>
            </a:extLst>
          </p:cNvPr>
          <p:cNvGrpSpPr/>
          <p:nvPr/>
        </p:nvGrpSpPr>
        <p:grpSpPr>
          <a:xfrm>
            <a:off x="2524891" y="3033626"/>
            <a:ext cx="7311390" cy="1466930"/>
            <a:chOff x="1542509" y="3678915"/>
            <a:chExt cx="7311390" cy="1466930"/>
          </a:xfrm>
        </p:grpSpPr>
        <p:sp>
          <p:nvSpPr>
            <p:cNvPr id="5" name="サブタイトル 2">
              <a:extLst>
                <a:ext uri="{FF2B5EF4-FFF2-40B4-BE49-F238E27FC236}">
                  <a16:creationId xmlns:a16="http://schemas.microsoft.com/office/drawing/2014/main" id="{2DB6690F-56B1-B44C-5629-1D1F1747287B}"/>
                </a:ext>
              </a:extLst>
            </p:cNvPr>
            <p:cNvSpPr txBox="1">
              <a:spLocks/>
            </p:cNvSpPr>
            <p:nvPr/>
          </p:nvSpPr>
          <p:spPr>
            <a:xfrm>
              <a:off x="1542509" y="3678915"/>
              <a:ext cx="6690497" cy="1466930"/>
            </a:xfrm>
            <a:prstGeom prst="rect">
              <a:avLst/>
            </a:prstGeom>
          </p:spPr>
          <p:txBody>
            <a:bodyPr vert="horz" lIns="91440" tIns="45720" rIns="91440" bIns="45720" rtlCol="0">
              <a:normAutofit/>
            </a:bodyPr>
            <a:lstStyle>
              <a:lvl1pPr marL="0" indent="0" algn="l" defTabSz="914400" rtl="0" eaLnBrk="1" latinLnBrk="0" hangingPunct="1">
                <a:lnSpc>
                  <a:spcPct val="85000"/>
                </a:lnSpc>
                <a:spcBef>
                  <a:spcPts val="1300"/>
                </a:spcBef>
                <a:buFont typeface="Arial" pitchFamily="34" charset="0"/>
                <a:buNone/>
                <a:defRPr kumimoji="1" sz="3200" kern="1200">
                  <a:solidFill>
                    <a:srgbClr val="0070C0"/>
                  </a:solidFill>
                  <a:latin typeface="+mj-lt"/>
                  <a:ea typeface="メイリオ" panose="020B0604030504040204" pitchFamily="50" charset="-128"/>
                  <a:cs typeface="+mn-cs"/>
                </a:defRPr>
              </a:lvl1pPr>
              <a:lvl2pPr marL="457200" indent="0" algn="ctr" defTabSz="914400" rtl="0" eaLnBrk="1" latinLnBrk="0" hangingPunct="1">
                <a:lnSpc>
                  <a:spcPct val="85000"/>
                </a:lnSpc>
                <a:spcBef>
                  <a:spcPts val="600"/>
                </a:spcBef>
                <a:buFont typeface="Arial" pitchFamily="34" charset="0"/>
                <a:buNone/>
                <a:defRPr kumimoji="1" sz="2800" kern="1200">
                  <a:solidFill>
                    <a:schemeClr val="tx1">
                      <a:lumMod val="85000"/>
                      <a:lumOff val="15000"/>
                    </a:schemeClr>
                  </a:solidFill>
                  <a:latin typeface="メイリオ" panose="020B0604030504040204" pitchFamily="50" charset="-128"/>
                  <a:ea typeface="メイリオ" panose="020B0604030504040204" pitchFamily="50" charset="-128"/>
                  <a:cs typeface="+mn-cs"/>
                </a:defRPr>
              </a:lvl2pPr>
              <a:lvl3pPr marL="914400" indent="0" algn="ctr" defTabSz="914400" rtl="0" eaLnBrk="1" latinLnBrk="0" hangingPunct="1">
                <a:lnSpc>
                  <a:spcPct val="85000"/>
                </a:lnSpc>
                <a:spcBef>
                  <a:spcPts val="600"/>
                </a:spcBef>
                <a:buFont typeface="Arial" pitchFamily="34" charset="0"/>
                <a:buNone/>
                <a:defRPr kumimoji="1" sz="2400" i="1" kern="1200">
                  <a:solidFill>
                    <a:schemeClr val="tx1">
                      <a:lumMod val="85000"/>
                      <a:lumOff val="15000"/>
                    </a:schemeClr>
                  </a:solidFill>
                  <a:latin typeface="メイリオ" panose="020B0604030504040204" pitchFamily="50" charset="-128"/>
                  <a:ea typeface="メイリオ" panose="020B0604030504040204" pitchFamily="50" charset="-128"/>
                  <a:cs typeface="+mn-cs"/>
                </a:defRPr>
              </a:lvl3pPr>
              <a:lvl4pPr marL="1371600" indent="0" algn="ctr" defTabSz="914400" rtl="0" eaLnBrk="1" latinLnBrk="0" hangingPunct="1">
                <a:lnSpc>
                  <a:spcPct val="85000"/>
                </a:lnSpc>
                <a:spcBef>
                  <a:spcPts val="600"/>
                </a:spcBef>
                <a:buFont typeface="Arial" pitchFamily="34" charset="0"/>
                <a:buNone/>
                <a:defRPr kumimoji="1" sz="2000" kern="1200">
                  <a:solidFill>
                    <a:schemeClr val="tx1">
                      <a:lumMod val="85000"/>
                      <a:lumOff val="15000"/>
                    </a:schemeClr>
                  </a:solidFill>
                  <a:latin typeface="メイリオ" panose="020B0604030504040204" pitchFamily="50" charset="-128"/>
                  <a:ea typeface="メイリオ" panose="020B0604030504040204" pitchFamily="50" charset="-128"/>
                  <a:cs typeface="+mn-cs"/>
                </a:defRPr>
              </a:lvl4pPr>
              <a:lvl5pPr marL="1828800" indent="0" algn="ctr" defTabSz="914400" rtl="0" eaLnBrk="1" latinLnBrk="0" hangingPunct="1">
                <a:lnSpc>
                  <a:spcPct val="85000"/>
                </a:lnSpc>
                <a:spcBef>
                  <a:spcPts val="600"/>
                </a:spcBef>
                <a:buFont typeface="Arial" pitchFamily="34" charset="0"/>
                <a:buNone/>
                <a:defRPr kumimoji="1" sz="2000" kern="1200">
                  <a:solidFill>
                    <a:schemeClr val="tx1">
                      <a:lumMod val="85000"/>
                      <a:lumOff val="15000"/>
                    </a:schemeClr>
                  </a:solidFill>
                  <a:latin typeface="メイリオ" panose="020B0604030504040204" pitchFamily="50" charset="-128"/>
                  <a:ea typeface="メイリオ" panose="020B0604030504040204" pitchFamily="50" charset="-128"/>
                  <a:cs typeface="+mn-cs"/>
                </a:defRPr>
              </a:lvl5pPr>
              <a:lvl6pPr marL="2286000" indent="0" algn="ctr" defTabSz="914400" rtl="0" eaLnBrk="1" latinLnBrk="0" hangingPunct="1">
                <a:lnSpc>
                  <a:spcPct val="85000"/>
                </a:lnSpc>
                <a:spcBef>
                  <a:spcPts val="600"/>
                </a:spcBef>
                <a:buFont typeface="Arial" pitchFamily="34" charset="0"/>
                <a:buNone/>
                <a:defRPr kumimoji="1" sz="2000" kern="1200">
                  <a:solidFill>
                    <a:schemeClr val="tx1">
                      <a:lumMod val="85000"/>
                      <a:lumOff val="15000"/>
                    </a:schemeClr>
                  </a:solidFill>
                  <a:latin typeface="+mn-lt"/>
                  <a:ea typeface="+mn-ea"/>
                  <a:cs typeface="+mn-cs"/>
                </a:defRPr>
              </a:lvl6pPr>
              <a:lvl7pPr marL="2743200" indent="0" algn="ctr" defTabSz="914400" rtl="0" eaLnBrk="1" latinLnBrk="0" hangingPunct="1">
                <a:lnSpc>
                  <a:spcPct val="85000"/>
                </a:lnSpc>
                <a:spcBef>
                  <a:spcPts val="600"/>
                </a:spcBef>
                <a:buFont typeface="Arial" pitchFamily="34" charset="0"/>
                <a:buNone/>
                <a:defRPr kumimoji="1" sz="2000" kern="1200">
                  <a:solidFill>
                    <a:schemeClr val="tx1">
                      <a:lumMod val="85000"/>
                      <a:lumOff val="15000"/>
                    </a:schemeClr>
                  </a:solidFill>
                  <a:latin typeface="+mn-lt"/>
                  <a:ea typeface="+mn-ea"/>
                  <a:cs typeface="+mn-cs"/>
                </a:defRPr>
              </a:lvl7pPr>
              <a:lvl8pPr marL="3200400" indent="0" algn="ctr" defTabSz="914400" rtl="0" eaLnBrk="1" latinLnBrk="0" hangingPunct="1">
                <a:lnSpc>
                  <a:spcPct val="85000"/>
                </a:lnSpc>
                <a:spcBef>
                  <a:spcPts val="600"/>
                </a:spcBef>
                <a:buFont typeface="Arial" pitchFamily="34" charset="0"/>
                <a:buNone/>
                <a:defRPr kumimoji="1" sz="2000" kern="1200">
                  <a:solidFill>
                    <a:schemeClr val="tx1">
                      <a:lumMod val="85000"/>
                      <a:lumOff val="15000"/>
                    </a:schemeClr>
                  </a:solidFill>
                  <a:latin typeface="+mn-lt"/>
                  <a:ea typeface="+mn-ea"/>
                  <a:cs typeface="+mn-cs"/>
                </a:defRPr>
              </a:lvl8pPr>
              <a:lvl9pPr marL="3657600" indent="0" algn="ctr" defTabSz="914400" rtl="0" eaLnBrk="1" latinLnBrk="0" hangingPunct="1">
                <a:lnSpc>
                  <a:spcPct val="85000"/>
                </a:lnSpc>
                <a:spcBef>
                  <a:spcPts val="600"/>
                </a:spcBef>
                <a:buFont typeface="Arial" pitchFamily="34" charset="0"/>
                <a:buNone/>
                <a:defRPr kumimoji="1" sz="2000" kern="1200">
                  <a:solidFill>
                    <a:schemeClr val="tx1">
                      <a:lumMod val="85000"/>
                      <a:lumOff val="15000"/>
                    </a:schemeClr>
                  </a:solidFill>
                  <a:latin typeface="+mn-lt"/>
                  <a:ea typeface="+mn-ea"/>
                  <a:cs typeface="+mn-cs"/>
                </a:defRPr>
              </a:lvl9pPr>
            </a:lstStyle>
            <a:p>
              <a:endParaRPr lang="en-US" altLang="ja-JP" sz="2000" dirty="0">
                <a:latin typeface="BIZ UDPゴシック" panose="020B0400000000000000" pitchFamily="50" charset="-128"/>
                <a:ea typeface="BIZ UDPゴシック" panose="020B0400000000000000" pitchFamily="50" charset="-128"/>
                <a:cs typeface="メイリオ" panose="020B0604030504040204" pitchFamily="50" charset="-128"/>
              </a:endParaRPr>
            </a:p>
            <a:p>
              <a:pPr>
                <a:lnSpc>
                  <a:spcPct val="100000"/>
                </a:lnSpc>
                <a:spcBef>
                  <a:spcPts val="0"/>
                </a:spcBef>
              </a:pPr>
              <a:r>
                <a:rPr lang="ja-JP" altLang="en-US" sz="2000"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a:t>
              </a:r>
              <a:r>
                <a:rPr lang="en-US" altLang="ja-JP" sz="2000"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IYC2025</a:t>
              </a:r>
              <a:r>
                <a:rPr lang="ja-JP" altLang="en-US" sz="2000"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に関するぺージ」</a:t>
              </a:r>
              <a:r>
                <a:rPr lang="en-US" altLang="ja-JP" sz="1800" dirty="0">
                  <a:latin typeface="BIZ UDPゴシック" panose="020B0400000000000000" pitchFamily="50" charset="-128"/>
                  <a:ea typeface="BIZ UDPゴシック" panose="020B0400000000000000" pitchFamily="50" charset="-128"/>
                  <a:cs typeface="メイリオ" panose="020B0604030504040204" pitchFamily="50" charset="-128"/>
                  <a:hlinkClick r:id="rId5"/>
                </a:rPr>
                <a:t>https://www.japan.coop/iyc2025/</a:t>
              </a:r>
              <a:r>
                <a:rPr lang="ja-JP" altLang="en-US" sz="1800" dirty="0">
                  <a:latin typeface="BIZ UDPゴシック" panose="020B0400000000000000" pitchFamily="50" charset="-128"/>
                  <a:ea typeface="BIZ UDPゴシック" panose="020B0400000000000000" pitchFamily="50" charset="-128"/>
                  <a:cs typeface="メイリオ" panose="020B0604030504040204" pitchFamily="50" charset="-128"/>
                </a:rPr>
                <a:t>　</a:t>
              </a:r>
              <a:endParaRPr lang="ja-JP" altLang="en-US" sz="2000" dirty="0">
                <a:latin typeface="BIZ UDPゴシック" panose="020B0400000000000000" pitchFamily="50" charset="-128"/>
                <a:ea typeface="BIZ UDPゴシック" panose="020B0400000000000000" pitchFamily="50" charset="-128"/>
                <a:cs typeface="メイリオ" panose="020B0604030504040204" pitchFamily="50" charset="-128"/>
              </a:endParaRPr>
            </a:p>
          </p:txBody>
        </p:sp>
        <p:pic>
          <p:nvPicPr>
            <p:cNvPr id="9" name="図 8">
              <a:extLst>
                <a:ext uri="{FF2B5EF4-FFF2-40B4-BE49-F238E27FC236}">
                  <a16:creationId xmlns:a16="http://schemas.microsoft.com/office/drawing/2014/main" id="{80B1D932-2FEF-CA23-D389-F089A69872AE}"/>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891337" y="3789040"/>
              <a:ext cx="962562" cy="962562"/>
            </a:xfrm>
            <a:prstGeom prst="rect">
              <a:avLst/>
            </a:prstGeom>
          </p:spPr>
        </p:pic>
      </p:grpSp>
    </p:spTree>
    <p:extLst>
      <p:ext uri="{BB962C8B-B14F-4D97-AF65-F5344CB8AC3E}">
        <p14:creationId xmlns:p14="http://schemas.microsoft.com/office/powerpoint/2010/main" val="35740381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BBDCD9FA-0F5F-515B-DBA4-5E5E812176B7}"/>
              </a:ext>
            </a:extLst>
          </p:cNvPr>
          <p:cNvSpPr>
            <a:spLocks noGrp="1"/>
          </p:cNvSpPr>
          <p:nvPr>
            <p:ph type="title"/>
          </p:nvPr>
        </p:nvSpPr>
        <p:spPr>
          <a:xfrm>
            <a:off x="515855" y="330075"/>
            <a:ext cx="11160290" cy="865514"/>
          </a:xfrm>
        </p:spPr>
        <p:txBody>
          <a:bodyPr>
            <a:noAutofit/>
          </a:bodyPr>
          <a:lstStyle/>
          <a:p>
            <a:pPr algn="ctr">
              <a:lnSpc>
                <a:spcPct val="100000"/>
              </a:lnSpc>
            </a:pPr>
            <a:r>
              <a:rPr lang="ja-JP" altLang="en-US" sz="4000" dirty="0"/>
              <a:t>国際協同組合年、</a:t>
            </a:r>
            <a:r>
              <a:rPr kumimoji="1" lang="ja-JP" altLang="en-US" sz="4000" dirty="0"/>
              <a:t>どこで決まった？</a:t>
            </a:r>
          </a:p>
        </p:txBody>
      </p:sp>
      <p:sp>
        <p:nvSpPr>
          <p:cNvPr id="5" name="テキスト ボックス 4">
            <a:extLst>
              <a:ext uri="{FF2B5EF4-FFF2-40B4-BE49-F238E27FC236}">
                <a16:creationId xmlns:a16="http://schemas.microsoft.com/office/drawing/2014/main" id="{8D914C1D-2A6D-5976-77DD-8BB4E3A41B38}"/>
              </a:ext>
            </a:extLst>
          </p:cNvPr>
          <p:cNvSpPr txBox="1"/>
          <p:nvPr/>
        </p:nvSpPr>
        <p:spPr>
          <a:xfrm>
            <a:off x="1019434" y="3066340"/>
            <a:ext cx="10153129" cy="528863"/>
          </a:xfrm>
          <a:prstGeom prst="rect">
            <a:avLst/>
          </a:prstGeom>
          <a:noFill/>
        </p:spPr>
        <p:txBody>
          <a:bodyPr wrap="square" rtlCol="0">
            <a:spAutoFit/>
          </a:bodyPr>
          <a:lstStyle/>
          <a:p>
            <a:pPr marL="241200" algn="ctr">
              <a:lnSpc>
                <a:spcPts val="4000"/>
              </a:lnSpc>
            </a:pPr>
            <a:r>
              <a:rPr kumimoji="1" lang="ja-JP" altLang="en-US" sz="2800" dirty="0">
                <a:latin typeface="BIZ UDPゴシック" panose="020B0400000000000000" pitchFamily="50" charset="-128"/>
                <a:ea typeface="BIZ UDPゴシック" panose="020B0400000000000000" pitchFamily="50" charset="-128"/>
              </a:rPr>
              <a:t>すべての</a:t>
            </a:r>
            <a:r>
              <a:rPr kumimoji="1" lang="ja-JP" altLang="en-US" sz="2800" u="sng" dirty="0">
                <a:latin typeface="BIZ UDPゴシック" panose="020B0400000000000000" pitchFamily="50" charset="-128"/>
                <a:ea typeface="BIZ UDPゴシック" panose="020B0400000000000000" pitchFamily="50" charset="-128"/>
              </a:rPr>
              <a:t>加盟国</a:t>
            </a:r>
            <a:r>
              <a:rPr kumimoji="1" lang="ja-JP" altLang="en-US" sz="2800" dirty="0">
                <a:latin typeface="BIZ UDPゴシック" panose="020B0400000000000000" pitchFamily="50" charset="-128"/>
                <a:ea typeface="BIZ UDPゴシック" panose="020B0400000000000000" pitchFamily="50" charset="-128"/>
              </a:rPr>
              <a:t>、</a:t>
            </a:r>
            <a:r>
              <a:rPr kumimoji="1" lang="ja-JP" altLang="en-US" sz="2800" u="sng" dirty="0">
                <a:latin typeface="BIZ UDPゴシック" panose="020B0400000000000000" pitchFamily="50" charset="-128"/>
                <a:ea typeface="BIZ UDPゴシック" panose="020B0400000000000000" pitchFamily="50" charset="-128"/>
              </a:rPr>
              <a:t>国連</a:t>
            </a:r>
            <a:r>
              <a:rPr kumimoji="1" lang="ja-JP" altLang="en-US" sz="2800" dirty="0">
                <a:latin typeface="BIZ UDPゴシック" panose="020B0400000000000000" pitchFamily="50" charset="-128"/>
                <a:ea typeface="BIZ UDPゴシック" panose="020B0400000000000000" pitchFamily="50" charset="-128"/>
              </a:rPr>
              <a:t>、</a:t>
            </a:r>
            <a:r>
              <a:rPr kumimoji="1" lang="ja-JP" altLang="en-US" sz="2800" u="sng" dirty="0">
                <a:latin typeface="BIZ UDPゴシック" panose="020B0400000000000000" pitchFamily="50" charset="-128"/>
                <a:ea typeface="BIZ UDPゴシック" panose="020B0400000000000000" pitchFamily="50" charset="-128"/>
              </a:rPr>
              <a:t>その他すべての関係者</a:t>
            </a:r>
            <a:r>
              <a:rPr kumimoji="1" lang="ja-JP" altLang="en-US" sz="2800" dirty="0">
                <a:latin typeface="BIZ UDPゴシック" panose="020B0400000000000000" pitchFamily="50" charset="-128"/>
                <a:ea typeface="BIZ UDPゴシック" panose="020B0400000000000000" pitchFamily="50" charset="-128"/>
              </a:rPr>
              <a:t> </a:t>
            </a:r>
            <a:r>
              <a:rPr kumimoji="1" lang="ja-JP" altLang="en-US" sz="2400" dirty="0">
                <a:latin typeface="BIZ UDPゴシック" panose="020B0400000000000000" pitchFamily="50" charset="-128"/>
                <a:ea typeface="BIZ UDPゴシック" panose="020B0400000000000000" pitchFamily="50" charset="-128"/>
              </a:rPr>
              <a:t>（に対して）</a:t>
            </a:r>
            <a:endParaRPr kumimoji="1" lang="en-US" altLang="ja-JP" sz="2800" dirty="0">
              <a:latin typeface="BIZ UDPゴシック" panose="020B0400000000000000" pitchFamily="50" charset="-128"/>
              <a:ea typeface="BIZ UDPゴシック" panose="020B0400000000000000" pitchFamily="50" charset="-128"/>
            </a:endParaRPr>
          </a:p>
        </p:txBody>
      </p:sp>
      <p:grpSp>
        <p:nvGrpSpPr>
          <p:cNvPr id="7" name="グループ化 6">
            <a:extLst>
              <a:ext uri="{FF2B5EF4-FFF2-40B4-BE49-F238E27FC236}">
                <a16:creationId xmlns:a16="http://schemas.microsoft.com/office/drawing/2014/main" id="{9A1695A9-398D-7BEE-57BB-AD4371FDD2B2}"/>
              </a:ext>
            </a:extLst>
          </p:cNvPr>
          <p:cNvGrpSpPr/>
          <p:nvPr/>
        </p:nvGrpSpPr>
        <p:grpSpPr>
          <a:xfrm>
            <a:off x="7681166" y="4121859"/>
            <a:ext cx="4144848" cy="2331477"/>
            <a:chOff x="7126979" y="3088842"/>
            <a:chExt cx="4559333" cy="2564625"/>
          </a:xfrm>
        </p:grpSpPr>
        <p:pic>
          <p:nvPicPr>
            <p:cNvPr id="4" name="図 3">
              <a:extLst>
                <a:ext uri="{FF2B5EF4-FFF2-40B4-BE49-F238E27FC236}">
                  <a16:creationId xmlns:a16="http://schemas.microsoft.com/office/drawing/2014/main" id="{B47F2FAB-A323-2102-E6F4-2DFFB92F3E01}"/>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126979" y="3088842"/>
              <a:ext cx="4559333" cy="2564625"/>
            </a:xfrm>
            <a:prstGeom prst="rect">
              <a:avLst/>
            </a:prstGeom>
          </p:spPr>
        </p:pic>
        <p:sp>
          <p:nvSpPr>
            <p:cNvPr id="6" name="テキスト ボックス 5">
              <a:extLst>
                <a:ext uri="{FF2B5EF4-FFF2-40B4-BE49-F238E27FC236}">
                  <a16:creationId xmlns:a16="http://schemas.microsoft.com/office/drawing/2014/main" id="{090BC290-2B3D-51CE-07F3-D031728666A0}"/>
                </a:ext>
              </a:extLst>
            </p:cNvPr>
            <p:cNvSpPr txBox="1"/>
            <p:nvPr/>
          </p:nvSpPr>
          <p:spPr>
            <a:xfrm>
              <a:off x="7126979" y="4824833"/>
              <a:ext cx="2692010" cy="812530"/>
            </a:xfrm>
            <a:prstGeom prst="rect">
              <a:avLst/>
            </a:prstGeom>
            <a:noFill/>
          </p:spPr>
          <p:txBody>
            <a:bodyPr wrap="square">
              <a:spAutoFit/>
            </a:bodyPr>
            <a:lstStyle/>
            <a:p>
              <a:pPr algn="ctr"/>
              <a:r>
                <a:rPr kumimoji="1" lang="ja-JP" altLang="en-US" sz="1400" dirty="0">
                  <a:solidFill>
                    <a:schemeClr val="bg1"/>
                  </a:solidFill>
                  <a:effectLst>
                    <a:glow rad="127000">
                      <a:schemeClr val="tx1"/>
                    </a:glow>
                  </a:effectLst>
                  <a:latin typeface="BIZ UDPゴシック" panose="020B0400000000000000" pitchFamily="50" charset="-128"/>
                  <a:ea typeface="BIZ UDPゴシック" panose="020B0400000000000000" pitchFamily="50" charset="-128"/>
                </a:rPr>
                <a:t>国連総会の様子</a:t>
              </a:r>
            </a:p>
            <a:p>
              <a:pPr algn="ctr"/>
              <a:r>
                <a:rPr kumimoji="1" lang="ja-JP" altLang="en-US" sz="1400" dirty="0">
                  <a:solidFill>
                    <a:schemeClr val="bg1"/>
                  </a:solidFill>
                  <a:effectLst>
                    <a:glow rad="127000">
                      <a:schemeClr val="tx1"/>
                    </a:glow>
                  </a:effectLst>
                  <a:latin typeface="BIZ UDPゴシック" panose="020B0400000000000000" pitchFamily="50" charset="-128"/>
                  <a:ea typeface="BIZ UDPゴシック" panose="020B0400000000000000" pitchFamily="50" charset="-128"/>
                </a:rPr>
                <a:t>協同組合振興促進委員会</a:t>
              </a:r>
              <a:endParaRPr kumimoji="1" lang="en-US" altLang="ja-JP" sz="1400" dirty="0">
                <a:solidFill>
                  <a:schemeClr val="bg1"/>
                </a:solidFill>
                <a:effectLst>
                  <a:glow rad="127000">
                    <a:schemeClr val="tx1"/>
                  </a:glow>
                </a:effectLst>
                <a:latin typeface="BIZ UDPゴシック" panose="020B0400000000000000" pitchFamily="50" charset="-128"/>
                <a:ea typeface="BIZ UDPゴシック" panose="020B0400000000000000" pitchFamily="50" charset="-128"/>
              </a:endParaRPr>
            </a:p>
            <a:p>
              <a:pPr algn="ctr"/>
              <a:r>
                <a:rPr kumimoji="1" lang="ja-JP" altLang="en-US" sz="1400" dirty="0">
                  <a:solidFill>
                    <a:schemeClr val="bg1"/>
                  </a:solidFill>
                  <a:effectLst>
                    <a:glow rad="127000">
                      <a:schemeClr val="tx1"/>
                    </a:glow>
                  </a:effectLst>
                  <a:latin typeface="BIZ UDPゴシック" panose="020B0400000000000000" pitchFamily="50" charset="-128"/>
                  <a:ea typeface="BIZ UDPゴシック" panose="020B0400000000000000" pitchFamily="50" charset="-128"/>
                </a:rPr>
                <a:t>（</a:t>
              </a:r>
              <a:r>
                <a:rPr kumimoji="1" lang="en-US" altLang="ja-JP" sz="1400" dirty="0">
                  <a:solidFill>
                    <a:schemeClr val="bg1"/>
                  </a:solidFill>
                  <a:effectLst>
                    <a:glow rad="127000">
                      <a:schemeClr val="tx1"/>
                    </a:glow>
                  </a:effectLst>
                  <a:latin typeface="BIZ UDPゴシック" panose="020B0400000000000000" pitchFamily="50" charset="-128"/>
                  <a:ea typeface="BIZ UDPゴシック" panose="020B0400000000000000" pitchFamily="50" charset="-128"/>
                </a:rPr>
                <a:t>COPAC</a:t>
              </a:r>
              <a:r>
                <a:rPr kumimoji="1" lang="ja-JP" altLang="en-US" sz="1400" dirty="0">
                  <a:solidFill>
                    <a:schemeClr val="bg1"/>
                  </a:solidFill>
                  <a:effectLst>
                    <a:glow rad="127000">
                      <a:schemeClr val="tx1"/>
                    </a:glow>
                  </a:effectLst>
                  <a:latin typeface="BIZ UDPゴシック" panose="020B0400000000000000" pitchFamily="50" charset="-128"/>
                  <a:ea typeface="BIZ UDPゴシック" panose="020B0400000000000000" pitchFamily="50" charset="-128"/>
                </a:rPr>
                <a:t>）</a:t>
              </a:r>
              <a:r>
                <a:rPr kumimoji="1" lang="en-US" altLang="ja-JP" sz="1400" dirty="0">
                  <a:solidFill>
                    <a:schemeClr val="bg1"/>
                  </a:solidFill>
                  <a:effectLst>
                    <a:glow rad="127000">
                      <a:schemeClr val="tx1"/>
                    </a:glow>
                  </a:effectLst>
                  <a:latin typeface="BIZ UDPゴシック" panose="020B0400000000000000" pitchFamily="50" charset="-128"/>
                  <a:ea typeface="BIZ UDPゴシック" panose="020B0400000000000000" pitchFamily="50" charset="-128"/>
                </a:rPr>
                <a:t>HP</a:t>
              </a:r>
              <a:r>
                <a:rPr kumimoji="1" lang="ja-JP" altLang="en-US" sz="1400" dirty="0">
                  <a:solidFill>
                    <a:schemeClr val="bg1"/>
                  </a:solidFill>
                  <a:effectLst>
                    <a:glow rad="127000">
                      <a:schemeClr val="tx1"/>
                    </a:glow>
                  </a:effectLst>
                  <a:latin typeface="BIZ UDPゴシック" panose="020B0400000000000000" pitchFamily="50" charset="-128"/>
                  <a:ea typeface="BIZ UDPゴシック" panose="020B0400000000000000" pitchFamily="50" charset="-128"/>
                </a:rPr>
                <a:t>より</a:t>
              </a:r>
            </a:p>
          </p:txBody>
        </p:sp>
      </p:grpSp>
      <p:sp>
        <p:nvSpPr>
          <p:cNvPr id="9" name="テキスト ボックス 8">
            <a:extLst>
              <a:ext uri="{FF2B5EF4-FFF2-40B4-BE49-F238E27FC236}">
                <a16:creationId xmlns:a16="http://schemas.microsoft.com/office/drawing/2014/main" id="{6BABF2EA-1696-FAB9-201A-D460346F6619}"/>
              </a:ext>
            </a:extLst>
          </p:cNvPr>
          <p:cNvSpPr txBox="1"/>
          <p:nvPr/>
        </p:nvSpPr>
        <p:spPr>
          <a:xfrm>
            <a:off x="911423" y="4301773"/>
            <a:ext cx="6552729" cy="2139656"/>
          </a:xfrm>
          <a:prstGeom prst="rect">
            <a:avLst/>
          </a:prstGeom>
          <a:noFill/>
          <a:ln>
            <a:solidFill>
              <a:schemeClr val="tx1"/>
            </a:solidFill>
            <a:prstDash val="sysDot"/>
          </a:ln>
        </p:spPr>
        <p:txBody>
          <a:bodyPr wrap="square" anchor="ctr" anchorCtr="0">
            <a:noAutofit/>
          </a:bodyPr>
          <a:lstStyle/>
          <a:p>
            <a:pPr marL="457200" indent="-457200">
              <a:buFont typeface="Wingdings" panose="05000000000000000000" pitchFamily="2" charset="2"/>
              <a:buChar char="ü"/>
            </a:pPr>
            <a:r>
              <a:rPr kumimoji="1" lang="ja-JP" altLang="en-US" sz="2800" dirty="0">
                <a:latin typeface="BIZ UDPゴシック" panose="020B0400000000000000" pitchFamily="50" charset="-128"/>
                <a:ea typeface="BIZ UDPゴシック" panose="020B0400000000000000" pitchFamily="50" charset="-128"/>
              </a:rPr>
              <a:t>協同組合</a:t>
            </a:r>
            <a:r>
              <a:rPr kumimoji="1" lang="ja-JP" altLang="en-US" sz="2400" dirty="0">
                <a:latin typeface="BIZ UDPゴシック" panose="020B0400000000000000" pitchFamily="50" charset="-128"/>
                <a:ea typeface="BIZ UDPゴシック" panose="020B0400000000000000" pitchFamily="50" charset="-128"/>
              </a:rPr>
              <a:t>の</a:t>
            </a:r>
            <a:r>
              <a:rPr kumimoji="1" lang="ja-JP" altLang="en-US" sz="2800" dirty="0">
                <a:solidFill>
                  <a:srgbClr val="FF0000"/>
                </a:solidFill>
                <a:latin typeface="BIZ UDPゴシック" panose="020B0400000000000000" pitchFamily="50" charset="-128"/>
                <a:ea typeface="BIZ UDPゴシック" panose="020B0400000000000000" pitchFamily="50" charset="-128"/>
              </a:rPr>
              <a:t>振興</a:t>
            </a:r>
            <a:r>
              <a:rPr kumimoji="1" lang="ja-JP" altLang="en-US" sz="2000" dirty="0">
                <a:latin typeface="BIZ UDPゴシック" panose="020B0400000000000000" pitchFamily="50" charset="-128"/>
                <a:ea typeface="BIZ UDPゴシック" panose="020B0400000000000000" pitchFamily="50" charset="-128"/>
              </a:rPr>
              <a:t>（英語</a:t>
            </a:r>
            <a:r>
              <a:rPr kumimoji="1" lang="en-US" altLang="ja-JP" sz="2400" dirty="0">
                <a:latin typeface="BIZ UDPゴシック" panose="020B0400000000000000" pitchFamily="50" charset="-128"/>
                <a:ea typeface="BIZ UDPゴシック" panose="020B0400000000000000" pitchFamily="50" charset="-128"/>
              </a:rPr>
              <a:t>:</a:t>
            </a:r>
            <a:r>
              <a:rPr kumimoji="1" lang="en-US" altLang="ja-JP" sz="2400" spc="-150" dirty="0">
                <a:latin typeface="BIZ UDPゴシック" panose="020B0400000000000000" pitchFamily="50" charset="-128"/>
                <a:ea typeface="BIZ UDPゴシック" panose="020B0400000000000000" pitchFamily="50" charset="-128"/>
              </a:rPr>
              <a:t>promote</a:t>
            </a:r>
            <a:r>
              <a:rPr kumimoji="1" lang="en-US" altLang="ja-JP" sz="2000" dirty="0">
                <a:latin typeface="BIZ UDPゴシック" panose="020B0400000000000000" pitchFamily="50" charset="-128"/>
                <a:ea typeface="BIZ UDPゴシック" panose="020B0400000000000000" pitchFamily="50" charset="-128"/>
              </a:rPr>
              <a:t>)</a:t>
            </a:r>
            <a:endParaRPr kumimoji="1" lang="en-US" altLang="ja-JP" sz="2400" dirty="0">
              <a:latin typeface="BIZ UDPゴシック" panose="020B0400000000000000" pitchFamily="50" charset="-128"/>
              <a:ea typeface="BIZ UDPゴシック" panose="020B0400000000000000" pitchFamily="50" charset="-128"/>
            </a:endParaRPr>
          </a:p>
          <a:p>
            <a:pPr marL="457200" indent="-457200">
              <a:spcBef>
                <a:spcPts val="600"/>
              </a:spcBef>
              <a:buFont typeface="Wingdings" panose="05000000000000000000" pitchFamily="2" charset="2"/>
              <a:buChar char="ü"/>
            </a:pPr>
            <a:r>
              <a:rPr kumimoji="1" lang="en-US" altLang="ja-JP" sz="2800" dirty="0">
                <a:latin typeface="BIZ UDPゴシック" panose="020B0400000000000000" pitchFamily="50" charset="-128"/>
                <a:ea typeface="BIZ UDPゴシック" panose="020B0400000000000000" pitchFamily="50" charset="-128"/>
              </a:rPr>
              <a:t>SDGs</a:t>
            </a:r>
            <a:r>
              <a:rPr kumimoji="1" lang="ja-JP" altLang="en-US" sz="2800" dirty="0">
                <a:latin typeface="BIZ UDPゴシック" panose="020B0400000000000000" pitchFamily="50" charset="-128"/>
                <a:ea typeface="BIZ UDPゴシック" panose="020B0400000000000000" pitchFamily="50" charset="-128"/>
              </a:rPr>
              <a:t>実現</a:t>
            </a:r>
            <a:r>
              <a:rPr kumimoji="1" lang="ja-JP" altLang="en-US" sz="2400" spc="-150" dirty="0">
                <a:latin typeface="BIZ UDPゴシック" panose="020B0400000000000000" pitchFamily="50" charset="-128"/>
                <a:ea typeface="BIZ UDPゴシック" panose="020B0400000000000000" pitchFamily="50" charset="-128"/>
              </a:rPr>
              <a:t>、</a:t>
            </a:r>
            <a:r>
              <a:rPr kumimoji="1" lang="ja-JP" altLang="en-US" sz="2800" dirty="0">
                <a:latin typeface="BIZ UDPゴシック" panose="020B0400000000000000" pitchFamily="50" charset="-128"/>
                <a:ea typeface="BIZ UDPゴシック" panose="020B0400000000000000" pitchFamily="50" charset="-128"/>
              </a:rPr>
              <a:t>社会</a:t>
            </a:r>
            <a:r>
              <a:rPr kumimoji="1" lang="ja-JP" altLang="en-US" sz="2400" spc="-150" dirty="0">
                <a:latin typeface="BIZ UDPゴシック" panose="020B0400000000000000" pitchFamily="50" charset="-128"/>
                <a:ea typeface="BIZ UDPゴシック" panose="020B0400000000000000" pitchFamily="50" charset="-128"/>
              </a:rPr>
              <a:t>・</a:t>
            </a:r>
            <a:r>
              <a:rPr kumimoji="1" lang="ja-JP" altLang="en-US" sz="2800" dirty="0">
                <a:latin typeface="BIZ UDPゴシック" panose="020B0400000000000000" pitchFamily="50" charset="-128"/>
                <a:ea typeface="BIZ UDPゴシック" panose="020B0400000000000000" pitchFamily="50" charset="-128"/>
              </a:rPr>
              <a:t>経済</a:t>
            </a:r>
            <a:r>
              <a:rPr kumimoji="1" lang="ja-JP" altLang="en-US" sz="2400" spc="-150" dirty="0">
                <a:latin typeface="BIZ UDPゴシック" panose="020B0400000000000000" pitchFamily="50" charset="-128"/>
                <a:ea typeface="BIZ UDPゴシック" panose="020B0400000000000000" pitchFamily="50" charset="-128"/>
              </a:rPr>
              <a:t>の</a:t>
            </a:r>
            <a:r>
              <a:rPr kumimoji="1" lang="ja-JP" altLang="en-US" sz="2800" dirty="0">
                <a:latin typeface="BIZ UDPゴシック" panose="020B0400000000000000" pitchFamily="50" charset="-128"/>
                <a:ea typeface="BIZ UDPゴシック" panose="020B0400000000000000" pitchFamily="50" charset="-128"/>
              </a:rPr>
              <a:t>発展</a:t>
            </a:r>
            <a:r>
              <a:rPr kumimoji="1" lang="ja-JP" altLang="en-US" sz="2400" spc="-150" dirty="0">
                <a:latin typeface="BIZ UDPゴシック" panose="020B0400000000000000" pitchFamily="50" charset="-128"/>
                <a:ea typeface="BIZ UDPゴシック" panose="020B0400000000000000" pitchFamily="50" charset="-128"/>
              </a:rPr>
              <a:t>における</a:t>
            </a:r>
            <a:r>
              <a:rPr lang="ja-JP" altLang="en-US" sz="2800" spc="-150" dirty="0">
                <a:latin typeface="BIZ UDPゴシック" panose="020B0400000000000000" pitchFamily="50" charset="-128"/>
                <a:ea typeface="BIZ UDPゴシック" panose="020B0400000000000000" pitchFamily="50" charset="-128"/>
              </a:rPr>
              <a:t>  </a:t>
            </a:r>
            <a:r>
              <a:rPr kumimoji="1" lang="ja-JP" altLang="en-US" sz="2800" dirty="0">
                <a:latin typeface="BIZ UDPゴシック" panose="020B0400000000000000" pitchFamily="50" charset="-128"/>
                <a:ea typeface="BIZ UDPゴシック" panose="020B0400000000000000" pitchFamily="50" charset="-128"/>
              </a:rPr>
              <a:t>協同組合</a:t>
            </a:r>
            <a:r>
              <a:rPr kumimoji="1" lang="ja-JP" altLang="en-US" sz="2400" spc="-150" dirty="0">
                <a:latin typeface="BIZ UDPゴシック" panose="020B0400000000000000" pitchFamily="50" charset="-128"/>
                <a:ea typeface="BIZ UDPゴシック" panose="020B0400000000000000" pitchFamily="50" charset="-128"/>
              </a:rPr>
              <a:t>の</a:t>
            </a:r>
            <a:r>
              <a:rPr kumimoji="1" lang="ja-JP" altLang="en-US" sz="2800" dirty="0">
                <a:latin typeface="BIZ UDPゴシック" panose="020B0400000000000000" pitchFamily="50" charset="-128"/>
                <a:ea typeface="BIZ UDPゴシック" panose="020B0400000000000000" pitchFamily="50" charset="-128"/>
              </a:rPr>
              <a:t>貢献</a:t>
            </a:r>
            <a:r>
              <a:rPr kumimoji="1" lang="ja-JP" altLang="en-US" sz="2400" spc="-150" dirty="0">
                <a:latin typeface="BIZ UDPゴシック" panose="020B0400000000000000" pitchFamily="50" charset="-128"/>
                <a:ea typeface="BIZ UDPゴシック" panose="020B0400000000000000" pitchFamily="50" charset="-128"/>
              </a:rPr>
              <a:t>への</a:t>
            </a:r>
            <a:r>
              <a:rPr kumimoji="1" lang="ja-JP" altLang="en-US" sz="2800" dirty="0">
                <a:solidFill>
                  <a:srgbClr val="FF0000"/>
                </a:solidFill>
                <a:latin typeface="BIZ UDPゴシック" panose="020B0400000000000000" pitchFamily="50" charset="-128"/>
                <a:ea typeface="BIZ UDPゴシック" panose="020B0400000000000000" pitchFamily="50" charset="-128"/>
              </a:rPr>
              <a:t>認知向上</a:t>
            </a:r>
            <a:endParaRPr kumimoji="1" lang="en-US" altLang="ja-JP" sz="2800" dirty="0">
              <a:solidFill>
                <a:srgbClr val="FF0000"/>
              </a:solidFill>
              <a:latin typeface="BIZ UDPゴシック" panose="020B0400000000000000" pitchFamily="50" charset="-128"/>
              <a:ea typeface="BIZ UDPゴシック" panose="020B0400000000000000" pitchFamily="50" charset="-128"/>
            </a:endParaRPr>
          </a:p>
          <a:p>
            <a:pPr algn="r">
              <a:spcBef>
                <a:spcPts val="600"/>
              </a:spcBef>
            </a:pPr>
            <a:r>
              <a:rPr lang="ja-JP" altLang="en-US" sz="2400" dirty="0">
                <a:latin typeface="BIZ UDPゴシック" panose="020B0400000000000000" pitchFamily="50" charset="-128"/>
                <a:ea typeface="BIZ UDPゴシック" panose="020B0400000000000000" pitchFamily="50" charset="-128"/>
              </a:rPr>
              <a:t>を求めている</a:t>
            </a:r>
          </a:p>
        </p:txBody>
      </p:sp>
      <p:sp>
        <p:nvSpPr>
          <p:cNvPr id="12" name="スライド番号プレースホルダー 11">
            <a:extLst>
              <a:ext uri="{FF2B5EF4-FFF2-40B4-BE49-F238E27FC236}">
                <a16:creationId xmlns:a16="http://schemas.microsoft.com/office/drawing/2014/main" id="{0FF83662-CF83-73CE-8EFD-A2926D0DB679}"/>
              </a:ext>
            </a:extLst>
          </p:cNvPr>
          <p:cNvSpPr>
            <a:spLocks noGrp="1"/>
          </p:cNvSpPr>
          <p:nvPr>
            <p:ph type="sldNum" sz="quarter" idx="12"/>
          </p:nvPr>
        </p:nvSpPr>
        <p:spPr>
          <a:xfrm>
            <a:off x="9480376" y="6453335"/>
            <a:ext cx="2666808" cy="405921"/>
          </a:xfrm>
        </p:spPr>
        <p:txBody>
          <a:bodyPr/>
          <a:lstStyle/>
          <a:p>
            <a:fld id="{8157CEC5-A25A-45CD-B0D3-130C7C559407}" type="slidenum">
              <a:rPr lang="ja-JP" altLang="en-US" smtClean="0"/>
              <a:pPr/>
              <a:t>3</a:t>
            </a:fld>
            <a:endParaRPr lang="ja-JP" altLang="en-US" dirty="0"/>
          </a:p>
        </p:txBody>
      </p:sp>
      <p:grpSp>
        <p:nvGrpSpPr>
          <p:cNvPr id="14" name="グループ化 13">
            <a:extLst>
              <a:ext uri="{FF2B5EF4-FFF2-40B4-BE49-F238E27FC236}">
                <a16:creationId xmlns:a16="http://schemas.microsoft.com/office/drawing/2014/main" id="{450AFFDC-0804-5427-9002-50F07747EC6A}"/>
              </a:ext>
            </a:extLst>
          </p:cNvPr>
          <p:cNvGrpSpPr/>
          <p:nvPr/>
        </p:nvGrpSpPr>
        <p:grpSpPr>
          <a:xfrm>
            <a:off x="508287" y="1437753"/>
            <a:ext cx="11286000" cy="983135"/>
            <a:chOff x="508287" y="1203075"/>
            <a:chExt cx="11286000" cy="983135"/>
          </a:xfrm>
        </p:grpSpPr>
        <p:sp>
          <p:nvSpPr>
            <p:cNvPr id="13" name="テキスト ボックス 12">
              <a:extLst>
                <a:ext uri="{FF2B5EF4-FFF2-40B4-BE49-F238E27FC236}">
                  <a16:creationId xmlns:a16="http://schemas.microsoft.com/office/drawing/2014/main" id="{A731401C-BA54-908C-D32E-91BE657F9A1D}"/>
                </a:ext>
              </a:extLst>
            </p:cNvPr>
            <p:cNvSpPr txBox="1"/>
            <p:nvPr/>
          </p:nvSpPr>
          <p:spPr>
            <a:xfrm>
              <a:off x="508287" y="1724545"/>
              <a:ext cx="11286000" cy="461665"/>
            </a:xfrm>
            <a:prstGeom prst="rect">
              <a:avLst/>
            </a:prstGeom>
            <a:solidFill>
              <a:schemeClr val="bg1"/>
            </a:solidFill>
            <a:ln>
              <a:solidFill>
                <a:schemeClr val="tx1"/>
              </a:solidFill>
              <a:prstDash val="sysDash"/>
            </a:ln>
          </p:spPr>
          <p:txBody>
            <a:bodyPr wrap="square" anchor="ctr">
              <a:spAutoFit/>
            </a:bodyPr>
            <a:lstStyle/>
            <a:p>
              <a:pPr algn="ctr">
                <a:spcBef>
                  <a:spcPts val="1200"/>
                </a:spcBef>
              </a:pPr>
              <a:r>
                <a:rPr kumimoji="1" lang="en-US" altLang="ja-JP" sz="2400" b="0" i="0" u="none" strike="noStrike" kern="1200" cap="none" spc="-15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rPr>
                <a:t>2025</a:t>
              </a:r>
              <a:r>
                <a:rPr kumimoji="1" lang="ja-JP" altLang="en-US" sz="20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rPr>
                <a:t>年を</a:t>
              </a:r>
              <a:r>
                <a:rPr kumimoji="1" lang="ja-JP" altLang="en-US" sz="2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rPr>
                <a:t>「国際協同組合年 </a:t>
              </a:r>
              <a:r>
                <a:rPr kumimoji="1" lang="en-US" altLang="ja-JP" b="0" i="0" u="none" strike="noStrike" kern="1200" cap="none"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rPr>
                <a:t>(IYC=</a:t>
              </a:r>
              <a:r>
                <a:rPr kumimoji="1" lang="en-US" altLang="ja-JP" b="1" i="0" u="none" strike="noStrike" kern="1200" cap="none" normalizeH="0" baseline="0" noProof="0" dirty="0">
                  <a:ln>
                    <a:noFill/>
                  </a:ln>
                  <a:solidFill>
                    <a:srgbClr val="FF0000"/>
                  </a:solidFill>
                  <a:effectLst/>
                  <a:uLnTx/>
                  <a:uFillTx/>
                  <a:latin typeface="BIZ UDPゴシック" panose="020B0400000000000000" pitchFamily="50" charset="-128"/>
                  <a:ea typeface="BIZ UDPゴシック" panose="020B0400000000000000" pitchFamily="50" charset="-128"/>
                </a:rPr>
                <a:t>I</a:t>
              </a:r>
              <a:r>
                <a:rPr kumimoji="1" lang="en-US" altLang="ja-JP" b="0" i="0" u="none" strike="noStrike" kern="1200" cap="none"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rPr>
                <a:t>nternational </a:t>
              </a:r>
              <a:r>
                <a:rPr kumimoji="1" lang="en-US" altLang="ja-JP" b="1" dirty="0">
                  <a:solidFill>
                    <a:srgbClr val="FF0000"/>
                  </a:solidFill>
                  <a:latin typeface="BIZ UDPゴシック" panose="020B0400000000000000" pitchFamily="50" charset="-128"/>
                  <a:ea typeface="BIZ UDPゴシック" panose="020B0400000000000000" pitchFamily="50" charset="-128"/>
                </a:rPr>
                <a:t>Y</a:t>
              </a:r>
              <a:r>
                <a:rPr kumimoji="1" lang="en-US" altLang="ja-JP" b="0" i="0" u="none" strike="noStrike" kern="1200" cap="none"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rPr>
                <a:t>ear of </a:t>
              </a:r>
              <a:r>
                <a:rPr kumimoji="1" lang="en-US" altLang="ja-JP" b="1" dirty="0">
                  <a:solidFill>
                    <a:srgbClr val="FF0000"/>
                  </a:solidFill>
                  <a:latin typeface="BIZ UDPゴシック" panose="020B0400000000000000" pitchFamily="50" charset="-128"/>
                  <a:ea typeface="BIZ UDPゴシック" panose="020B0400000000000000" pitchFamily="50" charset="-128"/>
                </a:rPr>
                <a:t>C</a:t>
              </a:r>
              <a:r>
                <a:rPr kumimoji="1" lang="en-US" altLang="ja-JP" b="0" i="0" u="none" strike="noStrike" kern="1200" cap="none" normalizeH="0" baseline="0" noProof="0" dirty="0" err="1">
                  <a:ln>
                    <a:noFill/>
                  </a:ln>
                  <a:solidFill>
                    <a:prstClr val="black"/>
                  </a:solidFill>
                  <a:effectLst/>
                  <a:uLnTx/>
                  <a:uFillTx/>
                  <a:latin typeface="BIZ UDPゴシック" panose="020B0400000000000000" pitchFamily="50" charset="-128"/>
                  <a:ea typeface="BIZ UDPゴシック" panose="020B0400000000000000" pitchFamily="50" charset="-128"/>
                </a:rPr>
                <a:t>ooperatives</a:t>
              </a:r>
              <a:r>
                <a:rPr kumimoji="1" lang="en-US" altLang="ja-JP" b="0" i="0" u="none" strike="noStrike" kern="1200" cap="none"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rPr>
                <a:t>)</a:t>
              </a:r>
              <a:r>
                <a:rPr kumimoji="1" lang="ja-JP" altLang="en-US" sz="20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rPr>
                <a:t>」</a:t>
              </a:r>
              <a:r>
                <a:rPr kumimoji="1" lang="ja-JP" altLang="en-US" b="0" i="0" u="none" strike="noStrike" kern="1200" cap="none" spc="-15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rPr>
                <a:t>と</a:t>
              </a:r>
              <a:r>
                <a:rPr kumimoji="1" lang="ja-JP" altLang="en-US" sz="20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rPr>
                <a:t>宣言</a:t>
              </a:r>
              <a:endParaRPr lang="ja-JP" altLang="en-US" sz="1600" dirty="0">
                <a:latin typeface="BIZ UDPゴシック" panose="020B0400000000000000" pitchFamily="50" charset="-128"/>
                <a:ea typeface="BIZ UDPゴシック" panose="020B0400000000000000" pitchFamily="50" charset="-128"/>
              </a:endParaRPr>
            </a:p>
          </p:txBody>
        </p:sp>
        <p:sp>
          <p:nvSpPr>
            <p:cNvPr id="10" name="テキスト ボックス 9">
              <a:extLst>
                <a:ext uri="{FF2B5EF4-FFF2-40B4-BE49-F238E27FC236}">
                  <a16:creationId xmlns:a16="http://schemas.microsoft.com/office/drawing/2014/main" id="{BC400E4A-0574-BE00-D0DD-EEEDB1AFEF3B}"/>
                </a:ext>
              </a:extLst>
            </p:cNvPr>
            <p:cNvSpPr txBox="1"/>
            <p:nvPr/>
          </p:nvSpPr>
          <p:spPr>
            <a:xfrm>
              <a:off x="508287" y="1203075"/>
              <a:ext cx="11286000" cy="528863"/>
            </a:xfrm>
            <a:prstGeom prst="rect">
              <a:avLst/>
            </a:prstGeom>
            <a:solidFill>
              <a:schemeClr val="tx2">
                <a:lumMod val="10000"/>
                <a:lumOff val="90000"/>
              </a:schemeClr>
            </a:solidFill>
            <a:ln>
              <a:solidFill>
                <a:schemeClr val="tx1"/>
              </a:solidFill>
            </a:ln>
          </p:spPr>
          <p:txBody>
            <a:bodyPr wrap="square" rtlCol="0">
              <a:spAutoFit/>
            </a:bodyPr>
            <a:lstStyle/>
            <a:p>
              <a:pPr marL="241200" algn="ctr">
                <a:lnSpc>
                  <a:spcPts val="4000"/>
                </a:lnSpc>
              </a:pPr>
              <a:r>
                <a:rPr kumimoji="1" lang="ja-JP" altLang="en-US" sz="2400" dirty="0">
                  <a:latin typeface="BIZ UDPゴシック" panose="020B0400000000000000" pitchFamily="50" charset="-128"/>
                  <a:ea typeface="BIZ UDPゴシック" panose="020B0400000000000000" pitchFamily="50" charset="-128"/>
                </a:rPr>
                <a:t>国連総会決議</a:t>
              </a:r>
              <a:r>
                <a:rPr kumimoji="1" lang="ja-JP" altLang="en-US" sz="2800" dirty="0">
                  <a:latin typeface="BIZ UDPゴシック" panose="020B0400000000000000" pitchFamily="50" charset="-128"/>
                  <a:ea typeface="BIZ UDPゴシック" panose="020B0400000000000000" pitchFamily="50" charset="-128"/>
                </a:rPr>
                <a:t>「社会開発における協同組合」 </a:t>
              </a:r>
              <a:r>
                <a:rPr kumimoji="1" lang="en-US" altLang="ja-JP" sz="2000" spc="-150" dirty="0">
                  <a:latin typeface="BIZ UDPゴシック" panose="020B0400000000000000" pitchFamily="50" charset="-128"/>
                  <a:ea typeface="BIZ UDPゴシック" panose="020B0400000000000000" pitchFamily="50" charset="-128"/>
                </a:rPr>
                <a:t>2023</a:t>
              </a:r>
              <a:r>
                <a:rPr kumimoji="1" lang="ja-JP" altLang="en-US" sz="1600" dirty="0">
                  <a:latin typeface="BIZ UDPゴシック" panose="020B0400000000000000" pitchFamily="50" charset="-128"/>
                  <a:ea typeface="BIZ UDPゴシック" panose="020B0400000000000000" pitchFamily="50" charset="-128"/>
                </a:rPr>
                <a:t>年</a:t>
              </a:r>
              <a:r>
                <a:rPr kumimoji="1" lang="en-US" altLang="ja-JP" sz="2000" spc="-150" dirty="0">
                  <a:latin typeface="BIZ UDPゴシック" panose="020B0400000000000000" pitchFamily="50" charset="-128"/>
                  <a:ea typeface="BIZ UDPゴシック" panose="020B0400000000000000" pitchFamily="50" charset="-128"/>
                </a:rPr>
                <a:t>12</a:t>
              </a:r>
              <a:r>
                <a:rPr kumimoji="1" lang="ja-JP" altLang="en-US" sz="1600" dirty="0">
                  <a:latin typeface="BIZ UDPゴシック" panose="020B0400000000000000" pitchFamily="50" charset="-128"/>
                  <a:ea typeface="BIZ UDPゴシック" panose="020B0400000000000000" pitchFamily="50" charset="-128"/>
                </a:rPr>
                <a:t>月</a:t>
              </a:r>
              <a:r>
                <a:rPr lang="en-US" altLang="ja-JP" sz="2000" spc="-150" dirty="0">
                  <a:latin typeface="BIZ UDPゴシック" panose="020B0400000000000000" pitchFamily="50" charset="-128"/>
                  <a:ea typeface="BIZ UDPゴシック" panose="020B0400000000000000" pitchFamily="50" charset="-128"/>
                </a:rPr>
                <a:t>19</a:t>
              </a:r>
              <a:r>
                <a:rPr kumimoji="1" lang="ja-JP" altLang="en-US" sz="1600" dirty="0">
                  <a:latin typeface="BIZ UDPゴシック" panose="020B0400000000000000" pitchFamily="50" charset="-128"/>
                  <a:ea typeface="BIZ UDPゴシック" panose="020B0400000000000000" pitchFamily="50" charset="-128"/>
                </a:rPr>
                <a:t>日</a:t>
              </a:r>
              <a:endParaRPr kumimoji="1" lang="en-US" altLang="ja-JP" dirty="0">
                <a:latin typeface="BIZ UDPゴシック" panose="020B0400000000000000" pitchFamily="50" charset="-128"/>
                <a:ea typeface="BIZ UDPゴシック" panose="020B0400000000000000" pitchFamily="50" charset="-128"/>
              </a:endParaRPr>
            </a:p>
          </p:txBody>
        </p:sp>
      </p:grpSp>
      <p:sp>
        <p:nvSpPr>
          <p:cNvPr id="15" name="矢印: 下 14">
            <a:extLst>
              <a:ext uri="{FF2B5EF4-FFF2-40B4-BE49-F238E27FC236}">
                <a16:creationId xmlns:a16="http://schemas.microsoft.com/office/drawing/2014/main" id="{75D1B738-4E82-035D-D4DA-FC19F3510AE1}"/>
              </a:ext>
            </a:extLst>
          </p:cNvPr>
          <p:cNvSpPr/>
          <p:nvPr/>
        </p:nvSpPr>
        <p:spPr>
          <a:xfrm>
            <a:off x="5196656" y="2626167"/>
            <a:ext cx="862584" cy="401317"/>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矢印: 下 15">
            <a:extLst>
              <a:ext uri="{FF2B5EF4-FFF2-40B4-BE49-F238E27FC236}">
                <a16:creationId xmlns:a16="http://schemas.microsoft.com/office/drawing/2014/main" id="{9C36BF3F-032D-29B2-7123-AFB1095F39A7}"/>
              </a:ext>
            </a:extLst>
          </p:cNvPr>
          <p:cNvSpPr/>
          <p:nvPr/>
        </p:nvSpPr>
        <p:spPr>
          <a:xfrm>
            <a:off x="5196656" y="3747763"/>
            <a:ext cx="862584" cy="401317"/>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65434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702224B6-5A76-7310-22F3-1B382EA56E5F}"/>
              </a:ext>
            </a:extLst>
          </p:cNvPr>
          <p:cNvSpPr>
            <a:spLocks noGrp="1"/>
          </p:cNvSpPr>
          <p:nvPr>
            <p:ph type="sldNum" sz="quarter" idx="12"/>
          </p:nvPr>
        </p:nvSpPr>
        <p:spPr>
          <a:xfrm>
            <a:off x="9525192" y="6467933"/>
            <a:ext cx="2586181" cy="391323"/>
          </a:xfrm>
        </p:spPr>
        <p:txBody>
          <a:bodyPr/>
          <a:lstStyle/>
          <a:p>
            <a:fld id="{8157CEC5-A25A-45CD-B0D3-130C7C559407}" type="slidenum">
              <a:rPr lang="ja-JP" altLang="en-US" smtClean="0"/>
              <a:pPr/>
              <a:t>4</a:t>
            </a:fld>
            <a:endParaRPr lang="ja-JP" altLang="en-US" dirty="0"/>
          </a:p>
        </p:txBody>
      </p:sp>
      <p:sp>
        <p:nvSpPr>
          <p:cNvPr id="5" name="タイトル 1">
            <a:extLst>
              <a:ext uri="{FF2B5EF4-FFF2-40B4-BE49-F238E27FC236}">
                <a16:creationId xmlns:a16="http://schemas.microsoft.com/office/drawing/2014/main" id="{A871DBD5-0E51-887A-B793-BD5F41318D8A}"/>
              </a:ext>
            </a:extLst>
          </p:cNvPr>
          <p:cNvSpPr>
            <a:spLocks noGrp="1"/>
          </p:cNvSpPr>
          <p:nvPr>
            <p:ph type="title"/>
          </p:nvPr>
        </p:nvSpPr>
        <p:spPr>
          <a:xfrm>
            <a:off x="823419" y="294085"/>
            <a:ext cx="10369152" cy="777598"/>
          </a:xfrm>
        </p:spPr>
        <p:txBody>
          <a:bodyPr>
            <a:normAutofit/>
          </a:bodyPr>
          <a:lstStyle/>
          <a:p>
            <a:pPr algn="ctr"/>
            <a:r>
              <a:rPr kumimoji="1" lang="ja-JP" altLang="en-US" sz="4000" dirty="0"/>
              <a:t>国連が評価したのは</a:t>
            </a:r>
          </a:p>
        </p:txBody>
      </p:sp>
      <p:grpSp>
        <p:nvGrpSpPr>
          <p:cNvPr id="6" name="グループ化 5">
            <a:extLst>
              <a:ext uri="{FF2B5EF4-FFF2-40B4-BE49-F238E27FC236}">
                <a16:creationId xmlns:a16="http://schemas.microsoft.com/office/drawing/2014/main" id="{06B1200D-DF69-3C23-6B7E-E40785E0DFFE}"/>
              </a:ext>
            </a:extLst>
          </p:cNvPr>
          <p:cNvGrpSpPr/>
          <p:nvPr/>
        </p:nvGrpSpPr>
        <p:grpSpPr>
          <a:xfrm>
            <a:off x="5055111" y="1269796"/>
            <a:ext cx="2081778" cy="646331"/>
            <a:chOff x="987323" y="1556792"/>
            <a:chExt cx="2081778" cy="646331"/>
          </a:xfrm>
        </p:grpSpPr>
        <p:sp>
          <p:nvSpPr>
            <p:cNvPr id="7" name="四角形: 角を丸くする 6">
              <a:extLst>
                <a:ext uri="{FF2B5EF4-FFF2-40B4-BE49-F238E27FC236}">
                  <a16:creationId xmlns:a16="http://schemas.microsoft.com/office/drawing/2014/main" id="{64EBEB9F-9D45-5A31-8F44-DCF34500D806}"/>
                </a:ext>
              </a:extLst>
            </p:cNvPr>
            <p:cNvSpPr/>
            <p:nvPr/>
          </p:nvSpPr>
          <p:spPr>
            <a:xfrm>
              <a:off x="987323" y="1556792"/>
              <a:ext cx="2081778" cy="646331"/>
            </a:xfrm>
            <a:prstGeom prst="roundRect">
              <a:avLst>
                <a:gd name="adj" fmla="val 50000"/>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BIZ UDPゴシック" panose="020B0400000000000000" pitchFamily="50" charset="-128"/>
                <a:ea typeface="BIZ UDPゴシック" panose="020B0400000000000000" pitchFamily="50" charset="-128"/>
              </a:endParaRPr>
            </a:p>
          </p:txBody>
        </p:sp>
        <p:sp>
          <p:nvSpPr>
            <p:cNvPr id="8" name="コンテンツ プレースホルダー 2">
              <a:extLst>
                <a:ext uri="{FF2B5EF4-FFF2-40B4-BE49-F238E27FC236}">
                  <a16:creationId xmlns:a16="http://schemas.microsoft.com/office/drawing/2014/main" id="{7B6ADFAB-9FC5-F456-02E3-5D6BAF66D443}"/>
                </a:ext>
              </a:extLst>
            </p:cNvPr>
            <p:cNvSpPr txBox="1">
              <a:spLocks/>
            </p:cNvSpPr>
            <p:nvPr/>
          </p:nvSpPr>
          <p:spPr>
            <a:xfrm>
              <a:off x="1171745" y="1597296"/>
              <a:ext cx="1712935" cy="565322"/>
            </a:xfrm>
            <a:prstGeom prst="rect">
              <a:avLst/>
            </a:prstGeom>
            <a:noFill/>
          </p:spPr>
          <p:txBody>
            <a:bodyPr anchor="ctr">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lumMod val="65000"/>
                      <a:lumOff val="3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lumMod val="65000"/>
                      <a:lumOff val="3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lumMod val="65000"/>
                      <a:lumOff val="3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lumMod val="65000"/>
                      <a:lumOff val="3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ctr">
                <a:lnSpc>
                  <a:spcPct val="120000"/>
                </a:lnSpc>
                <a:spcBef>
                  <a:spcPts val="0"/>
                </a:spcBef>
                <a:buNone/>
              </a:pPr>
              <a:r>
                <a:rPr lang="ja-JP" altLang="en-US" sz="2400" dirty="0">
                  <a:solidFill>
                    <a:schemeClr val="tx1"/>
                  </a:solidFill>
                  <a:latin typeface="BIZ UDPゴシック" panose="020B0400000000000000" pitchFamily="50" charset="-128"/>
                  <a:ea typeface="BIZ UDPゴシック" panose="020B0400000000000000" pitchFamily="50" charset="-128"/>
                </a:rPr>
                <a:t>平和構築</a:t>
              </a:r>
            </a:p>
          </p:txBody>
        </p:sp>
      </p:grpSp>
      <p:grpSp>
        <p:nvGrpSpPr>
          <p:cNvPr id="9" name="グループ化 8">
            <a:extLst>
              <a:ext uri="{FF2B5EF4-FFF2-40B4-BE49-F238E27FC236}">
                <a16:creationId xmlns:a16="http://schemas.microsoft.com/office/drawing/2014/main" id="{CB66F51D-30A8-063C-5031-9C4A08885CAD}"/>
              </a:ext>
            </a:extLst>
          </p:cNvPr>
          <p:cNvGrpSpPr/>
          <p:nvPr/>
        </p:nvGrpSpPr>
        <p:grpSpPr>
          <a:xfrm>
            <a:off x="575361" y="5232404"/>
            <a:ext cx="3396082" cy="576000"/>
            <a:chOff x="987323" y="2739493"/>
            <a:chExt cx="2081778" cy="576000"/>
          </a:xfrm>
        </p:grpSpPr>
        <p:sp>
          <p:nvSpPr>
            <p:cNvPr id="10" name="四角形: 角を丸くする 9">
              <a:extLst>
                <a:ext uri="{FF2B5EF4-FFF2-40B4-BE49-F238E27FC236}">
                  <a16:creationId xmlns:a16="http://schemas.microsoft.com/office/drawing/2014/main" id="{FFDC9C69-5EED-A262-6445-5FF7AD935CCF}"/>
                </a:ext>
              </a:extLst>
            </p:cNvPr>
            <p:cNvSpPr/>
            <p:nvPr/>
          </p:nvSpPr>
          <p:spPr>
            <a:xfrm>
              <a:off x="987323" y="2739493"/>
              <a:ext cx="2081778" cy="576000"/>
            </a:xfrm>
            <a:prstGeom prst="roundRect">
              <a:avLst>
                <a:gd name="adj" fmla="val 39913"/>
              </a:avLst>
            </a:prstGeom>
            <a:solidFill>
              <a:srgbClr val="FF5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BIZ UDPゴシック" panose="020B0400000000000000" pitchFamily="50" charset="-128"/>
                <a:ea typeface="BIZ UDPゴシック" panose="020B0400000000000000" pitchFamily="50" charset="-128"/>
              </a:endParaRPr>
            </a:p>
          </p:txBody>
        </p:sp>
        <p:sp>
          <p:nvSpPr>
            <p:cNvPr id="11" name="テキスト ボックス 10">
              <a:extLst>
                <a:ext uri="{FF2B5EF4-FFF2-40B4-BE49-F238E27FC236}">
                  <a16:creationId xmlns:a16="http://schemas.microsoft.com/office/drawing/2014/main" id="{C6593B74-CD00-8E9B-09B0-03965E1B788B}"/>
                </a:ext>
              </a:extLst>
            </p:cNvPr>
            <p:cNvSpPr txBox="1"/>
            <p:nvPr/>
          </p:nvSpPr>
          <p:spPr>
            <a:xfrm>
              <a:off x="1169619" y="2807563"/>
              <a:ext cx="1766232" cy="461665"/>
            </a:xfrm>
            <a:prstGeom prst="rect">
              <a:avLst/>
            </a:prstGeom>
            <a:noFill/>
          </p:spPr>
          <p:txBody>
            <a:bodyPr wrap="square">
              <a:spAutoFit/>
            </a:bodyPr>
            <a:lstStyle/>
            <a:p>
              <a:pPr algn="ctr"/>
              <a:r>
                <a:rPr lang="ja-JP" altLang="en-US" sz="2400" dirty="0">
                  <a:latin typeface="BIZ UDPゴシック" panose="020B0400000000000000" pitchFamily="50" charset="-128"/>
                  <a:ea typeface="BIZ UDPゴシック" panose="020B0400000000000000" pitchFamily="50" charset="-128"/>
                </a:rPr>
                <a:t>貧困と飢餓の解消</a:t>
              </a:r>
            </a:p>
          </p:txBody>
        </p:sp>
      </p:grpSp>
      <p:grpSp>
        <p:nvGrpSpPr>
          <p:cNvPr id="12" name="グループ化 11">
            <a:extLst>
              <a:ext uri="{FF2B5EF4-FFF2-40B4-BE49-F238E27FC236}">
                <a16:creationId xmlns:a16="http://schemas.microsoft.com/office/drawing/2014/main" id="{2DCBF8B6-DD8F-DA56-2823-A5F6F422F707}"/>
              </a:ext>
            </a:extLst>
          </p:cNvPr>
          <p:cNvGrpSpPr/>
          <p:nvPr/>
        </p:nvGrpSpPr>
        <p:grpSpPr>
          <a:xfrm>
            <a:off x="4545738" y="5054035"/>
            <a:ext cx="2747124" cy="1609559"/>
            <a:chOff x="4365691" y="1660430"/>
            <a:chExt cx="2747124" cy="1609559"/>
          </a:xfrm>
        </p:grpSpPr>
        <p:sp>
          <p:nvSpPr>
            <p:cNvPr id="13" name="四角形: 角を丸くする 12">
              <a:extLst>
                <a:ext uri="{FF2B5EF4-FFF2-40B4-BE49-F238E27FC236}">
                  <a16:creationId xmlns:a16="http://schemas.microsoft.com/office/drawing/2014/main" id="{B55BF66B-993C-D9CA-F4E4-C48E754C4C9F}"/>
                </a:ext>
              </a:extLst>
            </p:cNvPr>
            <p:cNvSpPr/>
            <p:nvPr/>
          </p:nvSpPr>
          <p:spPr>
            <a:xfrm>
              <a:off x="4365691" y="1660430"/>
              <a:ext cx="2747124" cy="1609559"/>
            </a:xfrm>
            <a:prstGeom prst="roundRect">
              <a:avLst>
                <a:gd name="adj" fmla="val 33126"/>
              </a:avLst>
            </a:prstGeom>
            <a:solidFill>
              <a:srgbClr val="FFA2A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2000">
                <a:solidFill>
                  <a:schemeClr val="tx1"/>
                </a:solidFill>
                <a:latin typeface="BIZ UDPゴシック" panose="020B0400000000000000" pitchFamily="50" charset="-128"/>
                <a:ea typeface="BIZ UDPゴシック" panose="020B0400000000000000" pitchFamily="50" charset="-128"/>
              </a:endParaRPr>
            </a:p>
          </p:txBody>
        </p:sp>
        <p:sp>
          <p:nvSpPr>
            <p:cNvPr id="14" name="テキスト ボックス 13">
              <a:extLst>
                <a:ext uri="{FF2B5EF4-FFF2-40B4-BE49-F238E27FC236}">
                  <a16:creationId xmlns:a16="http://schemas.microsoft.com/office/drawing/2014/main" id="{76BFF823-9E68-DCFC-5C8B-8520A4FD12D5}"/>
                </a:ext>
              </a:extLst>
            </p:cNvPr>
            <p:cNvSpPr txBox="1"/>
            <p:nvPr/>
          </p:nvSpPr>
          <p:spPr>
            <a:xfrm>
              <a:off x="4563826" y="1700212"/>
              <a:ext cx="2350854" cy="1554272"/>
            </a:xfrm>
            <a:prstGeom prst="rect">
              <a:avLst/>
            </a:prstGeom>
            <a:noFill/>
          </p:spPr>
          <p:txBody>
            <a:bodyPr wrap="square">
              <a:spAutoFit/>
            </a:bodyPr>
            <a:lstStyle/>
            <a:p>
              <a:pPr marL="0" indent="0" algn="ctr">
                <a:lnSpc>
                  <a:spcPct val="120000"/>
                </a:lnSpc>
                <a:spcBef>
                  <a:spcPts val="0"/>
                </a:spcBef>
                <a:buNone/>
              </a:pPr>
              <a:r>
                <a:rPr lang="ja-JP" altLang="en-US" sz="2000" dirty="0">
                  <a:latin typeface="BIZ UDPゴシック" panose="020B0400000000000000" pitchFamily="50" charset="-128"/>
                  <a:ea typeface="BIZ UDPゴシック" panose="020B0400000000000000" pitchFamily="50" charset="-128"/>
                </a:rPr>
                <a:t>社会的包摂</a:t>
              </a:r>
              <a:endParaRPr lang="en-US" altLang="ja-JP" sz="2000" dirty="0">
                <a:latin typeface="BIZ UDPゴシック" panose="020B0400000000000000" pitchFamily="50" charset="-128"/>
                <a:ea typeface="BIZ UDPゴシック" panose="020B0400000000000000" pitchFamily="50" charset="-128"/>
              </a:endParaRPr>
            </a:p>
            <a:p>
              <a:pPr marL="0" indent="0" algn="ctr">
                <a:lnSpc>
                  <a:spcPct val="120000"/>
                </a:lnSpc>
                <a:spcBef>
                  <a:spcPts val="0"/>
                </a:spcBef>
                <a:buNone/>
              </a:pPr>
              <a:r>
                <a:rPr lang="ja-JP" altLang="en-US" sz="2000" dirty="0">
                  <a:latin typeface="BIZ UDPゴシック" panose="020B0400000000000000" pitchFamily="50" charset="-128"/>
                  <a:ea typeface="BIZ UDPゴシック" panose="020B0400000000000000" pitchFamily="50" charset="-128"/>
                </a:rPr>
                <a:t>女性や若者の参加</a:t>
              </a:r>
              <a:endParaRPr lang="en-US" altLang="ja-JP" sz="2000" dirty="0">
                <a:latin typeface="BIZ UDPゴシック" panose="020B0400000000000000" pitchFamily="50" charset="-128"/>
                <a:ea typeface="BIZ UDPゴシック" panose="020B0400000000000000" pitchFamily="50" charset="-128"/>
              </a:endParaRPr>
            </a:p>
            <a:p>
              <a:pPr marL="0" indent="0" algn="ctr">
                <a:lnSpc>
                  <a:spcPct val="120000"/>
                </a:lnSpc>
                <a:spcBef>
                  <a:spcPts val="0"/>
                </a:spcBef>
                <a:buNone/>
              </a:pPr>
              <a:r>
                <a:rPr lang="ja-JP" altLang="en-US" sz="2000" dirty="0">
                  <a:latin typeface="BIZ UDPゴシック" panose="020B0400000000000000" pitchFamily="50" charset="-128"/>
                  <a:ea typeface="BIZ UDPゴシック" panose="020B0400000000000000" pitchFamily="50" charset="-128"/>
                </a:rPr>
                <a:t>ジェンダー平等</a:t>
              </a:r>
              <a:endParaRPr lang="en-US" altLang="ja-JP" sz="2000" dirty="0">
                <a:latin typeface="BIZ UDPゴシック" panose="020B0400000000000000" pitchFamily="50" charset="-128"/>
                <a:ea typeface="BIZ UDPゴシック" panose="020B0400000000000000" pitchFamily="50" charset="-128"/>
              </a:endParaRPr>
            </a:p>
            <a:p>
              <a:pPr marL="0" indent="0" algn="ctr">
                <a:lnSpc>
                  <a:spcPct val="120000"/>
                </a:lnSpc>
                <a:spcBef>
                  <a:spcPts val="0"/>
                </a:spcBef>
                <a:buNone/>
              </a:pPr>
              <a:r>
                <a:rPr lang="ja-JP" altLang="en-US" sz="2000" dirty="0">
                  <a:latin typeface="BIZ UDPゴシック" panose="020B0400000000000000" pitchFamily="50" charset="-128"/>
                  <a:ea typeface="BIZ UDPゴシック" panose="020B0400000000000000" pitchFamily="50" charset="-128"/>
                </a:rPr>
                <a:t>女性の能力構築</a:t>
              </a:r>
              <a:endParaRPr lang="en-US" altLang="ja-JP" sz="2000" dirty="0">
                <a:latin typeface="BIZ UDPゴシック" panose="020B0400000000000000" pitchFamily="50" charset="-128"/>
                <a:ea typeface="BIZ UDPゴシック" panose="020B0400000000000000" pitchFamily="50" charset="-128"/>
              </a:endParaRPr>
            </a:p>
          </p:txBody>
        </p:sp>
      </p:grpSp>
      <p:grpSp>
        <p:nvGrpSpPr>
          <p:cNvPr id="15" name="グループ化 14">
            <a:extLst>
              <a:ext uri="{FF2B5EF4-FFF2-40B4-BE49-F238E27FC236}">
                <a16:creationId xmlns:a16="http://schemas.microsoft.com/office/drawing/2014/main" id="{6A4E8588-A7E5-FA9B-6CF7-0D889C301861}"/>
              </a:ext>
            </a:extLst>
          </p:cNvPr>
          <p:cNvGrpSpPr/>
          <p:nvPr/>
        </p:nvGrpSpPr>
        <p:grpSpPr>
          <a:xfrm>
            <a:off x="7434688" y="1910967"/>
            <a:ext cx="3559607" cy="729677"/>
            <a:chOff x="7938032" y="1800287"/>
            <a:chExt cx="1892525" cy="729677"/>
          </a:xfrm>
        </p:grpSpPr>
        <p:sp>
          <p:nvSpPr>
            <p:cNvPr id="16" name="四角形: 角を丸くする 15">
              <a:extLst>
                <a:ext uri="{FF2B5EF4-FFF2-40B4-BE49-F238E27FC236}">
                  <a16:creationId xmlns:a16="http://schemas.microsoft.com/office/drawing/2014/main" id="{4865A810-195B-161F-AD5D-AB43B0AA922D}"/>
                </a:ext>
              </a:extLst>
            </p:cNvPr>
            <p:cNvSpPr/>
            <p:nvPr/>
          </p:nvSpPr>
          <p:spPr>
            <a:xfrm>
              <a:off x="7938032" y="1800287"/>
              <a:ext cx="1892525" cy="720000"/>
            </a:xfrm>
            <a:prstGeom prst="roundRect">
              <a:avLst>
                <a:gd name="adj" fmla="val 50000"/>
              </a:avLst>
            </a:prstGeom>
            <a:solidFill>
              <a:schemeClr val="accent3">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2400">
                <a:solidFill>
                  <a:schemeClr val="tx1"/>
                </a:solidFill>
                <a:latin typeface="BIZ UDPゴシック" panose="020B0400000000000000" pitchFamily="50" charset="-128"/>
                <a:ea typeface="BIZ UDPゴシック" panose="020B0400000000000000" pitchFamily="50" charset="-128"/>
              </a:endParaRPr>
            </a:p>
          </p:txBody>
        </p:sp>
        <p:sp>
          <p:nvSpPr>
            <p:cNvPr id="17" name="テキスト ボックス 16">
              <a:extLst>
                <a:ext uri="{FF2B5EF4-FFF2-40B4-BE49-F238E27FC236}">
                  <a16:creationId xmlns:a16="http://schemas.microsoft.com/office/drawing/2014/main" id="{B323622C-8771-0B2F-EBCA-2F49A2DFA4D5}"/>
                </a:ext>
              </a:extLst>
            </p:cNvPr>
            <p:cNvSpPr txBox="1"/>
            <p:nvPr/>
          </p:nvSpPr>
          <p:spPr>
            <a:xfrm>
              <a:off x="8009154" y="1822078"/>
              <a:ext cx="1731941" cy="707886"/>
            </a:xfrm>
            <a:prstGeom prst="rect">
              <a:avLst/>
            </a:prstGeom>
            <a:noFill/>
          </p:spPr>
          <p:txBody>
            <a:bodyPr wrap="square">
              <a:spAutoFit/>
            </a:bodyPr>
            <a:lstStyle/>
            <a:p>
              <a:pPr algn="ctr"/>
              <a:r>
                <a:rPr lang="ja-JP" altLang="en-US" sz="2000" dirty="0">
                  <a:latin typeface="BIZ UDPゴシック" panose="020B0400000000000000" pitchFamily="50" charset="-128"/>
                  <a:ea typeface="BIZ UDPゴシック" panose="020B0400000000000000" pitchFamily="50" charset="-128"/>
                </a:rPr>
                <a:t>気候変動への適応と緩和</a:t>
              </a:r>
              <a:br>
                <a:rPr lang="en-US" altLang="ja-JP" sz="2000" dirty="0">
                  <a:latin typeface="BIZ UDPゴシック" panose="020B0400000000000000" pitchFamily="50" charset="-128"/>
                  <a:ea typeface="BIZ UDPゴシック" panose="020B0400000000000000" pitchFamily="50" charset="-128"/>
                </a:rPr>
              </a:br>
              <a:r>
                <a:rPr kumimoji="1" lang="ja-JP" altLang="en-US" sz="2000" dirty="0">
                  <a:latin typeface="BIZ UDPゴシック" panose="020B0400000000000000" pitchFamily="50" charset="-128"/>
                  <a:ea typeface="BIZ UDPゴシック" panose="020B0400000000000000" pitchFamily="50" charset="-128"/>
                </a:rPr>
                <a:t>公正な移行</a:t>
              </a:r>
              <a:endParaRPr lang="ja-JP" altLang="en-US" sz="2000" dirty="0">
                <a:latin typeface="BIZ UDPゴシック" panose="020B0400000000000000" pitchFamily="50" charset="-128"/>
                <a:ea typeface="BIZ UDPゴシック" panose="020B0400000000000000" pitchFamily="50" charset="-128"/>
              </a:endParaRPr>
            </a:p>
          </p:txBody>
        </p:sp>
      </p:grpSp>
      <p:grpSp>
        <p:nvGrpSpPr>
          <p:cNvPr id="18" name="グループ化 17">
            <a:extLst>
              <a:ext uri="{FF2B5EF4-FFF2-40B4-BE49-F238E27FC236}">
                <a16:creationId xmlns:a16="http://schemas.microsoft.com/office/drawing/2014/main" id="{B803B54F-746B-0213-5A11-33B1A59F7EA4}"/>
              </a:ext>
            </a:extLst>
          </p:cNvPr>
          <p:cNvGrpSpPr/>
          <p:nvPr/>
        </p:nvGrpSpPr>
        <p:grpSpPr>
          <a:xfrm>
            <a:off x="7968220" y="3079120"/>
            <a:ext cx="3733168" cy="727481"/>
            <a:chOff x="7255107" y="3264009"/>
            <a:chExt cx="3733168" cy="727481"/>
          </a:xfrm>
        </p:grpSpPr>
        <p:sp>
          <p:nvSpPr>
            <p:cNvPr id="19" name="四角形: 角を丸くする 18">
              <a:extLst>
                <a:ext uri="{FF2B5EF4-FFF2-40B4-BE49-F238E27FC236}">
                  <a16:creationId xmlns:a16="http://schemas.microsoft.com/office/drawing/2014/main" id="{D0B00D7B-B9C4-4DCA-AA82-E7F0A310A801}"/>
                </a:ext>
              </a:extLst>
            </p:cNvPr>
            <p:cNvSpPr/>
            <p:nvPr/>
          </p:nvSpPr>
          <p:spPr>
            <a:xfrm>
              <a:off x="7354299" y="3271490"/>
              <a:ext cx="3452327" cy="720000"/>
            </a:xfrm>
            <a:prstGeom prst="roundRect">
              <a:avLst>
                <a:gd name="adj" fmla="val 37172"/>
              </a:avLst>
            </a:prstGeom>
            <a:solidFill>
              <a:srgbClr val="CC99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BIZ UDPゴシック" panose="020B0400000000000000" pitchFamily="50" charset="-128"/>
                <a:ea typeface="BIZ UDPゴシック" panose="020B0400000000000000" pitchFamily="50" charset="-128"/>
              </a:endParaRPr>
            </a:p>
          </p:txBody>
        </p:sp>
        <p:sp>
          <p:nvSpPr>
            <p:cNvPr id="20" name="テキスト ボックス 19">
              <a:extLst>
                <a:ext uri="{FF2B5EF4-FFF2-40B4-BE49-F238E27FC236}">
                  <a16:creationId xmlns:a16="http://schemas.microsoft.com/office/drawing/2014/main" id="{D1E400BD-0E61-69E3-D548-1A814A30BC3C}"/>
                </a:ext>
              </a:extLst>
            </p:cNvPr>
            <p:cNvSpPr txBox="1"/>
            <p:nvPr/>
          </p:nvSpPr>
          <p:spPr>
            <a:xfrm>
              <a:off x="7255107" y="3264009"/>
              <a:ext cx="3733168" cy="707886"/>
            </a:xfrm>
            <a:prstGeom prst="rect">
              <a:avLst/>
            </a:prstGeom>
            <a:noFill/>
          </p:spPr>
          <p:txBody>
            <a:bodyPr wrap="square">
              <a:spAutoFit/>
            </a:bodyPr>
            <a:lstStyle/>
            <a:p>
              <a:pPr algn="ctr"/>
              <a:r>
                <a:rPr lang="ja-JP" altLang="en-US" sz="2000" spc="-150" dirty="0">
                  <a:latin typeface="BIZ UDPゴシック" panose="020B0400000000000000" pitchFamily="50" charset="-128"/>
                  <a:ea typeface="BIZ UDPゴシック" panose="020B0400000000000000" pitchFamily="50" charset="-128"/>
                </a:rPr>
                <a:t>持続可能で強靭・包摂的な</a:t>
              </a:r>
              <a:endParaRPr lang="en-US" altLang="ja-JP" sz="2000" spc="-150" dirty="0">
                <a:latin typeface="BIZ UDPゴシック" panose="020B0400000000000000" pitchFamily="50" charset="-128"/>
                <a:ea typeface="BIZ UDPゴシック" panose="020B0400000000000000" pitchFamily="50" charset="-128"/>
              </a:endParaRPr>
            </a:p>
            <a:p>
              <a:pPr algn="ctr"/>
              <a:r>
                <a:rPr lang="ja-JP" altLang="en-US" sz="2000" spc="-150" dirty="0">
                  <a:latin typeface="BIZ UDPゴシック" panose="020B0400000000000000" pitchFamily="50" charset="-128"/>
                  <a:ea typeface="BIZ UDPゴシック" panose="020B0400000000000000" pitchFamily="50" charset="-128"/>
                </a:rPr>
                <a:t>食料システム、</a:t>
              </a:r>
              <a:r>
                <a:rPr lang="ja-JP" altLang="en-US" sz="2000" dirty="0">
                  <a:latin typeface="BIZ UDPゴシック" panose="020B0400000000000000" pitchFamily="50" charset="-128"/>
                  <a:ea typeface="BIZ UDPゴシック" panose="020B0400000000000000" pitchFamily="50" charset="-128"/>
                </a:rPr>
                <a:t>食料安全保障</a:t>
              </a:r>
            </a:p>
          </p:txBody>
        </p:sp>
      </p:grpSp>
      <p:grpSp>
        <p:nvGrpSpPr>
          <p:cNvPr id="21" name="グループ化 20">
            <a:extLst>
              <a:ext uri="{FF2B5EF4-FFF2-40B4-BE49-F238E27FC236}">
                <a16:creationId xmlns:a16="http://schemas.microsoft.com/office/drawing/2014/main" id="{7308A7C0-DB30-EFAB-54E5-545B359DE7D5}"/>
              </a:ext>
            </a:extLst>
          </p:cNvPr>
          <p:cNvGrpSpPr/>
          <p:nvPr/>
        </p:nvGrpSpPr>
        <p:grpSpPr>
          <a:xfrm>
            <a:off x="7641398" y="5531307"/>
            <a:ext cx="3325733" cy="648000"/>
            <a:chOff x="993010" y="3913435"/>
            <a:chExt cx="1711276" cy="589090"/>
          </a:xfrm>
        </p:grpSpPr>
        <p:sp>
          <p:nvSpPr>
            <p:cNvPr id="22" name="四角形: 角を丸くする 21">
              <a:extLst>
                <a:ext uri="{FF2B5EF4-FFF2-40B4-BE49-F238E27FC236}">
                  <a16:creationId xmlns:a16="http://schemas.microsoft.com/office/drawing/2014/main" id="{D5910E5F-BEC1-471B-8BD1-B6144B1870B1}"/>
                </a:ext>
              </a:extLst>
            </p:cNvPr>
            <p:cNvSpPr/>
            <p:nvPr/>
          </p:nvSpPr>
          <p:spPr>
            <a:xfrm>
              <a:off x="993010" y="3913435"/>
              <a:ext cx="1681405" cy="589090"/>
            </a:xfrm>
            <a:prstGeom prst="roundRect">
              <a:avLst>
                <a:gd name="adj" fmla="val 33690"/>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solidFill>
                  <a:schemeClr val="tx1"/>
                </a:solidFill>
                <a:latin typeface="BIZ UDPゴシック" panose="020B0400000000000000" pitchFamily="50" charset="-128"/>
                <a:ea typeface="BIZ UDPゴシック" panose="020B0400000000000000" pitchFamily="50" charset="-128"/>
              </a:endParaRPr>
            </a:p>
          </p:txBody>
        </p:sp>
        <p:sp>
          <p:nvSpPr>
            <p:cNvPr id="23" name="テキスト ボックス 22">
              <a:extLst>
                <a:ext uri="{FF2B5EF4-FFF2-40B4-BE49-F238E27FC236}">
                  <a16:creationId xmlns:a16="http://schemas.microsoft.com/office/drawing/2014/main" id="{DCBCCE39-2AC5-ADAC-14EA-FA31244883BC}"/>
                </a:ext>
              </a:extLst>
            </p:cNvPr>
            <p:cNvSpPr txBox="1"/>
            <p:nvPr/>
          </p:nvSpPr>
          <p:spPr>
            <a:xfrm>
              <a:off x="1022881" y="4000001"/>
              <a:ext cx="1681405" cy="369331"/>
            </a:xfrm>
            <a:prstGeom prst="rect">
              <a:avLst/>
            </a:prstGeom>
            <a:noFill/>
          </p:spPr>
          <p:txBody>
            <a:bodyPr wrap="square">
              <a:spAutoFit/>
            </a:bodyPr>
            <a:lstStyle/>
            <a:p>
              <a:pPr marL="0" indent="0" algn="ctr">
                <a:lnSpc>
                  <a:spcPct val="120000"/>
                </a:lnSpc>
                <a:spcBef>
                  <a:spcPts val="0"/>
                </a:spcBef>
                <a:buNone/>
              </a:pPr>
              <a:r>
                <a:rPr lang="ja-JP" altLang="en-US" sz="2000" dirty="0">
                  <a:latin typeface="BIZ UDPゴシック" panose="020B0400000000000000" pitchFamily="50" charset="-128"/>
                  <a:ea typeface="BIZ UDPゴシック" panose="020B0400000000000000" pitchFamily="50" charset="-128"/>
                </a:rPr>
                <a:t>自発的</a:t>
              </a:r>
              <a:r>
                <a:rPr lang="ja-JP" altLang="en-US" dirty="0">
                  <a:latin typeface="BIZ UDPゴシック" panose="020B0400000000000000" pitchFamily="50" charset="-128"/>
                  <a:ea typeface="BIZ UDPゴシック" panose="020B0400000000000000" pitchFamily="50" charset="-128"/>
                </a:rPr>
                <a:t>な</a:t>
              </a:r>
              <a:r>
                <a:rPr lang="ja-JP" altLang="en-US" sz="2000" dirty="0">
                  <a:latin typeface="BIZ UDPゴシック" panose="020B0400000000000000" pitchFamily="50" charset="-128"/>
                  <a:ea typeface="BIZ UDPゴシック" panose="020B0400000000000000" pitchFamily="50" charset="-128"/>
                </a:rPr>
                <a:t>協同、相互扶助</a:t>
              </a:r>
              <a:endParaRPr lang="en-US" altLang="ja-JP" sz="2000" dirty="0">
                <a:latin typeface="BIZ UDPゴシック" panose="020B0400000000000000" pitchFamily="50" charset="-128"/>
                <a:ea typeface="BIZ UDPゴシック" panose="020B0400000000000000" pitchFamily="50" charset="-128"/>
              </a:endParaRPr>
            </a:p>
          </p:txBody>
        </p:sp>
      </p:grpSp>
      <p:grpSp>
        <p:nvGrpSpPr>
          <p:cNvPr id="24" name="グループ化 23">
            <a:extLst>
              <a:ext uri="{FF2B5EF4-FFF2-40B4-BE49-F238E27FC236}">
                <a16:creationId xmlns:a16="http://schemas.microsoft.com/office/drawing/2014/main" id="{BC4EB809-5A40-66E1-5A36-1C95947990E1}"/>
              </a:ext>
            </a:extLst>
          </p:cNvPr>
          <p:cNvGrpSpPr/>
          <p:nvPr/>
        </p:nvGrpSpPr>
        <p:grpSpPr>
          <a:xfrm>
            <a:off x="1235039" y="4190654"/>
            <a:ext cx="2770394" cy="646331"/>
            <a:chOff x="4505748" y="5197517"/>
            <a:chExt cx="2770394" cy="646331"/>
          </a:xfrm>
        </p:grpSpPr>
        <p:sp>
          <p:nvSpPr>
            <p:cNvPr id="25" name="四角形: 角を丸くする 24">
              <a:extLst>
                <a:ext uri="{FF2B5EF4-FFF2-40B4-BE49-F238E27FC236}">
                  <a16:creationId xmlns:a16="http://schemas.microsoft.com/office/drawing/2014/main" id="{45A3394A-5B53-EB68-E628-F00AD4830E72}"/>
                </a:ext>
              </a:extLst>
            </p:cNvPr>
            <p:cNvSpPr/>
            <p:nvPr/>
          </p:nvSpPr>
          <p:spPr>
            <a:xfrm>
              <a:off x="4505748" y="5197517"/>
              <a:ext cx="2770394" cy="646331"/>
            </a:xfrm>
            <a:prstGeom prst="roundRect">
              <a:avLst>
                <a:gd name="adj" fmla="val 50000"/>
              </a:avLst>
            </a:prstGeom>
            <a:solidFill>
              <a:schemeClr val="accent2">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BIZ UDPゴシック" panose="020B0400000000000000" pitchFamily="50" charset="-128"/>
                <a:ea typeface="BIZ UDPゴシック" panose="020B0400000000000000" pitchFamily="50" charset="-128"/>
              </a:endParaRPr>
            </a:p>
          </p:txBody>
        </p:sp>
        <p:sp>
          <p:nvSpPr>
            <p:cNvPr id="26" name="テキスト ボックス 25">
              <a:extLst>
                <a:ext uri="{FF2B5EF4-FFF2-40B4-BE49-F238E27FC236}">
                  <a16:creationId xmlns:a16="http://schemas.microsoft.com/office/drawing/2014/main" id="{FEF0C6C3-9053-0734-A2F9-DE996649DC3A}"/>
                </a:ext>
              </a:extLst>
            </p:cNvPr>
            <p:cNvSpPr txBox="1"/>
            <p:nvPr/>
          </p:nvSpPr>
          <p:spPr>
            <a:xfrm>
              <a:off x="4691987" y="5320627"/>
              <a:ext cx="2350854" cy="400110"/>
            </a:xfrm>
            <a:prstGeom prst="rect">
              <a:avLst/>
            </a:prstGeom>
            <a:noFill/>
          </p:spPr>
          <p:txBody>
            <a:bodyPr wrap="square">
              <a:spAutoFit/>
            </a:bodyPr>
            <a:lstStyle/>
            <a:p>
              <a:pPr algn="ctr"/>
              <a:r>
                <a:rPr lang="ja-JP" altLang="en-US" sz="2000" dirty="0">
                  <a:latin typeface="BIZ UDPゴシック" panose="020B0400000000000000" pitchFamily="50" charset="-128"/>
                  <a:ea typeface="BIZ UDPゴシック" panose="020B0400000000000000" pitchFamily="50" charset="-128"/>
                </a:rPr>
                <a:t>雇用、仕事の創出</a:t>
              </a:r>
            </a:p>
          </p:txBody>
        </p:sp>
      </p:grpSp>
      <p:grpSp>
        <p:nvGrpSpPr>
          <p:cNvPr id="27" name="グループ化 26">
            <a:extLst>
              <a:ext uri="{FF2B5EF4-FFF2-40B4-BE49-F238E27FC236}">
                <a16:creationId xmlns:a16="http://schemas.microsoft.com/office/drawing/2014/main" id="{BFE777C9-6845-9D84-65BF-264D419DD4FD}"/>
              </a:ext>
            </a:extLst>
          </p:cNvPr>
          <p:cNvGrpSpPr/>
          <p:nvPr/>
        </p:nvGrpSpPr>
        <p:grpSpPr>
          <a:xfrm>
            <a:off x="7571561" y="4186498"/>
            <a:ext cx="3524975" cy="828000"/>
            <a:chOff x="7656735" y="4852256"/>
            <a:chExt cx="3097532" cy="752728"/>
          </a:xfrm>
        </p:grpSpPr>
        <p:sp>
          <p:nvSpPr>
            <p:cNvPr id="28" name="四角形: 角を丸くする 27">
              <a:extLst>
                <a:ext uri="{FF2B5EF4-FFF2-40B4-BE49-F238E27FC236}">
                  <a16:creationId xmlns:a16="http://schemas.microsoft.com/office/drawing/2014/main" id="{E42AC564-05B7-D73F-BC01-4567685FD772}"/>
                </a:ext>
              </a:extLst>
            </p:cNvPr>
            <p:cNvSpPr/>
            <p:nvPr/>
          </p:nvSpPr>
          <p:spPr>
            <a:xfrm>
              <a:off x="7787392" y="4852256"/>
              <a:ext cx="2853163" cy="752728"/>
            </a:xfrm>
            <a:prstGeom prst="roundRect">
              <a:avLst>
                <a:gd name="adj" fmla="val 35419"/>
              </a:avLst>
            </a:prstGeom>
            <a:solidFill>
              <a:schemeClr val="tx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BIZ UDPゴシック" panose="020B0400000000000000" pitchFamily="50" charset="-128"/>
                <a:ea typeface="BIZ UDPゴシック" panose="020B0400000000000000" pitchFamily="50" charset="-128"/>
              </a:endParaRPr>
            </a:p>
          </p:txBody>
        </p:sp>
        <p:sp>
          <p:nvSpPr>
            <p:cNvPr id="29" name="テキスト ボックス 28">
              <a:extLst>
                <a:ext uri="{FF2B5EF4-FFF2-40B4-BE49-F238E27FC236}">
                  <a16:creationId xmlns:a16="http://schemas.microsoft.com/office/drawing/2014/main" id="{4D7EDFF5-A4C5-339F-9409-71503CF89DF6}"/>
                </a:ext>
              </a:extLst>
            </p:cNvPr>
            <p:cNvSpPr txBox="1"/>
            <p:nvPr/>
          </p:nvSpPr>
          <p:spPr>
            <a:xfrm>
              <a:off x="7656735" y="4880309"/>
              <a:ext cx="3097532" cy="705089"/>
            </a:xfrm>
            <a:prstGeom prst="rect">
              <a:avLst/>
            </a:prstGeom>
            <a:noFill/>
          </p:spPr>
          <p:txBody>
            <a:bodyPr wrap="square">
              <a:spAutoFit/>
            </a:bodyPr>
            <a:lstStyle/>
            <a:p>
              <a:pPr marL="0" indent="0" algn="ctr">
                <a:lnSpc>
                  <a:spcPct val="120000"/>
                </a:lnSpc>
                <a:spcBef>
                  <a:spcPts val="0"/>
                </a:spcBef>
                <a:buNone/>
              </a:pPr>
              <a:r>
                <a:rPr lang="ja-JP" altLang="en-US" sz="2000" spc="-150" dirty="0">
                  <a:latin typeface="BIZ UDPゴシック" panose="020B0400000000000000" pitchFamily="50" charset="-128"/>
                  <a:ea typeface="BIZ UDPゴシック" panose="020B0400000000000000" pitchFamily="50" charset="-128"/>
                </a:rPr>
                <a:t>医療、金融、住宅、</a:t>
              </a:r>
              <a:endParaRPr lang="en-US" altLang="ja-JP" sz="2000" spc="-150" dirty="0">
                <a:latin typeface="BIZ UDPゴシック" panose="020B0400000000000000" pitchFamily="50" charset="-128"/>
                <a:ea typeface="BIZ UDPゴシック" panose="020B0400000000000000" pitchFamily="50" charset="-128"/>
              </a:endParaRPr>
            </a:p>
            <a:p>
              <a:pPr marL="0" indent="0" algn="ctr">
                <a:lnSpc>
                  <a:spcPct val="120000"/>
                </a:lnSpc>
                <a:spcBef>
                  <a:spcPts val="0"/>
                </a:spcBef>
                <a:buNone/>
              </a:pPr>
              <a:r>
                <a:rPr lang="ja-JP" altLang="en-US" sz="2000" spc="-150" dirty="0">
                  <a:latin typeface="BIZ UDPゴシック" panose="020B0400000000000000" pitchFamily="50" charset="-128"/>
                  <a:ea typeface="BIZ UDPゴシック" panose="020B0400000000000000" pitchFamily="50" charset="-128"/>
                </a:rPr>
                <a:t>デジタル技術</a:t>
              </a:r>
              <a:r>
                <a:rPr lang="ja-JP" altLang="en-US" sz="2000" dirty="0">
                  <a:latin typeface="BIZ UDPゴシック" panose="020B0400000000000000" pitchFamily="50" charset="-128"/>
                  <a:ea typeface="BIZ UDPゴシック" panose="020B0400000000000000" pitchFamily="50" charset="-128"/>
                </a:rPr>
                <a:t>へのアクセス</a:t>
              </a:r>
              <a:endParaRPr lang="en-US" altLang="ja-JP" sz="2000" dirty="0">
                <a:latin typeface="BIZ UDPゴシック" panose="020B0400000000000000" pitchFamily="50" charset="-128"/>
                <a:ea typeface="BIZ UDPゴシック" panose="020B0400000000000000" pitchFamily="50" charset="-128"/>
              </a:endParaRPr>
            </a:p>
          </p:txBody>
        </p:sp>
      </p:grpSp>
      <p:grpSp>
        <p:nvGrpSpPr>
          <p:cNvPr id="33" name="グループ化 32">
            <a:extLst>
              <a:ext uri="{FF2B5EF4-FFF2-40B4-BE49-F238E27FC236}">
                <a16:creationId xmlns:a16="http://schemas.microsoft.com/office/drawing/2014/main" id="{E31E8C31-2485-01E7-737B-3B3EFB2BFE46}"/>
              </a:ext>
            </a:extLst>
          </p:cNvPr>
          <p:cNvGrpSpPr/>
          <p:nvPr/>
        </p:nvGrpSpPr>
        <p:grpSpPr>
          <a:xfrm>
            <a:off x="121884" y="2995926"/>
            <a:ext cx="4400413" cy="707886"/>
            <a:chOff x="1285141" y="5582523"/>
            <a:chExt cx="2903229" cy="643532"/>
          </a:xfrm>
        </p:grpSpPr>
        <p:sp>
          <p:nvSpPr>
            <p:cNvPr id="34" name="四角形: 角を丸くする 33">
              <a:extLst>
                <a:ext uri="{FF2B5EF4-FFF2-40B4-BE49-F238E27FC236}">
                  <a16:creationId xmlns:a16="http://schemas.microsoft.com/office/drawing/2014/main" id="{9ABAB420-05FB-848A-5DBA-8FA98F8F6B2F}"/>
                </a:ext>
              </a:extLst>
            </p:cNvPr>
            <p:cNvSpPr/>
            <p:nvPr/>
          </p:nvSpPr>
          <p:spPr>
            <a:xfrm>
              <a:off x="1605547" y="5605102"/>
              <a:ext cx="2270349" cy="589037"/>
            </a:xfrm>
            <a:prstGeom prst="roundRect">
              <a:avLst>
                <a:gd name="adj" fmla="val 35888"/>
              </a:avLst>
            </a:prstGeom>
            <a:solidFill>
              <a:srgbClr val="FF993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2000">
                <a:solidFill>
                  <a:schemeClr val="tx1"/>
                </a:solidFill>
                <a:latin typeface="BIZ UDPゴシック" panose="020B0400000000000000" pitchFamily="50" charset="-128"/>
                <a:ea typeface="BIZ UDPゴシック" panose="020B0400000000000000" pitchFamily="50" charset="-128"/>
              </a:endParaRPr>
            </a:p>
          </p:txBody>
        </p:sp>
        <p:sp>
          <p:nvSpPr>
            <p:cNvPr id="35" name="テキスト ボックス 34">
              <a:extLst>
                <a:ext uri="{FF2B5EF4-FFF2-40B4-BE49-F238E27FC236}">
                  <a16:creationId xmlns:a16="http://schemas.microsoft.com/office/drawing/2014/main" id="{27AA386D-3372-EAE5-3970-E7F2D335AF32}"/>
                </a:ext>
              </a:extLst>
            </p:cNvPr>
            <p:cNvSpPr txBox="1"/>
            <p:nvPr/>
          </p:nvSpPr>
          <p:spPr>
            <a:xfrm>
              <a:off x="1285141" y="5582523"/>
              <a:ext cx="2903229" cy="643532"/>
            </a:xfrm>
            <a:prstGeom prst="rect">
              <a:avLst/>
            </a:prstGeom>
            <a:noFill/>
          </p:spPr>
          <p:txBody>
            <a:bodyPr wrap="square">
              <a:spAutoFit/>
            </a:bodyPr>
            <a:lstStyle/>
            <a:p>
              <a:pPr marL="0" indent="0" algn="ctr">
                <a:spcBef>
                  <a:spcPts val="0"/>
                </a:spcBef>
                <a:buNone/>
              </a:pPr>
              <a:r>
                <a:rPr lang="ja-JP" altLang="en-US" sz="2000" dirty="0">
                  <a:latin typeface="BIZ UDPゴシック" panose="020B0400000000000000" pitchFamily="50" charset="-128"/>
                  <a:ea typeface="BIZ UDPゴシック" panose="020B0400000000000000" pitchFamily="50" charset="-128"/>
                </a:rPr>
                <a:t>民主的・参加型ガバナンス</a:t>
              </a:r>
              <a:endParaRPr lang="en-US" altLang="ja-JP" sz="2000" dirty="0">
                <a:latin typeface="BIZ UDPゴシック" panose="020B0400000000000000" pitchFamily="50" charset="-128"/>
                <a:ea typeface="BIZ UDPゴシック" panose="020B0400000000000000" pitchFamily="50" charset="-128"/>
              </a:endParaRPr>
            </a:p>
            <a:p>
              <a:pPr marL="0" indent="0" algn="ctr">
                <a:spcBef>
                  <a:spcPts val="0"/>
                </a:spcBef>
                <a:buNone/>
              </a:pPr>
              <a:r>
                <a:rPr lang="ja-JP" altLang="en-US" sz="2000" dirty="0">
                  <a:latin typeface="BIZ UDPゴシック" panose="020B0400000000000000" pitchFamily="50" charset="-128"/>
                  <a:ea typeface="BIZ UDPゴシック" panose="020B0400000000000000" pitchFamily="50" charset="-128"/>
                </a:rPr>
                <a:t>自治と独立</a:t>
              </a:r>
              <a:endParaRPr lang="en-US" altLang="ja-JP" sz="2000" dirty="0">
                <a:latin typeface="BIZ UDPゴシック" panose="020B0400000000000000" pitchFamily="50" charset="-128"/>
                <a:ea typeface="BIZ UDPゴシック" panose="020B0400000000000000" pitchFamily="50" charset="-128"/>
              </a:endParaRPr>
            </a:p>
          </p:txBody>
        </p:sp>
      </p:grpSp>
      <p:grpSp>
        <p:nvGrpSpPr>
          <p:cNvPr id="41" name="グループ化 40">
            <a:extLst>
              <a:ext uri="{FF2B5EF4-FFF2-40B4-BE49-F238E27FC236}">
                <a16:creationId xmlns:a16="http://schemas.microsoft.com/office/drawing/2014/main" id="{B1A0593A-66DB-91C0-FF5B-11C937BA190A}"/>
              </a:ext>
            </a:extLst>
          </p:cNvPr>
          <p:cNvGrpSpPr/>
          <p:nvPr/>
        </p:nvGrpSpPr>
        <p:grpSpPr>
          <a:xfrm>
            <a:off x="4079776" y="2427038"/>
            <a:ext cx="3679048" cy="2606269"/>
            <a:chOff x="4079776" y="2427038"/>
            <a:chExt cx="3679048" cy="2606269"/>
          </a:xfrm>
        </p:grpSpPr>
        <p:pic>
          <p:nvPicPr>
            <p:cNvPr id="4" name="Picture 2">
              <a:extLst>
                <a:ext uri="{FF2B5EF4-FFF2-40B4-BE49-F238E27FC236}">
                  <a16:creationId xmlns:a16="http://schemas.microsoft.com/office/drawing/2014/main" id="{BD2C56AA-0C6B-6FE2-3163-E43908E9D79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79776" y="2427038"/>
              <a:ext cx="3679048" cy="2606269"/>
            </a:xfrm>
            <a:prstGeom prst="rect">
              <a:avLst/>
            </a:prstGeom>
            <a:noFill/>
            <a:extLst>
              <a:ext uri="{909E8E84-426E-40DD-AFC4-6F175D3DCCD1}">
                <a14:hiddenFill xmlns:a14="http://schemas.microsoft.com/office/drawing/2010/main">
                  <a:solidFill>
                    <a:srgbClr val="FFFFFF"/>
                  </a:solidFill>
                </a14:hiddenFill>
              </a:ext>
            </a:extLst>
          </p:spPr>
        </p:pic>
        <p:sp>
          <p:nvSpPr>
            <p:cNvPr id="36" name="テキスト ボックス 35">
              <a:extLst>
                <a:ext uri="{FF2B5EF4-FFF2-40B4-BE49-F238E27FC236}">
                  <a16:creationId xmlns:a16="http://schemas.microsoft.com/office/drawing/2014/main" id="{E9F545A6-4A6A-7F8D-9512-62757FFC7E3E}"/>
                </a:ext>
              </a:extLst>
            </p:cNvPr>
            <p:cNvSpPr txBox="1"/>
            <p:nvPr/>
          </p:nvSpPr>
          <p:spPr>
            <a:xfrm>
              <a:off x="4626995" y="3350560"/>
              <a:ext cx="2584611" cy="769441"/>
            </a:xfrm>
            <a:prstGeom prst="rect">
              <a:avLst/>
            </a:prstGeom>
            <a:noFill/>
          </p:spPr>
          <p:txBody>
            <a:bodyPr wrap="square">
              <a:spAutoFit/>
            </a:bodyPr>
            <a:lstStyle/>
            <a:p>
              <a:pPr algn="ctr"/>
              <a:r>
                <a:rPr lang="ja-JP" altLang="en-US" sz="4400" b="1" dirty="0">
                  <a:solidFill>
                    <a:schemeClr val="tx2"/>
                  </a:solidFill>
                  <a:latin typeface="BIZ UDPゴシック" panose="020B0400000000000000" pitchFamily="50" charset="-128"/>
                  <a:ea typeface="BIZ UDPゴシック" panose="020B0400000000000000" pitchFamily="50" charset="-128"/>
                </a:rPr>
                <a:t>協同組合</a:t>
              </a:r>
            </a:p>
          </p:txBody>
        </p:sp>
      </p:grpSp>
      <p:grpSp>
        <p:nvGrpSpPr>
          <p:cNvPr id="40" name="グループ化 39">
            <a:extLst>
              <a:ext uri="{FF2B5EF4-FFF2-40B4-BE49-F238E27FC236}">
                <a16:creationId xmlns:a16="http://schemas.microsoft.com/office/drawing/2014/main" id="{1DCA702D-85DD-10C3-71AE-D1E1D686EF28}"/>
              </a:ext>
            </a:extLst>
          </p:cNvPr>
          <p:cNvGrpSpPr/>
          <p:nvPr/>
        </p:nvGrpSpPr>
        <p:grpSpPr>
          <a:xfrm>
            <a:off x="1003065" y="1730958"/>
            <a:ext cx="4400498" cy="726159"/>
            <a:chOff x="7204903" y="4741285"/>
            <a:chExt cx="4400498" cy="720000"/>
          </a:xfrm>
        </p:grpSpPr>
        <p:sp>
          <p:nvSpPr>
            <p:cNvPr id="39" name="四角形: 角を丸くする 38">
              <a:extLst>
                <a:ext uri="{FF2B5EF4-FFF2-40B4-BE49-F238E27FC236}">
                  <a16:creationId xmlns:a16="http://schemas.microsoft.com/office/drawing/2014/main" id="{0061BE72-9E0E-B85D-B93B-D051834361A7}"/>
                </a:ext>
              </a:extLst>
            </p:cNvPr>
            <p:cNvSpPr/>
            <p:nvPr/>
          </p:nvSpPr>
          <p:spPr>
            <a:xfrm>
              <a:off x="7851155" y="4741285"/>
              <a:ext cx="3107995" cy="720000"/>
            </a:xfrm>
            <a:prstGeom prst="roundRect">
              <a:avLst>
                <a:gd name="adj" fmla="val 33690"/>
              </a:avLst>
            </a:prstGeom>
            <a:solidFill>
              <a:srgbClr val="FF99C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BIZ UDPゴシック" panose="020B0400000000000000" pitchFamily="50" charset="-128"/>
                <a:ea typeface="BIZ UDPゴシック" panose="020B0400000000000000" pitchFamily="50" charset="-128"/>
              </a:endParaRPr>
            </a:p>
          </p:txBody>
        </p:sp>
        <p:sp>
          <p:nvSpPr>
            <p:cNvPr id="38" name="テキスト ボックス 37">
              <a:extLst>
                <a:ext uri="{FF2B5EF4-FFF2-40B4-BE49-F238E27FC236}">
                  <a16:creationId xmlns:a16="http://schemas.microsoft.com/office/drawing/2014/main" id="{8367AECB-349C-F98F-B19A-BDD7FF6AFB2B}"/>
                </a:ext>
              </a:extLst>
            </p:cNvPr>
            <p:cNvSpPr txBox="1"/>
            <p:nvPr/>
          </p:nvSpPr>
          <p:spPr>
            <a:xfrm>
              <a:off x="7204903" y="4794069"/>
              <a:ext cx="4400498" cy="646331"/>
            </a:xfrm>
            <a:prstGeom prst="rect">
              <a:avLst/>
            </a:prstGeom>
            <a:noFill/>
          </p:spPr>
          <p:txBody>
            <a:bodyPr wrap="square">
              <a:spAutoFit/>
            </a:bodyPr>
            <a:lstStyle/>
            <a:p>
              <a:pPr algn="ctr"/>
              <a:r>
                <a:rPr kumimoji="1" lang="ja-JP" altLang="en-US" sz="1800" dirty="0">
                  <a:latin typeface="BIZ UDPゴシック" panose="020B0400000000000000" pitchFamily="50" charset="-128"/>
                  <a:ea typeface="BIZ UDPゴシック" panose="020B0400000000000000" pitchFamily="50" charset="-128"/>
                </a:rPr>
                <a:t>人びとや社会的目的を</a:t>
              </a:r>
              <a:endParaRPr kumimoji="1" lang="en-US" altLang="ja-JP" sz="1800" dirty="0">
                <a:latin typeface="BIZ UDPゴシック" panose="020B0400000000000000" pitchFamily="50" charset="-128"/>
                <a:ea typeface="BIZ UDPゴシック" panose="020B0400000000000000" pitchFamily="50" charset="-128"/>
              </a:endParaRPr>
            </a:p>
            <a:p>
              <a:pPr algn="ctr"/>
              <a:r>
                <a:rPr kumimoji="1" lang="ja-JP" altLang="en-US" sz="1800" dirty="0">
                  <a:latin typeface="BIZ UDPゴシック" panose="020B0400000000000000" pitchFamily="50" charset="-128"/>
                  <a:ea typeface="BIZ UDPゴシック" panose="020B0400000000000000" pitchFamily="50" charset="-128"/>
                </a:rPr>
                <a:t>資本よりも優先</a:t>
              </a:r>
              <a:endParaRPr lang="ja-JP" altLang="en-US" dirty="0">
                <a:latin typeface="BIZ UDPゴシック" panose="020B0400000000000000" pitchFamily="50" charset="-128"/>
                <a:ea typeface="BIZ UDPゴシック" panose="020B0400000000000000" pitchFamily="50" charset="-128"/>
              </a:endParaRPr>
            </a:p>
          </p:txBody>
        </p:sp>
      </p:grpSp>
    </p:spTree>
    <p:extLst>
      <p:ext uri="{BB962C8B-B14F-4D97-AF65-F5344CB8AC3E}">
        <p14:creationId xmlns:p14="http://schemas.microsoft.com/office/powerpoint/2010/main" val="40923290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B5F858-5B0C-C592-A6B7-68319936352B}"/>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79E1FB3E-BD5E-FA02-CE91-3EFFBD54C1A4}"/>
              </a:ext>
            </a:extLst>
          </p:cNvPr>
          <p:cNvSpPr>
            <a:spLocks noGrp="1"/>
          </p:cNvSpPr>
          <p:nvPr>
            <p:ph type="title"/>
          </p:nvPr>
        </p:nvSpPr>
        <p:spPr>
          <a:xfrm>
            <a:off x="615124" y="260648"/>
            <a:ext cx="11199034" cy="955574"/>
          </a:xfrm>
        </p:spPr>
        <p:txBody>
          <a:bodyPr>
            <a:noAutofit/>
          </a:bodyPr>
          <a:lstStyle/>
          <a:p>
            <a:pPr algn="ctr">
              <a:lnSpc>
                <a:spcPct val="100000"/>
              </a:lnSpc>
            </a:pPr>
            <a:r>
              <a:rPr kumimoji="1" lang="en-US" altLang="ja-JP" sz="4000" dirty="0"/>
              <a:t>IYC2025</a:t>
            </a:r>
            <a:r>
              <a:rPr kumimoji="1" lang="ja-JP" altLang="en-US" sz="4000" dirty="0"/>
              <a:t>、世界共通テーマは？</a:t>
            </a:r>
          </a:p>
        </p:txBody>
      </p:sp>
      <p:sp>
        <p:nvSpPr>
          <p:cNvPr id="3" name="コンテンツ プレースホルダー 2">
            <a:extLst>
              <a:ext uri="{FF2B5EF4-FFF2-40B4-BE49-F238E27FC236}">
                <a16:creationId xmlns:a16="http://schemas.microsoft.com/office/drawing/2014/main" id="{6643971C-7C19-D7CD-E1F6-BE2902F11DDB}"/>
              </a:ext>
            </a:extLst>
          </p:cNvPr>
          <p:cNvSpPr>
            <a:spLocks noGrp="1"/>
          </p:cNvSpPr>
          <p:nvPr>
            <p:ph idx="1"/>
          </p:nvPr>
        </p:nvSpPr>
        <p:spPr>
          <a:xfrm>
            <a:off x="2048806" y="1708749"/>
            <a:ext cx="8331669" cy="1792259"/>
          </a:xfrm>
          <a:noFill/>
        </p:spPr>
        <p:txBody>
          <a:bodyPr>
            <a:normAutofit/>
          </a:bodyPr>
          <a:lstStyle/>
          <a:p>
            <a:pPr marL="0" marR="0" lvl="0" indent="0" algn="ctr" defTabSz="457200" rtl="0" eaLnBrk="1" fontAlgn="auto" latinLnBrk="0" hangingPunct="1">
              <a:lnSpc>
                <a:spcPts val="6000"/>
              </a:lnSpc>
              <a:spcBef>
                <a:spcPts val="0"/>
              </a:spcBef>
              <a:spcAft>
                <a:spcPts val="0"/>
              </a:spcAft>
              <a:buClrTx/>
              <a:buSzTx/>
              <a:buFontTx/>
              <a:buNone/>
              <a:tabLst/>
              <a:defRPr/>
            </a:pPr>
            <a:r>
              <a:rPr kumimoji="0" lang="ja-JP" altLang="en-US" sz="36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BIZ UDPゴシック" panose="020B0400000000000000" pitchFamily="50" charset="-128"/>
                <a:ea typeface="BIZ UDPゴシック" panose="020B0400000000000000" pitchFamily="50" charset="-128"/>
                <a:cs typeface="+mn-cs"/>
              </a:rPr>
              <a:t>「協同組合はよりよい世界を築きます」</a:t>
            </a:r>
          </a:p>
          <a:p>
            <a:pPr marL="0" marR="0" lvl="0" indent="0" algn="ctr" defTabSz="457200" rtl="0" eaLnBrk="1" fontAlgn="auto" latinLnBrk="0" hangingPunct="1">
              <a:lnSpc>
                <a:spcPts val="6000"/>
              </a:lnSpc>
              <a:spcBef>
                <a:spcPts val="0"/>
              </a:spcBef>
              <a:spcAft>
                <a:spcPts val="0"/>
              </a:spcAft>
              <a:buClrTx/>
              <a:buSzTx/>
              <a:buFontTx/>
              <a:buNone/>
              <a:tabLst/>
              <a:defRPr/>
            </a:pPr>
            <a:r>
              <a:rPr kumimoji="0" lang="ja-JP" altLang="en-US" sz="3200" b="0" i="1" u="none" strike="noStrike" kern="1200" cap="none" spc="0" normalizeH="0" baseline="0" noProof="0" dirty="0">
                <a:ln>
                  <a:noFill/>
                </a:ln>
                <a:solidFill>
                  <a:schemeClr val="tx1"/>
                </a:solidFill>
                <a:effectLst/>
                <a:uLnTx/>
                <a:uFillTx/>
                <a:latin typeface="Calibri Light" panose="020F0302020204030204"/>
                <a:ea typeface="BIZ UDPゴシック" panose="020B0400000000000000" pitchFamily="50" charset="-128"/>
                <a:cs typeface="+mn-cs"/>
              </a:rPr>
              <a:t>“ </a:t>
            </a:r>
            <a:r>
              <a:rPr kumimoji="0" lang="en-US" altLang="ja-JP" sz="3200" b="0" i="1" u="none" strike="noStrike" kern="1200" cap="none" spc="0" normalizeH="0" baseline="0" noProof="0" dirty="0">
                <a:ln>
                  <a:noFill/>
                </a:ln>
                <a:solidFill>
                  <a:schemeClr val="tx1"/>
                </a:solidFill>
                <a:effectLst/>
                <a:uLnTx/>
                <a:uFillTx/>
                <a:latin typeface="Calibri Light" panose="020F0302020204030204"/>
                <a:ea typeface="BIZ UDPゴシック" panose="020B0400000000000000" pitchFamily="50" charset="-128"/>
                <a:cs typeface="+mn-cs"/>
              </a:rPr>
              <a:t>Cooperatives Build a Better World</a:t>
            </a:r>
            <a:r>
              <a:rPr kumimoji="0" lang="ja-JP" altLang="en-US" sz="3200" b="0" i="1" u="none" strike="noStrike" kern="1200" cap="none" spc="0" normalizeH="0" baseline="0" noProof="0" dirty="0">
                <a:ln>
                  <a:noFill/>
                </a:ln>
                <a:solidFill>
                  <a:schemeClr val="tx1"/>
                </a:solidFill>
                <a:effectLst/>
                <a:uLnTx/>
                <a:uFillTx/>
                <a:latin typeface="Calibri Light" panose="020F0302020204030204"/>
                <a:ea typeface="BIZ UDPゴシック" panose="020B0400000000000000" pitchFamily="50" charset="-128"/>
                <a:cs typeface="+mn-cs"/>
              </a:rPr>
              <a:t>”</a:t>
            </a:r>
            <a:endParaRPr lang="en-US" altLang="ja-JP" dirty="0">
              <a:solidFill>
                <a:schemeClr val="tx1"/>
              </a:solidFill>
            </a:endParaRPr>
          </a:p>
          <a:p>
            <a:pPr marL="0" indent="0" algn="ctr">
              <a:lnSpc>
                <a:spcPts val="6000"/>
              </a:lnSpc>
              <a:spcBef>
                <a:spcPts val="0"/>
              </a:spcBef>
              <a:buNone/>
            </a:pPr>
            <a:endParaRPr kumimoji="1" lang="en-US" altLang="ja-JP" dirty="0"/>
          </a:p>
        </p:txBody>
      </p:sp>
      <p:sp>
        <p:nvSpPr>
          <p:cNvPr id="4" name="スライド番号プレースホルダー 3">
            <a:extLst>
              <a:ext uri="{FF2B5EF4-FFF2-40B4-BE49-F238E27FC236}">
                <a16:creationId xmlns:a16="http://schemas.microsoft.com/office/drawing/2014/main" id="{3E54BD75-CA67-7F59-71BC-6134871E0859}"/>
              </a:ext>
            </a:extLst>
          </p:cNvPr>
          <p:cNvSpPr>
            <a:spLocks noGrp="1"/>
          </p:cNvSpPr>
          <p:nvPr>
            <p:ph type="sldNum" sz="quarter" idx="12"/>
          </p:nvPr>
        </p:nvSpPr>
        <p:spPr>
          <a:xfrm>
            <a:off x="11208568" y="6453336"/>
            <a:ext cx="860466" cy="360368"/>
          </a:xfrm>
        </p:spPr>
        <p:txBody>
          <a:bodyPr/>
          <a:lstStyle/>
          <a:p>
            <a:fld id="{1B053D8E-250B-4B48-A7A8-7AD7DCA4C0E7}" type="slidenum">
              <a:rPr lang="en-US" altLang="ja-JP" smtClean="0"/>
              <a:pPr/>
              <a:t>5</a:t>
            </a:fld>
            <a:endParaRPr lang="ja-JP" altLang="en-US" dirty="0"/>
          </a:p>
        </p:txBody>
      </p:sp>
      <p:grpSp>
        <p:nvGrpSpPr>
          <p:cNvPr id="14" name="グループ化 13">
            <a:extLst>
              <a:ext uri="{FF2B5EF4-FFF2-40B4-BE49-F238E27FC236}">
                <a16:creationId xmlns:a16="http://schemas.microsoft.com/office/drawing/2014/main" id="{193B33E7-1A7A-7582-84FC-60E5E5352E8D}"/>
              </a:ext>
            </a:extLst>
          </p:cNvPr>
          <p:cNvGrpSpPr/>
          <p:nvPr/>
        </p:nvGrpSpPr>
        <p:grpSpPr>
          <a:xfrm>
            <a:off x="615124" y="3039367"/>
            <a:ext cx="3816424" cy="3558569"/>
            <a:chOff x="6047309" y="2905157"/>
            <a:chExt cx="3816424" cy="3558569"/>
          </a:xfrm>
        </p:grpSpPr>
        <p:grpSp>
          <p:nvGrpSpPr>
            <p:cNvPr id="11" name="グループ化 10">
              <a:extLst>
                <a:ext uri="{FF2B5EF4-FFF2-40B4-BE49-F238E27FC236}">
                  <a16:creationId xmlns:a16="http://schemas.microsoft.com/office/drawing/2014/main" id="{B62DC97B-54EB-0216-EB06-D154F1C06778}"/>
                </a:ext>
              </a:extLst>
            </p:cNvPr>
            <p:cNvGrpSpPr/>
            <p:nvPr/>
          </p:nvGrpSpPr>
          <p:grpSpPr>
            <a:xfrm>
              <a:off x="6196705" y="3049173"/>
              <a:ext cx="3517632" cy="3312368"/>
              <a:chOff x="5807968" y="2967394"/>
              <a:chExt cx="3517632" cy="3312368"/>
            </a:xfrm>
          </p:grpSpPr>
          <p:pic>
            <p:nvPicPr>
              <p:cNvPr id="8" name="図 7">
                <a:extLst>
                  <a:ext uri="{FF2B5EF4-FFF2-40B4-BE49-F238E27FC236}">
                    <a16:creationId xmlns:a16="http://schemas.microsoft.com/office/drawing/2014/main" id="{090878E4-E48B-7162-C022-B5EB89083599}"/>
                  </a:ext>
                </a:extLst>
              </p:cNvPr>
              <p:cNvPicPr>
                <a:picLocks noChangeAspect="1"/>
              </p:cNvPicPr>
              <p:nvPr/>
            </p:nvPicPr>
            <p:blipFill>
              <a:blip r:embed="rId3"/>
              <a:stretch>
                <a:fillRect/>
              </a:stretch>
            </p:blipFill>
            <p:spPr>
              <a:xfrm>
                <a:off x="5807968" y="5055626"/>
                <a:ext cx="3517632" cy="1224136"/>
              </a:xfrm>
              <a:prstGeom prst="rect">
                <a:avLst/>
              </a:prstGeom>
            </p:spPr>
          </p:pic>
          <p:pic>
            <p:nvPicPr>
              <p:cNvPr id="10" name="図 9">
                <a:extLst>
                  <a:ext uri="{FF2B5EF4-FFF2-40B4-BE49-F238E27FC236}">
                    <a16:creationId xmlns:a16="http://schemas.microsoft.com/office/drawing/2014/main" id="{26E6C994-DB61-4D05-94B1-316F08ABB276}"/>
                  </a:ext>
                </a:extLst>
              </p:cNvPr>
              <p:cNvPicPr>
                <a:picLocks noChangeAspect="1"/>
              </p:cNvPicPr>
              <p:nvPr/>
            </p:nvPicPr>
            <p:blipFill>
              <a:blip r:embed="rId4"/>
              <a:stretch>
                <a:fillRect/>
              </a:stretch>
            </p:blipFill>
            <p:spPr>
              <a:xfrm>
                <a:off x="6547609" y="2967394"/>
                <a:ext cx="2038350" cy="1952625"/>
              </a:xfrm>
              <a:prstGeom prst="rect">
                <a:avLst/>
              </a:prstGeom>
            </p:spPr>
          </p:pic>
        </p:grpSp>
        <p:sp>
          <p:nvSpPr>
            <p:cNvPr id="13" name="正方形/長方形 12">
              <a:extLst>
                <a:ext uri="{FF2B5EF4-FFF2-40B4-BE49-F238E27FC236}">
                  <a16:creationId xmlns:a16="http://schemas.microsoft.com/office/drawing/2014/main" id="{2669AE2E-348E-09AB-03C3-E352E6A16F0D}"/>
                </a:ext>
              </a:extLst>
            </p:cNvPr>
            <p:cNvSpPr/>
            <p:nvPr/>
          </p:nvSpPr>
          <p:spPr>
            <a:xfrm>
              <a:off x="6047309" y="2905157"/>
              <a:ext cx="3816424" cy="3558569"/>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6" name="テキスト ボックス 5">
            <a:extLst>
              <a:ext uri="{FF2B5EF4-FFF2-40B4-BE49-F238E27FC236}">
                <a16:creationId xmlns:a16="http://schemas.microsoft.com/office/drawing/2014/main" id="{AD8E2CB5-C51F-95D4-6980-F39820D5254F}"/>
              </a:ext>
            </a:extLst>
          </p:cNvPr>
          <p:cNvSpPr txBox="1"/>
          <p:nvPr/>
        </p:nvSpPr>
        <p:spPr>
          <a:xfrm>
            <a:off x="4951254" y="3861048"/>
            <a:ext cx="6591437" cy="2277547"/>
          </a:xfrm>
          <a:prstGeom prst="rect">
            <a:avLst/>
          </a:prstGeom>
          <a:noFill/>
          <a:ln>
            <a:solidFill>
              <a:schemeClr val="tx1"/>
            </a:solidFill>
            <a:prstDash val="sysDot"/>
          </a:ln>
        </p:spPr>
        <p:txBody>
          <a:bodyPr wrap="square">
            <a:spAutoFit/>
          </a:bodyPr>
          <a:lstStyle/>
          <a:p>
            <a:pPr marL="360363" marR="0" lvl="0" indent="-360363" algn="l" defTabSz="914400" rtl="0" eaLnBrk="1" fontAlgn="auto" latinLnBrk="0" hangingPunct="1">
              <a:lnSpc>
                <a:spcPct val="100000"/>
              </a:lnSpc>
              <a:spcBef>
                <a:spcPts val="600"/>
              </a:spcBef>
              <a:spcAft>
                <a:spcPts val="0"/>
              </a:spcAft>
              <a:buClrTx/>
              <a:buSzTx/>
              <a:buFont typeface="Wingdings" panose="05000000000000000000" pitchFamily="2" charset="2"/>
              <a:buChar char="l"/>
              <a:tabLst/>
              <a:defRPr/>
            </a:pPr>
            <a:r>
              <a:rPr kumimoji="1" lang="ja-JP" altLang="en-US" sz="2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よりよい世界を築くために、</a:t>
            </a:r>
            <a:r>
              <a:rPr kumimoji="1" lang="ja-JP" altLang="en-US" sz="2200" b="0" i="0" u="none" strike="noStrike" kern="1200" cap="none" spc="0" normalizeH="0" baseline="0" noProof="0" dirty="0">
                <a:ln>
                  <a:noFill/>
                </a:ln>
                <a:solidFill>
                  <a:srgbClr val="FF0000"/>
                </a:solidFill>
                <a:effectLst/>
                <a:uLnTx/>
                <a:uFillTx/>
                <a:latin typeface="BIZ UDPゴシック" panose="020B0400000000000000" pitchFamily="50" charset="-128"/>
                <a:ea typeface="BIZ UDPゴシック" panose="020B0400000000000000" pitchFamily="50" charset="-128"/>
                <a:cs typeface="+mn-cs"/>
              </a:rPr>
              <a:t>世界中の人々が互いにつながる</a:t>
            </a:r>
            <a:r>
              <a:rPr kumimoji="1" lang="ja-JP" altLang="en-US" sz="2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様子を表現。</a:t>
            </a:r>
            <a:endParaRPr kumimoji="1" lang="en-US" altLang="ja-JP" sz="2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285750" marR="0" lvl="0" indent="-285750" algn="l" defTabSz="914400" rtl="0" eaLnBrk="1" fontAlgn="auto" latinLnBrk="0" hangingPunct="1">
              <a:lnSpc>
                <a:spcPct val="100000"/>
              </a:lnSpc>
              <a:spcBef>
                <a:spcPts val="1200"/>
              </a:spcBef>
              <a:spcAft>
                <a:spcPts val="0"/>
              </a:spcAft>
              <a:buClrTx/>
              <a:buSzTx/>
              <a:buFont typeface="Wingdings" panose="05000000000000000000" pitchFamily="2" charset="2"/>
              <a:buChar char="l"/>
              <a:tabLst/>
              <a:defRPr/>
            </a:pPr>
            <a:r>
              <a:rPr kumimoji="1" lang="ja-JP" altLang="en-US" sz="2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r>
              <a:rPr kumimoji="1" lang="en-US" altLang="ja-JP" sz="2200" b="0" i="0" u="none" strike="noStrike" kern="1200" cap="none" spc="0" normalizeH="0" baseline="0" noProof="0" dirty="0">
                <a:ln>
                  <a:noFill/>
                </a:ln>
                <a:solidFill>
                  <a:srgbClr val="FF0000"/>
                </a:solidFill>
                <a:effectLst/>
                <a:uLnTx/>
                <a:uFillTx/>
                <a:latin typeface="BIZ UDPゴシック" panose="020B0400000000000000" pitchFamily="50" charset="-128"/>
                <a:ea typeface="BIZ UDPゴシック" panose="020B0400000000000000" pitchFamily="50" charset="-128"/>
                <a:cs typeface="+mn-cs"/>
              </a:rPr>
              <a:t>SDGs</a:t>
            </a:r>
            <a:r>
              <a:rPr kumimoji="1" lang="ja-JP" altLang="en-US" sz="2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のデザイン要素から着想を得た</a:t>
            </a:r>
            <a:r>
              <a:rPr kumimoji="1" lang="en-US" altLang="ja-JP" sz="2200" b="0" i="0" u="none" strike="noStrike" kern="1200" cap="none" spc="0" normalizeH="0" baseline="0" noProof="0" dirty="0">
                <a:ln>
                  <a:noFill/>
                </a:ln>
                <a:solidFill>
                  <a:srgbClr val="FF0000"/>
                </a:solidFill>
                <a:effectLst/>
                <a:uLnTx/>
                <a:uFillTx/>
                <a:latin typeface="BIZ UDPゴシック" panose="020B0400000000000000" pitchFamily="50" charset="-128"/>
                <a:ea typeface="BIZ UDPゴシック" panose="020B0400000000000000" pitchFamily="50" charset="-128"/>
                <a:cs typeface="+mn-cs"/>
              </a:rPr>
              <a:t>3</a:t>
            </a:r>
            <a:r>
              <a:rPr kumimoji="1" lang="ja-JP" altLang="en-US" sz="2200" b="0" i="0" u="none" strike="noStrike" kern="1200" cap="none" spc="0" normalizeH="0" baseline="0" noProof="0" dirty="0">
                <a:ln>
                  <a:noFill/>
                </a:ln>
                <a:solidFill>
                  <a:srgbClr val="FF0000"/>
                </a:solidFill>
                <a:effectLst/>
                <a:uLnTx/>
                <a:uFillTx/>
                <a:latin typeface="BIZ UDPゴシック" panose="020B0400000000000000" pitchFamily="50" charset="-128"/>
                <a:ea typeface="BIZ UDPゴシック" panose="020B0400000000000000" pitchFamily="50" charset="-128"/>
                <a:cs typeface="+mn-cs"/>
              </a:rPr>
              <a:t>色で構成。</a:t>
            </a:r>
            <a:endParaRPr kumimoji="1" lang="en-US" altLang="ja-JP" sz="2200" b="0" i="0" u="none" strike="noStrike" kern="1200" cap="none" spc="0" normalizeH="0" baseline="0" noProof="0" dirty="0">
              <a:ln>
                <a:noFill/>
              </a:ln>
              <a:solidFill>
                <a:srgbClr val="FF0000"/>
              </a:solidFill>
              <a:effectLst/>
              <a:uLnTx/>
              <a:uFillTx/>
              <a:latin typeface="BIZ UDPゴシック" panose="020B0400000000000000" pitchFamily="50" charset="-128"/>
              <a:ea typeface="BIZ UDPゴシック" panose="020B0400000000000000" pitchFamily="50" charset="-128"/>
              <a:cs typeface="+mn-cs"/>
            </a:endParaRP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2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赤・・・「社会」</a:t>
            </a:r>
            <a:endParaRPr kumimoji="1" lang="en-US" altLang="ja-JP" sz="2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2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青・・・「経済」</a:t>
            </a:r>
            <a:endParaRPr kumimoji="1" lang="en-US" altLang="ja-JP" sz="2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2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緑・・・「環境」</a:t>
            </a:r>
            <a:endParaRPr kumimoji="1" lang="en-US" altLang="ja-JP" sz="2200" b="0" i="0" u="none" strike="noStrike" kern="1200" cap="none" spc="0" normalizeH="0" baseline="0" noProof="0" dirty="0">
              <a:ln>
                <a:noFill/>
              </a:ln>
              <a:solidFill>
                <a:srgbClr val="141414"/>
              </a:solidFill>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35305136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EC5DA6-FDAD-8B1F-FA36-70BD3AD66DE5}"/>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2E2C9F93-532D-94EC-C839-4BFA13A3FFED}"/>
              </a:ext>
            </a:extLst>
          </p:cNvPr>
          <p:cNvSpPr>
            <a:spLocks noGrp="1"/>
          </p:cNvSpPr>
          <p:nvPr>
            <p:ph type="title"/>
          </p:nvPr>
        </p:nvSpPr>
        <p:spPr>
          <a:xfrm>
            <a:off x="354282" y="312446"/>
            <a:ext cx="11483436" cy="1023502"/>
          </a:xfrm>
        </p:spPr>
        <p:txBody>
          <a:bodyPr vert="horz" lIns="91440" tIns="45720" rIns="91440" bIns="45720" rtlCol="0" anchor="ctr">
            <a:noAutofit/>
          </a:bodyPr>
          <a:lstStyle/>
          <a:p>
            <a:pPr algn="ctr">
              <a:lnSpc>
                <a:spcPct val="100000"/>
              </a:lnSpc>
            </a:pPr>
            <a:r>
              <a:rPr lang="en-US" altLang="ja-JP" sz="4000" dirty="0"/>
              <a:t>IYC2025</a:t>
            </a:r>
            <a:r>
              <a:rPr lang="ja-JP" altLang="en-US" sz="4000" dirty="0"/>
              <a:t>、私たちはどう生かすか？</a:t>
            </a:r>
          </a:p>
        </p:txBody>
      </p:sp>
      <p:sp>
        <p:nvSpPr>
          <p:cNvPr id="3" name="コンテンツ プレースホルダー 2">
            <a:extLst>
              <a:ext uri="{FF2B5EF4-FFF2-40B4-BE49-F238E27FC236}">
                <a16:creationId xmlns:a16="http://schemas.microsoft.com/office/drawing/2014/main" id="{3374E885-7476-B3D9-AA57-348CA8754B5F}"/>
              </a:ext>
            </a:extLst>
          </p:cNvPr>
          <p:cNvSpPr>
            <a:spLocks noGrp="1"/>
          </p:cNvSpPr>
          <p:nvPr>
            <p:ph idx="1"/>
          </p:nvPr>
        </p:nvSpPr>
        <p:spPr>
          <a:xfrm>
            <a:off x="2346823" y="1244999"/>
            <a:ext cx="7498354" cy="1243775"/>
          </a:xfrm>
          <a:solidFill>
            <a:schemeClr val="accent1">
              <a:lumMod val="20000"/>
              <a:lumOff val="80000"/>
            </a:schemeClr>
          </a:solidFill>
        </p:spPr>
        <p:txBody>
          <a:bodyPr anchor="ctr" anchorCtr="0">
            <a:noAutofit/>
          </a:bodyPr>
          <a:lstStyle/>
          <a:p>
            <a:pPr marL="0" indent="0" algn="ctr">
              <a:lnSpc>
                <a:spcPct val="100000"/>
              </a:lnSpc>
              <a:spcBef>
                <a:spcPts val="600"/>
              </a:spcBef>
              <a:buNone/>
            </a:pPr>
            <a:r>
              <a:rPr kumimoji="1" lang="ja-JP" altLang="en-US" sz="2800" dirty="0">
                <a:solidFill>
                  <a:schemeClr val="tx1"/>
                </a:solidFill>
              </a:rPr>
              <a:t>協同組合</a:t>
            </a:r>
            <a:r>
              <a:rPr kumimoji="1" lang="ja-JP" altLang="en-US" dirty="0">
                <a:solidFill>
                  <a:schemeClr val="tx1"/>
                </a:solidFill>
              </a:rPr>
              <a:t>の</a:t>
            </a:r>
            <a:r>
              <a:rPr kumimoji="1" lang="ja-JP" altLang="en-US" sz="2800" dirty="0">
                <a:solidFill>
                  <a:srgbClr val="FF0000"/>
                </a:solidFill>
              </a:rPr>
              <a:t>事業・活動</a:t>
            </a:r>
            <a:r>
              <a:rPr kumimoji="1" lang="ja-JP" altLang="en-US" dirty="0">
                <a:solidFill>
                  <a:srgbClr val="FF0000"/>
                </a:solidFill>
              </a:rPr>
              <a:t>の</a:t>
            </a:r>
            <a:r>
              <a:rPr kumimoji="1" lang="ja-JP" altLang="en-US" sz="2800" dirty="0">
                <a:solidFill>
                  <a:srgbClr val="FF0000"/>
                </a:solidFill>
              </a:rPr>
              <a:t>発展、認知向上</a:t>
            </a:r>
            <a:r>
              <a:rPr kumimoji="1" lang="ja-JP" altLang="en-US" dirty="0">
                <a:solidFill>
                  <a:schemeClr val="tx1"/>
                </a:solidFill>
              </a:rPr>
              <a:t>の</a:t>
            </a:r>
            <a:endParaRPr kumimoji="1" lang="en-US" altLang="ja-JP" sz="2800" dirty="0">
              <a:solidFill>
                <a:srgbClr val="FF0000"/>
              </a:solidFill>
            </a:endParaRPr>
          </a:p>
          <a:p>
            <a:pPr marL="0" indent="0" algn="ctr">
              <a:lnSpc>
                <a:spcPct val="100000"/>
              </a:lnSpc>
              <a:spcBef>
                <a:spcPts val="600"/>
              </a:spcBef>
              <a:buNone/>
            </a:pPr>
            <a:r>
              <a:rPr kumimoji="1" lang="ja-JP" altLang="en-US" sz="2800" dirty="0">
                <a:solidFill>
                  <a:schemeClr val="tx1"/>
                </a:solidFill>
              </a:rPr>
              <a:t>絶好</a:t>
            </a:r>
            <a:r>
              <a:rPr kumimoji="1" lang="ja-JP" altLang="en-US" dirty="0">
                <a:solidFill>
                  <a:schemeClr val="tx1"/>
                </a:solidFill>
              </a:rPr>
              <a:t>の</a:t>
            </a:r>
            <a:r>
              <a:rPr kumimoji="1" lang="ja-JP" altLang="en-US" sz="2800" dirty="0">
                <a:solidFill>
                  <a:schemeClr val="tx1"/>
                </a:solidFill>
              </a:rPr>
              <a:t>機会</a:t>
            </a:r>
            <a:r>
              <a:rPr kumimoji="1" lang="ja-JP" altLang="en-US" dirty="0">
                <a:solidFill>
                  <a:schemeClr val="tx1"/>
                </a:solidFill>
              </a:rPr>
              <a:t>として</a:t>
            </a:r>
            <a:r>
              <a:rPr kumimoji="1" lang="ja-JP" altLang="en-US" sz="2800" dirty="0">
                <a:solidFill>
                  <a:schemeClr val="tx1"/>
                </a:solidFill>
              </a:rPr>
              <a:t>活用</a:t>
            </a:r>
            <a:r>
              <a:rPr lang="ja-JP" altLang="en-US" dirty="0">
                <a:solidFill>
                  <a:schemeClr val="tx1"/>
                </a:solidFill>
              </a:rPr>
              <a:t>する</a:t>
            </a:r>
            <a:endParaRPr lang="en-US" altLang="ja-JP" dirty="0">
              <a:solidFill>
                <a:schemeClr val="tx1"/>
              </a:solidFill>
            </a:endParaRPr>
          </a:p>
        </p:txBody>
      </p:sp>
      <p:sp>
        <p:nvSpPr>
          <p:cNvPr id="4" name="スライド番号プレースホルダー 3">
            <a:extLst>
              <a:ext uri="{FF2B5EF4-FFF2-40B4-BE49-F238E27FC236}">
                <a16:creationId xmlns:a16="http://schemas.microsoft.com/office/drawing/2014/main" id="{110FF65E-8717-6B30-C37D-9BEA9454618D}"/>
              </a:ext>
            </a:extLst>
          </p:cNvPr>
          <p:cNvSpPr>
            <a:spLocks noGrp="1"/>
          </p:cNvSpPr>
          <p:nvPr>
            <p:ph type="sldNum" sz="quarter" idx="12"/>
          </p:nvPr>
        </p:nvSpPr>
        <p:spPr>
          <a:xfrm>
            <a:off x="11064552" y="6453336"/>
            <a:ext cx="960490" cy="381434"/>
          </a:xfrm>
        </p:spPr>
        <p:txBody>
          <a:bodyPr/>
          <a:lstStyle/>
          <a:p>
            <a:fld id="{1B053D8E-250B-4B48-A7A8-7AD7DCA4C0E7}" type="slidenum">
              <a:rPr lang="en-US" altLang="ja-JP" smtClean="0"/>
              <a:pPr/>
              <a:t>6</a:t>
            </a:fld>
            <a:endParaRPr lang="ja-JP" altLang="en-US" dirty="0"/>
          </a:p>
        </p:txBody>
      </p:sp>
      <p:sp>
        <p:nvSpPr>
          <p:cNvPr id="5" name="コンテンツ プレースホルダー 2">
            <a:extLst>
              <a:ext uri="{FF2B5EF4-FFF2-40B4-BE49-F238E27FC236}">
                <a16:creationId xmlns:a16="http://schemas.microsoft.com/office/drawing/2014/main" id="{DCE4F803-70FB-BCEC-FE02-4FA6845012E0}"/>
              </a:ext>
            </a:extLst>
          </p:cNvPr>
          <p:cNvSpPr txBox="1">
            <a:spLocks/>
          </p:cNvSpPr>
          <p:nvPr/>
        </p:nvSpPr>
        <p:spPr>
          <a:xfrm>
            <a:off x="983432" y="3501008"/>
            <a:ext cx="10634459" cy="1965358"/>
          </a:xfrm>
          <a:prstGeom prst="rect">
            <a:avLst/>
          </a:prstGeom>
          <a:noFill/>
          <a:ln>
            <a:solidFill>
              <a:schemeClr val="tx1"/>
            </a:solidFill>
          </a:ln>
        </p:spPr>
        <p:txBody>
          <a:bodyPr vert="horz" lIns="91440" tIns="45720" rIns="91440" bIns="45720" rtlCol="0" anchor="ctr" anchorCtr="0">
            <a:noAutofit/>
          </a:bodyPr>
          <a:lstStyle>
            <a:lvl1pPr marL="91440" indent="-91440" algn="l" defTabSz="914400" rtl="0" eaLnBrk="1" latinLnBrk="0" hangingPunct="1">
              <a:lnSpc>
                <a:spcPct val="85000"/>
              </a:lnSpc>
              <a:spcBef>
                <a:spcPts val="1300"/>
              </a:spcBef>
              <a:buFont typeface="Arial" pitchFamily="34" charset="0"/>
              <a:buChar char=" "/>
              <a:defRPr kumimoji="1" sz="2400" kern="1200">
                <a:solidFill>
                  <a:schemeClr val="tx1">
                    <a:lumMod val="85000"/>
                    <a:lumOff val="15000"/>
                  </a:schemeClr>
                </a:solidFill>
                <a:latin typeface="BIZ UDPゴシック" panose="020B0400000000000000" pitchFamily="50" charset="-128"/>
                <a:ea typeface="BIZ UDPゴシック" panose="020B0400000000000000" pitchFamily="50" charset="-128"/>
                <a:cs typeface="+mn-cs"/>
              </a:defRPr>
            </a:lvl1pPr>
            <a:lvl2pPr marL="347472" indent="-342900" algn="l" defTabSz="914400" rtl="0" eaLnBrk="1" latinLnBrk="0" hangingPunct="1">
              <a:lnSpc>
                <a:spcPct val="85000"/>
              </a:lnSpc>
              <a:spcBef>
                <a:spcPts val="600"/>
              </a:spcBef>
              <a:buFont typeface="Arial" pitchFamily="34" charset="0"/>
              <a:buChar char=" "/>
              <a:defRPr kumimoji="1" sz="2400" kern="1200">
                <a:solidFill>
                  <a:schemeClr val="tx1">
                    <a:lumMod val="85000"/>
                    <a:lumOff val="15000"/>
                  </a:schemeClr>
                </a:solidFill>
                <a:latin typeface="BIZ UDPゴシック" panose="020B0400000000000000" pitchFamily="50" charset="-128"/>
                <a:ea typeface="BIZ UDPゴシック" panose="020B0400000000000000" pitchFamily="50" charset="-128"/>
                <a:cs typeface="+mn-cs"/>
              </a:defRPr>
            </a:lvl2pPr>
            <a:lvl3pPr marL="548640" indent="-548640" algn="l" defTabSz="914400" rtl="0" eaLnBrk="1" latinLnBrk="0" hangingPunct="1">
              <a:lnSpc>
                <a:spcPct val="85000"/>
              </a:lnSpc>
              <a:spcBef>
                <a:spcPts val="600"/>
              </a:spcBef>
              <a:buFont typeface="Arial" pitchFamily="34" charset="0"/>
              <a:buChar char=" "/>
              <a:defRPr kumimoji="1" sz="2000" i="1" kern="1200">
                <a:solidFill>
                  <a:schemeClr val="tx1">
                    <a:lumMod val="85000"/>
                    <a:lumOff val="15000"/>
                  </a:schemeClr>
                </a:solidFill>
                <a:latin typeface="BIZ UDPゴシック" panose="020B0400000000000000" pitchFamily="50" charset="-128"/>
                <a:ea typeface="BIZ UDPゴシック" panose="020B0400000000000000" pitchFamily="50" charset="-128"/>
                <a:cs typeface="+mn-cs"/>
              </a:defRPr>
            </a:lvl3pPr>
            <a:lvl4pPr marL="822960" indent="-822960" algn="l" defTabSz="914400" rtl="0" eaLnBrk="1" latinLnBrk="0" hangingPunct="1">
              <a:lnSpc>
                <a:spcPct val="85000"/>
              </a:lnSpc>
              <a:spcBef>
                <a:spcPts val="600"/>
              </a:spcBef>
              <a:buFont typeface="Arial" pitchFamily="34" charset="0"/>
              <a:buChar char=" "/>
              <a:defRPr kumimoji="1" sz="1800" kern="1200">
                <a:solidFill>
                  <a:schemeClr val="tx1">
                    <a:lumMod val="85000"/>
                    <a:lumOff val="15000"/>
                  </a:schemeClr>
                </a:solidFill>
                <a:latin typeface="BIZ UDPゴシック" panose="020B0400000000000000" pitchFamily="50" charset="-128"/>
                <a:ea typeface="BIZ UDPゴシック" panose="020B0400000000000000" pitchFamily="50" charset="-128"/>
                <a:cs typeface="+mn-cs"/>
              </a:defRPr>
            </a:lvl4pPr>
            <a:lvl5pPr marL="1097280" indent="-1097280" algn="l" defTabSz="914400" rtl="0" eaLnBrk="1" latinLnBrk="0" hangingPunct="1">
              <a:lnSpc>
                <a:spcPct val="85000"/>
              </a:lnSpc>
              <a:spcBef>
                <a:spcPts val="600"/>
              </a:spcBef>
              <a:buFont typeface="Arial" pitchFamily="34" charset="0"/>
              <a:buChar char=" "/>
              <a:defRPr kumimoji="1" sz="1800" kern="1200">
                <a:solidFill>
                  <a:schemeClr val="tx1">
                    <a:lumMod val="85000"/>
                    <a:lumOff val="15000"/>
                  </a:schemeClr>
                </a:solidFill>
                <a:latin typeface="BIZ UDPゴシック" panose="020B0400000000000000" pitchFamily="50" charset="-128"/>
                <a:ea typeface="BIZ UDPゴシック" panose="020B0400000000000000" pitchFamily="50" charset="-128"/>
                <a:cs typeface="+mn-cs"/>
              </a:defRPr>
            </a:lvl5pPr>
            <a:lvl6pPr marL="1200000" indent="-228600" algn="l" defTabSz="914400" rtl="0" eaLnBrk="1" latinLnBrk="0" hangingPunct="1">
              <a:lnSpc>
                <a:spcPct val="85000"/>
              </a:lnSpc>
              <a:spcBef>
                <a:spcPts val="600"/>
              </a:spcBef>
              <a:buFont typeface="Arial" pitchFamily="34" charset="0"/>
              <a:buChar char=" "/>
              <a:defRPr kumimoji="1"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kumimoji="1"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kumimoji="1"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kumimoji="1" sz="1800" kern="1200">
                <a:solidFill>
                  <a:schemeClr val="tx1">
                    <a:lumMod val="85000"/>
                    <a:lumOff val="15000"/>
                  </a:schemeClr>
                </a:solidFill>
                <a:latin typeface="+mn-lt"/>
                <a:ea typeface="+mn-ea"/>
                <a:cs typeface="+mn-cs"/>
              </a:defRPr>
            </a:lvl9pPr>
          </a:lstStyle>
          <a:p>
            <a:pPr marL="80962" lvl="2" indent="0">
              <a:lnSpc>
                <a:spcPct val="100000"/>
              </a:lnSpc>
              <a:spcBef>
                <a:spcPts val="1200"/>
              </a:spcBef>
              <a:buNone/>
            </a:pPr>
            <a:r>
              <a:rPr kumimoji="0" lang="ja-JP" altLang="en-US" sz="3200" i="0" u="none" strike="noStrike" kern="1200" cap="none" spc="0" normalizeH="0" baseline="0" noProof="0" dirty="0">
                <a:ln>
                  <a:noFill/>
                </a:ln>
                <a:solidFill>
                  <a:srgbClr val="FF0000"/>
                </a:solidFill>
                <a:effectLst/>
                <a:uLnTx/>
                <a:uFillTx/>
                <a:latin typeface="Calibri Light" panose="020F0302020204030204"/>
                <a:ea typeface="ＭＳ Ｐゴシック" panose="020B0600070205080204" pitchFamily="50" charset="-128"/>
                <a:cs typeface="+mn-cs"/>
              </a:rPr>
              <a:t>学ぶ</a:t>
            </a:r>
            <a:r>
              <a:rPr kumimoji="0" lang="ja-JP" altLang="en-US" sz="2400" b="1" i="0" u="none" strike="noStrike" kern="1200" cap="none" spc="0" normalizeH="0" baseline="0" noProof="0" dirty="0">
                <a:ln>
                  <a:noFill/>
                </a:ln>
                <a:solidFill>
                  <a:srgbClr val="FF0000"/>
                </a:solidFill>
                <a:effectLst/>
                <a:uLnTx/>
                <a:uFillTx/>
                <a:latin typeface="Calibri Light" panose="020F0302020204030204"/>
                <a:ea typeface="ＭＳ Ｐゴシック" panose="020B0600070205080204" pitchFamily="50" charset="-128"/>
                <a:cs typeface="+mn-cs"/>
              </a:rPr>
              <a:t>：</a:t>
            </a:r>
            <a:r>
              <a:rPr lang="en-US" altLang="ja-JP" sz="1800" i="0" dirty="0">
                <a:solidFill>
                  <a:srgbClr val="000000"/>
                </a:solidFill>
              </a:rPr>
              <a:t>IYC2025</a:t>
            </a:r>
            <a:r>
              <a:rPr lang="ja-JP" altLang="en-US" sz="1600" i="0" dirty="0">
                <a:solidFill>
                  <a:srgbClr val="000000"/>
                </a:solidFill>
              </a:rPr>
              <a:t>とは</a:t>
            </a:r>
            <a:r>
              <a:rPr lang="ja-JP" altLang="en-US" sz="1800" i="0" dirty="0">
                <a:solidFill>
                  <a:srgbClr val="000000"/>
                </a:solidFill>
              </a:rPr>
              <a:t>、協同組合</a:t>
            </a:r>
            <a:r>
              <a:rPr lang="ja-JP" altLang="en-US" sz="1600" i="0" dirty="0">
                <a:solidFill>
                  <a:srgbClr val="000000"/>
                </a:solidFill>
              </a:rPr>
              <a:t>とは（アイデンティティ）</a:t>
            </a:r>
            <a:r>
              <a:rPr lang="ja-JP" altLang="en-US" sz="1800" i="0" dirty="0">
                <a:solidFill>
                  <a:schemeClr val="tx1"/>
                </a:solidFill>
              </a:rPr>
              <a:t>、協同組合</a:t>
            </a:r>
            <a:r>
              <a:rPr lang="ja-JP" altLang="en-US" sz="1600" i="0" dirty="0">
                <a:solidFill>
                  <a:schemeClr val="tx1"/>
                </a:solidFill>
              </a:rPr>
              <a:t>の</a:t>
            </a:r>
            <a:r>
              <a:rPr lang="en-US" altLang="ja-JP" sz="1800" i="0" dirty="0">
                <a:solidFill>
                  <a:srgbClr val="000000"/>
                </a:solidFill>
              </a:rPr>
              <a:t>SDGs</a:t>
            </a:r>
            <a:r>
              <a:rPr lang="ja-JP" altLang="en-US" sz="1800" i="0" dirty="0">
                <a:solidFill>
                  <a:srgbClr val="000000"/>
                </a:solidFill>
              </a:rPr>
              <a:t>への貢献</a:t>
            </a:r>
            <a:r>
              <a:rPr lang="ja-JP" altLang="en-US" sz="1800" i="0" dirty="0">
                <a:solidFill>
                  <a:schemeClr val="tx1"/>
                </a:solidFill>
              </a:rPr>
              <a:t>などを</a:t>
            </a:r>
            <a:r>
              <a:rPr lang="ja-JP" altLang="en-US" sz="600" i="0" dirty="0">
                <a:solidFill>
                  <a:schemeClr val="tx1"/>
                </a:solidFill>
              </a:rPr>
              <a:t> </a:t>
            </a:r>
            <a:r>
              <a:rPr lang="ja-JP" altLang="en-US" sz="1800" i="0" dirty="0">
                <a:solidFill>
                  <a:srgbClr val="FF0000"/>
                </a:solidFill>
              </a:rPr>
              <a:t>学ぶ。</a:t>
            </a:r>
            <a:endParaRPr lang="en-US" altLang="ja-JP" sz="1800" i="0" dirty="0">
              <a:solidFill>
                <a:srgbClr val="FF0000"/>
              </a:solidFill>
            </a:endParaRPr>
          </a:p>
          <a:p>
            <a:pPr marL="80962" lvl="2" indent="0">
              <a:lnSpc>
                <a:spcPct val="100000"/>
              </a:lnSpc>
              <a:buNone/>
            </a:pPr>
            <a:r>
              <a:rPr kumimoji="0" lang="ja-JP" altLang="en-US" sz="3200" i="0" dirty="0">
                <a:solidFill>
                  <a:srgbClr val="FF0000"/>
                </a:solidFill>
                <a:latin typeface="Calibri Light" panose="020F0302020204030204"/>
                <a:ea typeface="ＭＳ Ｐゴシック" panose="020B0600070205080204" pitchFamily="50" charset="-128"/>
              </a:rPr>
              <a:t>実践</a:t>
            </a:r>
            <a:r>
              <a:rPr kumimoji="0" lang="ja-JP" altLang="en-US" sz="2400" b="1" i="0" dirty="0">
                <a:solidFill>
                  <a:srgbClr val="FF0000"/>
                </a:solidFill>
                <a:latin typeface="Calibri Light" panose="020F0302020204030204"/>
                <a:ea typeface="ＭＳ Ｐゴシック" panose="020B0600070205080204" pitchFamily="50" charset="-128"/>
              </a:rPr>
              <a:t>：</a:t>
            </a:r>
            <a:r>
              <a:rPr lang="ja-JP" altLang="en-US" sz="1800" i="0" dirty="0">
                <a:solidFill>
                  <a:schemeClr val="tx1"/>
                </a:solidFill>
              </a:rPr>
              <a:t>見えてきた課題</a:t>
            </a:r>
            <a:r>
              <a:rPr lang="ja-JP" altLang="en-US" sz="1600" i="0" dirty="0">
                <a:solidFill>
                  <a:schemeClr val="tx1"/>
                </a:solidFill>
              </a:rPr>
              <a:t>（協同組合は良さ・強みを発揮できているか</a:t>
            </a:r>
            <a:r>
              <a:rPr lang="ja-JP" altLang="en-US" sz="1600" i="0" spc="-150" dirty="0">
                <a:solidFill>
                  <a:schemeClr val="tx1"/>
                </a:solidFill>
              </a:rPr>
              <a:t>、</a:t>
            </a:r>
            <a:r>
              <a:rPr lang="ja-JP" altLang="en-US" sz="1600" i="0" dirty="0">
                <a:solidFill>
                  <a:schemeClr val="tx1"/>
                </a:solidFill>
              </a:rPr>
              <a:t>取り組むべき社会課題は何か</a:t>
            </a:r>
            <a:r>
              <a:rPr lang="ja-JP" altLang="en-US" sz="1600" i="0" spc="-150" dirty="0">
                <a:solidFill>
                  <a:schemeClr val="tx1"/>
                </a:solidFill>
              </a:rPr>
              <a:t>、</a:t>
            </a:r>
            <a:r>
              <a:rPr lang="ja-JP" altLang="en-US" sz="1600" i="0" dirty="0">
                <a:solidFill>
                  <a:schemeClr val="tx1"/>
                </a:solidFill>
              </a:rPr>
              <a:t>事業や活動</a:t>
            </a:r>
            <a:endParaRPr lang="en-US" altLang="ja-JP" sz="1600" i="0" dirty="0">
              <a:solidFill>
                <a:schemeClr val="tx1"/>
              </a:solidFill>
            </a:endParaRPr>
          </a:p>
          <a:p>
            <a:pPr marL="1047750" lvl="2" indent="0">
              <a:lnSpc>
                <a:spcPct val="100000"/>
              </a:lnSpc>
              <a:spcBef>
                <a:spcPts val="0"/>
              </a:spcBef>
              <a:buNone/>
              <a:tabLst>
                <a:tab pos="1074738" algn="l"/>
              </a:tabLst>
            </a:pPr>
            <a:r>
              <a:rPr lang="ja-JP" altLang="en-US" sz="1600" i="0" dirty="0">
                <a:solidFill>
                  <a:schemeClr val="tx1"/>
                </a:solidFill>
              </a:rPr>
              <a:t>はこれらに対応しているかなど）</a:t>
            </a:r>
            <a:r>
              <a:rPr lang="ja-JP" altLang="en-US" sz="1600" i="0" spc="-150" dirty="0">
                <a:solidFill>
                  <a:schemeClr val="tx1"/>
                </a:solidFill>
              </a:rPr>
              <a:t>を</a:t>
            </a:r>
            <a:r>
              <a:rPr lang="ja-JP" altLang="en-US" sz="1800" i="0" dirty="0">
                <a:solidFill>
                  <a:schemeClr val="tx1"/>
                </a:solidFill>
              </a:rPr>
              <a:t>解決するために、</a:t>
            </a:r>
            <a:r>
              <a:rPr lang="ja-JP" altLang="en-US" sz="1800" i="0" dirty="0">
                <a:solidFill>
                  <a:srgbClr val="FF0000"/>
                </a:solidFill>
              </a:rPr>
              <a:t>具体的実践</a:t>
            </a:r>
            <a:r>
              <a:rPr lang="ja-JP" altLang="en-US" sz="1800" i="0" dirty="0">
                <a:solidFill>
                  <a:schemeClr val="tx1"/>
                </a:solidFill>
              </a:rPr>
              <a:t>に取り組む。</a:t>
            </a:r>
            <a:endParaRPr lang="en-US" altLang="ja-JP" i="0" dirty="0">
              <a:solidFill>
                <a:schemeClr val="tx1"/>
              </a:solidFill>
            </a:endParaRPr>
          </a:p>
          <a:p>
            <a:pPr marL="80962" lvl="2" indent="0">
              <a:lnSpc>
                <a:spcPct val="100000"/>
              </a:lnSpc>
              <a:buNone/>
            </a:pPr>
            <a:r>
              <a:rPr kumimoji="0" lang="ja-JP" altLang="en-US" sz="3200" i="0" dirty="0">
                <a:solidFill>
                  <a:srgbClr val="FF0000"/>
                </a:solidFill>
                <a:latin typeface="Calibri Light" panose="020F0302020204030204"/>
                <a:ea typeface="ＭＳ Ｐゴシック" panose="020B0600070205080204" pitchFamily="50" charset="-128"/>
              </a:rPr>
              <a:t>発信</a:t>
            </a:r>
            <a:r>
              <a:rPr kumimoji="0" lang="ja-JP" altLang="en-US" sz="2400" b="1" i="0" dirty="0">
                <a:solidFill>
                  <a:srgbClr val="FF0000"/>
                </a:solidFill>
                <a:latin typeface="Calibri Light" panose="020F0302020204030204"/>
                <a:ea typeface="ＭＳ Ｐゴシック" panose="020B0600070205080204" pitchFamily="50" charset="-128"/>
              </a:rPr>
              <a:t>：</a:t>
            </a:r>
            <a:r>
              <a:rPr lang="ja-JP" altLang="en-US" sz="1800" i="0" dirty="0">
                <a:solidFill>
                  <a:schemeClr val="tx1"/>
                </a:solidFill>
              </a:rPr>
              <a:t>学びや実践を</a:t>
            </a:r>
            <a:r>
              <a:rPr lang="ja-JP" altLang="en-US" sz="1800" i="0" dirty="0">
                <a:solidFill>
                  <a:srgbClr val="FF0000"/>
                </a:solidFill>
              </a:rPr>
              <a:t>発信</a:t>
            </a:r>
            <a:r>
              <a:rPr lang="ja-JP" altLang="en-US" sz="600" i="0" dirty="0">
                <a:solidFill>
                  <a:schemeClr val="tx1"/>
                </a:solidFill>
              </a:rPr>
              <a:t> </a:t>
            </a:r>
            <a:r>
              <a:rPr lang="ja-JP" altLang="en-US" sz="1800" i="0" dirty="0">
                <a:solidFill>
                  <a:srgbClr val="000000"/>
                </a:solidFill>
              </a:rPr>
              <a:t>する</a:t>
            </a:r>
            <a:r>
              <a:rPr lang="ja-JP" altLang="en-US" sz="1800" i="0" dirty="0">
                <a:solidFill>
                  <a:schemeClr val="tx1">
                    <a:lumMod val="75000"/>
                    <a:lumOff val="25000"/>
                  </a:schemeClr>
                </a:solidFill>
              </a:rPr>
              <a:t>。</a:t>
            </a:r>
            <a:endParaRPr lang="en-US" altLang="ja-JP" dirty="0">
              <a:solidFill>
                <a:schemeClr val="tx1">
                  <a:lumMod val="75000"/>
                  <a:lumOff val="25000"/>
                </a:schemeClr>
              </a:solidFill>
            </a:endParaRPr>
          </a:p>
        </p:txBody>
      </p:sp>
      <p:grpSp>
        <p:nvGrpSpPr>
          <p:cNvPr id="12" name="グループ化 11">
            <a:extLst>
              <a:ext uri="{FF2B5EF4-FFF2-40B4-BE49-F238E27FC236}">
                <a16:creationId xmlns:a16="http://schemas.microsoft.com/office/drawing/2014/main" id="{B825BAD9-28E2-4935-2784-F137097D85FE}"/>
              </a:ext>
            </a:extLst>
          </p:cNvPr>
          <p:cNvGrpSpPr/>
          <p:nvPr/>
        </p:nvGrpSpPr>
        <p:grpSpPr>
          <a:xfrm>
            <a:off x="4871864" y="2564904"/>
            <a:ext cx="2448272" cy="553516"/>
            <a:chOff x="4583832" y="3266668"/>
            <a:chExt cx="2448272" cy="810404"/>
          </a:xfrm>
        </p:grpSpPr>
        <p:sp>
          <p:nvSpPr>
            <p:cNvPr id="11" name="二等辺三角形 10">
              <a:extLst>
                <a:ext uri="{FF2B5EF4-FFF2-40B4-BE49-F238E27FC236}">
                  <a16:creationId xmlns:a16="http://schemas.microsoft.com/office/drawing/2014/main" id="{631B17C8-FC33-08FB-2381-4BE0C95DA839}"/>
                </a:ext>
              </a:extLst>
            </p:cNvPr>
            <p:cNvSpPr/>
            <p:nvPr/>
          </p:nvSpPr>
          <p:spPr>
            <a:xfrm rot="10800000">
              <a:off x="4583832" y="3284984"/>
              <a:ext cx="2448272" cy="792088"/>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65F7417E-5726-BEB5-C557-A0633C11B04A}"/>
                </a:ext>
              </a:extLst>
            </p:cNvPr>
            <p:cNvSpPr txBox="1"/>
            <p:nvPr/>
          </p:nvSpPr>
          <p:spPr>
            <a:xfrm>
              <a:off x="5147239" y="3266668"/>
              <a:ext cx="1321457" cy="491580"/>
            </a:xfrm>
            <a:prstGeom prst="rect">
              <a:avLst/>
            </a:prstGeom>
            <a:noFill/>
          </p:spPr>
          <p:txBody>
            <a:bodyPr wrap="square">
              <a:spAutoFit/>
            </a:bodyPr>
            <a:lstStyle/>
            <a:p>
              <a:r>
                <a:rPr lang="ja-JP" altLang="en-US" sz="1800" b="1" dirty="0">
                  <a:solidFill>
                    <a:schemeClr val="bg1"/>
                  </a:solidFill>
                  <a:effectLst>
                    <a:glow rad="63500">
                      <a:schemeClr val="accent1">
                        <a:satMod val="175000"/>
                        <a:alpha val="40000"/>
                      </a:schemeClr>
                    </a:glow>
                  </a:effectLst>
                  <a:latin typeface="BIZ UDPゴシック" panose="020B0400000000000000" pitchFamily="50" charset="-128"/>
                  <a:ea typeface="BIZ UDPゴシック" panose="020B0400000000000000" pitchFamily="50" charset="-128"/>
                </a:rPr>
                <a:t>そのために</a:t>
              </a:r>
              <a:endParaRPr lang="ja-JP" altLang="en-US" b="1" dirty="0">
                <a:solidFill>
                  <a:schemeClr val="bg1"/>
                </a:solidFill>
                <a:effectLst>
                  <a:glow rad="63500">
                    <a:schemeClr val="accent1">
                      <a:satMod val="175000"/>
                      <a:alpha val="40000"/>
                    </a:schemeClr>
                  </a:glow>
                </a:effectLst>
                <a:latin typeface="BIZ UDPゴシック" panose="020B0400000000000000" pitchFamily="50" charset="-128"/>
                <a:ea typeface="BIZ UDPゴシック" panose="020B0400000000000000" pitchFamily="50" charset="-128"/>
              </a:endParaRPr>
            </a:p>
          </p:txBody>
        </p:sp>
      </p:grpSp>
      <p:sp>
        <p:nvSpPr>
          <p:cNvPr id="14" name="テキスト ボックス 13">
            <a:extLst>
              <a:ext uri="{FF2B5EF4-FFF2-40B4-BE49-F238E27FC236}">
                <a16:creationId xmlns:a16="http://schemas.microsoft.com/office/drawing/2014/main" id="{B701A21E-52F6-DDC4-4030-80A151CE1585}"/>
              </a:ext>
            </a:extLst>
          </p:cNvPr>
          <p:cNvSpPr txBox="1"/>
          <p:nvPr/>
        </p:nvSpPr>
        <p:spPr>
          <a:xfrm>
            <a:off x="3048866" y="3140968"/>
            <a:ext cx="6094268" cy="523220"/>
          </a:xfrm>
          <a:prstGeom prst="rect">
            <a:avLst/>
          </a:prstGeom>
          <a:solidFill>
            <a:schemeClr val="bg1"/>
          </a:solidFill>
          <a:ln>
            <a:solidFill>
              <a:schemeClr val="tx1"/>
            </a:solidFill>
          </a:ln>
        </p:spPr>
        <p:txBody>
          <a:bodyPr wrap="square">
            <a:spAutoFit/>
          </a:bodyPr>
          <a:lstStyle/>
          <a:p>
            <a:pPr algn="ctr"/>
            <a:r>
              <a:rPr lang="ja-JP" altLang="en-US" sz="2400" i="0" dirty="0">
                <a:latin typeface="BIZ UDPゴシック" panose="020B0400000000000000" pitchFamily="50" charset="-128"/>
                <a:ea typeface="BIZ UDPゴシック" panose="020B0400000000000000" pitchFamily="50" charset="-128"/>
              </a:rPr>
              <a:t>組合員・役職員が、</a:t>
            </a:r>
            <a:r>
              <a:rPr lang="ja-JP" altLang="en-US" sz="2800" i="0" dirty="0">
                <a:solidFill>
                  <a:srgbClr val="FF0000"/>
                </a:solidFill>
                <a:latin typeface="BIZ UDPゴシック" panose="020B0400000000000000" pitchFamily="50" charset="-128"/>
                <a:ea typeface="BIZ UDPゴシック" panose="020B0400000000000000" pitchFamily="50" charset="-128"/>
              </a:rPr>
              <a:t>学び</a:t>
            </a:r>
            <a:r>
              <a:rPr lang="ja-JP" altLang="en-US" sz="2400" i="0" dirty="0">
                <a:solidFill>
                  <a:srgbClr val="FF0000"/>
                </a:solidFill>
                <a:latin typeface="BIZ UDPゴシック" panose="020B0400000000000000" pitchFamily="50" charset="-128"/>
                <a:ea typeface="BIZ UDPゴシック" panose="020B0400000000000000" pitchFamily="50" charset="-128"/>
              </a:rPr>
              <a:t>、</a:t>
            </a:r>
            <a:r>
              <a:rPr lang="ja-JP" altLang="en-US" sz="2800" i="0" dirty="0">
                <a:solidFill>
                  <a:srgbClr val="FF0000"/>
                </a:solidFill>
                <a:latin typeface="BIZ UDPゴシック" panose="020B0400000000000000" pitchFamily="50" charset="-128"/>
                <a:ea typeface="BIZ UDPゴシック" panose="020B0400000000000000" pitchFamily="50" charset="-128"/>
              </a:rPr>
              <a:t>実践</a:t>
            </a:r>
            <a:r>
              <a:rPr lang="ja-JP" altLang="en-US" sz="2400" i="0" dirty="0">
                <a:solidFill>
                  <a:srgbClr val="FF0000"/>
                </a:solidFill>
                <a:latin typeface="BIZ UDPゴシック" panose="020B0400000000000000" pitchFamily="50" charset="-128"/>
                <a:ea typeface="BIZ UDPゴシック" panose="020B0400000000000000" pitchFamily="50" charset="-128"/>
              </a:rPr>
              <a:t>し、</a:t>
            </a:r>
            <a:r>
              <a:rPr lang="ja-JP" altLang="en-US" sz="2800" i="0" dirty="0">
                <a:solidFill>
                  <a:srgbClr val="FF0000"/>
                </a:solidFill>
                <a:latin typeface="BIZ UDPゴシック" panose="020B0400000000000000" pitchFamily="50" charset="-128"/>
                <a:ea typeface="BIZ UDPゴシック" panose="020B0400000000000000" pitchFamily="50" charset="-128"/>
              </a:rPr>
              <a:t>発信</a:t>
            </a:r>
            <a:r>
              <a:rPr lang="ja-JP" altLang="en-US" sz="2400" i="0" dirty="0">
                <a:solidFill>
                  <a:srgbClr val="FF0000"/>
                </a:solidFill>
                <a:latin typeface="BIZ UDPゴシック" panose="020B0400000000000000" pitchFamily="50" charset="-128"/>
                <a:ea typeface="BIZ UDPゴシック" panose="020B0400000000000000" pitchFamily="50" charset="-128"/>
              </a:rPr>
              <a:t>する</a:t>
            </a:r>
            <a:endParaRPr lang="ja-JP" altLang="en-US" sz="2400" dirty="0">
              <a:latin typeface="BIZ UDPゴシック" panose="020B0400000000000000" pitchFamily="50" charset="-128"/>
              <a:ea typeface="BIZ UDPゴシック" panose="020B0400000000000000" pitchFamily="50" charset="-128"/>
            </a:endParaRPr>
          </a:p>
        </p:txBody>
      </p:sp>
      <p:grpSp>
        <p:nvGrpSpPr>
          <p:cNvPr id="6" name="グループ化 5">
            <a:extLst>
              <a:ext uri="{FF2B5EF4-FFF2-40B4-BE49-F238E27FC236}">
                <a16:creationId xmlns:a16="http://schemas.microsoft.com/office/drawing/2014/main" id="{48FA40B6-D505-812A-85E8-86DBAFCF6A87}"/>
              </a:ext>
            </a:extLst>
          </p:cNvPr>
          <p:cNvGrpSpPr/>
          <p:nvPr/>
        </p:nvGrpSpPr>
        <p:grpSpPr>
          <a:xfrm>
            <a:off x="4836188" y="5559623"/>
            <a:ext cx="2448272" cy="541006"/>
            <a:chOff x="4583832" y="3284984"/>
            <a:chExt cx="2448272" cy="792088"/>
          </a:xfrm>
        </p:grpSpPr>
        <p:sp>
          <p:nvSpPr>
            <p:cNvPr id="7" name="二等辺三角形 6">
              <a:extLst>
                <a:ext uri="{FF2B5EF4-FFF2-40B4-BE49-F238E27FC236}">
                  <a16:creationId xmlns:a16="http://schemas.microsoft.com/office/drawing/2014/main" id="{8A13A2DE-2722-608C-38A4-FC527969153C}"/>
                </a:ext>
              </a:extLst>
            </p:cNvPr>
            <p:cNvSpPr/>
            <p:nvPr/>
          </p:nvSpPr>
          <p:spPr>
            <a:xfrm rot="10800000">
              <a:off x="4583832" y="3284984"/>
              <a:ext cx="2448272" cy="792088"/>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A41286C2-6FA8-E518-ABE4-66269A53111D}"/>
                </a:ext>
              </a:extLst>
            </p:cNvPr>
            <p:cNvSpPr txBox="1"/>
            <p:nvPr/>
          </p:nvSpPr>
          <p:spPr>
            <a:xfrm>
              <a:off x="5182914" y="3299549"/>
              <a:ext cx="1321457" cy="540740"/>
            </a:xfrm>
            <a:prstGeom prst="rect">
              <a:avLst/>
            </a:prstGeom>
            <a:noFill/>
          </p:spPr>
          <p:txBody>
            <a:bodyPr wrap="square">
              <a:spAutoFit/>
            </a:bodyPr>
            <a:lstStyle/>
            <a:p>
              <a:r>
                <a:rPr lang="ja-JP" altLang="en-US" sz="1800" b="1" dirty="0">
                  <a:solidFill>
                    <a:schemeClr val="bg1"/>
                  </a:solidFill>
                  <a:effectLst>
                    <a:glow rad="63500">
                      <a:schemeClr val="accent1">
                        <a:satMod val="175000"/>
                        <a:alpha val="40000"/>
                      </a:schemeClr>
                    </a:glow>
                  </a:effectLst>
                  <a:latin typeface="BIZ UDPゴシック" panose="020B0400000000000000" pitchFamily="50" charset="-128"/>
                  <a:ea typeface="BIZ UDPゴシック" panose="020B0400000000000000" pitchFamily="50" charset="-128"/>
                </a:rPr>
                <a:t>これにより</a:t>
              </a:r>
              <a:endParaRPr lang="ja-JP" altLang="en-US" b="1" dirty="0">
                <a:solidFill>
                  <a:schemeClr val="bg1"/>
                </a:solidFill>
                <a:effectLst>
                  <a:glow rad="63500">
                    <a:schemeClr val="accent1">
                      <a:satMod val="175000"/>
                      <a:alpha val="40000"/>
                    </a:schemeClr>
                  </a:glow>
                </a:effectLst>
                <a:latin typeface="BIZ UDPゴシック" panose="020B0400000000000000" pitchFamily="50" charset="-128"/>
                <a:ea typeface="BIZ UDPゴシック" panose="020B0400000000000000" pitchFamily="50" charset="-128"/>
              </a:endParaRPr>
            </a:p>
          </p:txBody>
        </p:sp>
      </p:grpSp>
      <p:sp>
        <p:nvSpPr>
          <p:cNvPr id="13" name="テキスト ボックス 12">
            <a:extLst>
              <a:ext uri="{FF2B5EF4-FFF2-40B4-BE49-F238E27FC236}">
                <a16:creationId xmlns:a16="http://schemas.microsoft.com/office/drawing/2014/main" id="{60BA842C-BB81-E435-E3AA-BD2801EC5A22}"/>
              </a:ext>
            </a:extLst>
          </p:cNvPr>
          <p:cNvSpPr txBox="1"/>
          <p:nvPr/>
        </p:nvSpPr>
        <p:spPr>
          <a:xfrm>
            <a:off x="3513521" y="6171783"/>
            <a:ext cx="5093604" cy="461665"/>
          </a:xfrm>
          <a:prstGeom prst="rect">
            <a:avLst/>
          </a:prstGeom>
          <a:noFill/>
          <a:ln>
            <a:solidFill>
              <a:srgbClr val="000000"/>
            </a:solidFill>
          </a:ln>
        </p:spPr>
        <p:txBody>
          <a:bodyPr wrap="square">
            <a:spAutoFit/>
          </a:bodyPr>
          <a:lstStyle/>
          <a:p>
            <a:pPr algn="ctr"/>
            <a:r>
              <a:rPr lang="ja-JP" altLang="en-US" sz="2400" dirty="0">
                <a:latin typeface="BIZ UDPゴシック" panose="020B0400000000000000" pitchFamily="50" charset="-128"/>
                <a:ea typeface="BIZ UDPゴシック" panose="020B0400000000000000" pitchFamily="50" charset="-128"/>
              </a:rPr>
              <a:t>理解と共感を広げ、参加の拡大へ</a:t>
            </a:r>
          </a:p>
        </p:txBody>
      </p:sp>
    </p:spTree>
    <p:extLst>
      <p:ext uri="{BB962C8B-B14F-4D97-AF65-F5344CB8AC3E}">
        <p14:creationId xmlns:p14="http://schemas.microsoft.com/office/powerpoint/2010/main" val="40728048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32DC30-C5C5-7AEA-247A-13162939FE6A}"/>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B859AF5C-2F5E-C9E8-E573-AA5F9D33DE67}"/>
              </a:ext>
            </a:extLst>
          </p:cNvPr>
          <p:cNvSpPr>
            <a:spLocks noGrp="1"/>
          </p:cNvSpPr>
          <p:nvPr>
            <p:ph type="ctrTitle"/>
          </p:nvPr>
        </p:nvSpPr>
        <p:spPr>
          <a:xfrm>
            <a:off x="335360" y="1996652"/>
            <a:ext cx="11521280" cy="1784576"/>
          </a:xfrm>
          <a:solidFill>
            <a:schemeClr val="bg1"/>
          </a:solidFill>
        </p:spPr>
        <p:txBody>
          <a:bodyPr anchor="ctr" anchorCtr="0">
            <a:noAutofit/>
          </a:bodyPr>
          <a:lstStyle/>
          <a:p>
            <a:pPr algn="ctr">
              <a:lnSpc>
                <a:spcPct val="100000"/>
              </a:lnSpc>
            </a:pPr>
            <a:r>
              <a:rPr lang="ja-JP" altLang="en-US" sz="5400" b="1" dirty="0">
                <a:solidFill>
                  <a:srgbClr val="0070C0"/>
                </a:solidFill>
                <a:latin typeface="BIZ UDPゴシック" panose="020B0400000000000000" pitchFamily="50" charset="-128"/>
                <a:ea typeface="BIZ UDPゴシック" panose="020B0400000000000000" pitchFamily="50" charset="-128"/>
                <a:cs typeface="メイリオ" panose="020B0604030504040204" pitchFamily="50" charset="-128"/>
              </a:rPr>
              <a:t>協同組合のアイデンティティ</a:t>
            </a:r>
          </a:p>
        </p:txBody>
      </p:sp>
      <p:sp>
        <p:nvSpPr>
          <p:cNvPr id="6" name="コンテンツ プレースホルダー 3">
            <a:extLst>
              <a:ext uri="{FF2B5EF4-FFF2-40B4-BE49-F238E27FC236}">
                <a16:creationId xmlns:a16="http://schemas.microsoft.com/office/drawing/2014/main" id="{826D1BC3-CFA5-9EC4-C2DB-B6CA669F9C04}"/>
              </a:ext>
            </a:extLst>
          </p:cNvPr>
          <p:cNvSpPr txBox="1">
            <a:spLocks/>
          </p:cNvSpPr>
          <p:nvPr/>
        </p:nvSpPr>
        <p:spPr>
          <a:xfrm>
            <a:off x="1667508" y="2427343"/>
            <a:ext cx="8856984" cy="1686041"/>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dirty="0">
              <a:solidFill>
                <a:schemeClr val="bg1">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dirty="0">
              <a:solidFill>
                <a:schemeClr val="bg1">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ja-JP" altLang="en-US" dirty="0">
              <a:solidFill>
                <a:schemeClr val="bg1">
                  <a:lumMod val="6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ja-JP" altLang="en-US" dirty="0"/>
          </a:p>
        </p:txBody>
      </p:sp>
      <p:sp>
        <p:nvSpPr>
          <p:cNvPr id="7" name="サブタイトル 2">
            <a:extLst>
              <a:ext uri="{FF2B5EF4-FFF2-40B4-BE49-F238E27FC236}">
                <a16:creationId xmlns:a16="http://schemas.microsoft.com/office/drawing/2014/main" id="{D7607F78-721B-B1C5-0E14-216385C1A50A}"/>
              </a:ext>
            </a:extLst>
          </p:cNvPr>
          <p:cNvSpPr txBox="1">
            <a:spLocks/>
          </p:cNvSpPr>
          <p:nvPr/>
        </p:nvSpPr>
        <p:spPr>
          <a:xfrm>
            <a:off x="353429" y="313324"/>
            <a:ext cx="3420380" cy="432049"/>
          </a:xfrm>
          <a:prstGeom prst="rect">
            <a:avLst/>
          </a:prstGeom>
          <a:ln>
            <a:solidFill>
              <a:srgbClr val="0070C0"/>
            </a:solidFill>
          </a:ln>
        </p:spPr>
        <p:txBody>
          <a:bodyPr vert="horz" lIns="91440" tIns="45720" rIns="91440" bIns="45720" rtlCol="0">
            <a:normAutofit/>
          </a:bodyPr>
          <a:lstStyle>
            <a:lvl1pPr marL="0" indent="0" algn="l" defTabSz="914400" rtl="0" eaLnBrk="1" latinLnBrk="0" hangingPunct="1">
              <a:lnSpc>
                <a:spcPct val="85000"/>
              </a:lnSpc>
              <a:spcBef>
                <a:spcPts val="1300"/>
              </a:spcBef>
              <a:buFont typeface="Arial" pitchFamily="34" charset="0"/>
              <a:buNone/>
              <a:defRPr kumimoji="1" sz="3200" kern="1200">
                <a:solidFill>
                  <a:srgbClr val="0070C0"/>
                </a:solidFill>
                <a:latin typeface="+mj-lt"/>
                <a:ea typeface="メイリオ" panose="020B0604030504040204" pitchFamily="50" charset="-128"/>
                <a:cs typeface="+mn-cs"/>
              </a:defRPr>
            </a:lvl1pPr>
            <a:lvl2pPr marL="457200" indent="0" algn="ctr" defTabSz="914400" rtl="0" eaLnBrk="1" latinLnBrk="0" hangingPunct="1">
              <a:lnSpc>
                <a:spcPct val="85000"/>
              </a:lnSpc>
              <a:spcBef>
                <a:spcPts val="600"/>
              </a:spcBef>
              <a:buFont typeface="Arial" pitchFamily="34" charset="0"/>
              <a:buNone/>
              <a:defRPr kumimoji="1" sz="2800" kern="1200">
                <a:solidFill>
                  <a:schemeClr val="tx1">
                    <a:lumMod val="85000"/>
                    <a:lumOff val="15000"/>
                  </a:schemeClr>
                </a:solidFill>
                <a:latin typeface="メイリオ" panose="020B0604030504040204" pitchFamily="50" charset="-128"/>
                <a:ea typeface="メイリオ" panose="020B0604030504040204" pitchFamily="50" charset="-128"/>
                <a:cs typeface="+mn-cs"/>
              </a:defRPr>
            </a:lvl2pPr>
            <a:lvl3pPr marL="914400" indent="0" algn="ctr" defTabSz="914400" rtl="0" eaLnBrk="1" latinLnBrk="0" hangingPunct="1">
              <a:lnSpc>
                <a:spcPct val="85000"/>
              </a:lnSpc>
              <a:spcBef>
                <a:spcPts val="600"/>
              </a:spcBef>
              <a:buFont typeface="Arial" pitchFamily="34" charset="0"/>
              <a:buNone/>
              <a:defRPr kumimoji="1" sz="2400" i="1" kern="1200">
                <a:solidFill>
                  <a:schemeClr val="tx1">
                    <a:lumMod val="85000"/>
                    <a:lumOff val="15000"/>
                  </a:schemeClr>
                </a:solidFill>
                <a:latin typeface="メイリオ" panose="020B0604030504040204" pitchFamily="50" charset="-128"/>
                <a:ea typeface="メイリオ" panose="020B0604030504040204" pitchFamily="50" charset="-128"/>
                <a:cs typeface="+mn-cs"/>
              </a:defRPr>
            </a:lvl3pPr>
            <a:lvl4pPr marL="1371600" indent="0" algn="ctr" defTabSz="914400" rtl="0" eaLnBrk="1" latinLnBrk="0" hangingPunct="1">
              <a:lnSpc>
                <a:spcPct val="85000"/>
              </a:lnSpc>
              <a:spcBef>
                <a:spcPts val="600"/>
              </a:spcBef>
              <a:buFont typeface="Arial" pitchFamily="34" charset="0"/>
              <a:buNone/>
              <a:defRPr kumimoji="1" sz="2000" kern="1200">
                <a:solidFill>
                  <a:schemeClr val="tx1">
                    <a:lumMod val="85000"/>
                    <a:lumOff val="15000"/>
                  </a:schemeClr>
                </a:solidFill>
                <a:latin typeface="メイリオ" panose="020B0604030504040204" pitchFamily="50" charset="-128"/>
                <a:ea typeface="メイリオ" panose="020B0604030504040204" pitchFamily="50" charset="-128"/>
                <a:cs typeface="+mn-cs"/>
              </a:defRPr>
            </a:lvl4pPr>
            <a:lvl5pPr marL="1828800" indent="0" algn="ctr" defTabSz="914400" rtl="0" eaLnBrk="1" latinLnBrk="0" hangingPunct="1">
              <a:lnSpc>
                <a:spcPct val="85000"/>
              </a:lnSpc>
              <a:spcBef>
                <a:spcPts val="600"/>
              </a:spcBef>
              <a:buFont typeface="Arial" pitchFamily="34" charset="0"/>
              <a:buNone/>
              <a:defRPr kumimoji="1" sz="2000" kern="1200">
                <a:solidFill>
                  <a:schemeClr val="tx1">
                    <a:lumMod val="85000"/>
                    <a:lumOff val="15000"/>
                  </a:schemeClr>
                </a:solidFill>
                <a:latin typeface="メイリオ" panose="020B0604030504040204" pitchFamily="50" charset="-128"/>
                <a:ea typeface="メイリオ" panose="020B0604030504040204" pitchFamily="50" charset="-128"/>
                <a:cs typeface="+mn-cs"/>
              </a:defRPr>
            </a:lvl5pPr>
            <a:lvl6pPr marL="2286000" indent="0" algn="ctr" defTabSz="914400" rtl="0" eaLnBrk="1" latinLnBrk="0" hangingPunct="1">
              <a:lnSpc>
                <a:spcPct val="85000"/>
              </a:lnSpc>
              <a:spcBef>
                <a:spcPts val="600"/>
              </a:spcBef>
              <a:buFont typeface="Arial" pitchFamily="34" charset="0"/>
              <a:buNone/>
              <a:defRPr kumimoji="1" sz="2000" kern="1200">
                <a:solidFill>
                  <a:schemeClr val="tx1">
                    <a:lumMod val="85000"/>
                    <a:lumOff val="15000"/>
                  </a:schemeClr>
                </a:solidFill>
                <a:latin typeface="+mn-lt"/>
                <a:ea typeface="+mn-ea"/>
                <a:cs typeface="+mn-cs"/>
              </a:defRPr>
            </a:lvl6pPr>
            <a:lvl7pPr marL="2743200" indent="0" algn="ctr" defTabSz="914400" rtl="0" eaLnBrk="1" latinLnBrk="0" hangingPunct="1">
              <a:lnSpc>
                <a:spcPct val="85000"/>
              </a:lnSpc>
              <a:spcBef>
                <a:spcPts val="600"/>
              </a:spcBef>
              <a:buFont typeface="Arial" pitchFamily="34" charset="0"/>
              <a:buNone/>
              <a:defRPr kumimoji="1" sz="2000" kern="1200">
                <a:solidFill>
                  <a:schemeClr val="tx1">
                    <a:lumMod val="85000"/>
                    <a:lumOff val="15000"/>
                  </a:schemeClr>
                </a:solidFill>
                <a:latin typeface="+mn-lt"/>
                <a:ea typeface="+mn-ea"/>
                <a:cs typeface="+mn-cs"/>
              </a:defRPr>
            </a:lvl7pPr>
            <a:lvl8pPr marL="3200400" indent="0" algn="ctr" defTabSz="914400" rtl="0" eaLnBrk="1" latinLnBrk="0" hangingPunct="1">
              <a:lnSpc>
                <a:spcPct val="85000"/>
              </a:lnSpc>
              <a:spcBef>
                <a:spcPts val="600"/>
              </a:spcBef>
              <a:buFont typeface="Arial" pitchFamily="34" charset="0"/>
              <a:buNone/>
              <a:defRPr kumimoji="1" sz="2000" kern="1200">
                <a:solidFill>
                  <a:schemeClr val="tx1">
                    <a:lumMod val="85000"/>
                    <a:lumOff val="15000"/>
                  </a:schemeClr>
                </a:solidFill>
                <a:latin typeface="+mn-lt"/>
                <a:ea typeface="+mn-ea"/>
                <a:cs typeface="+mn-cs"/>
              </a:defRPr>
            </a:lvl8pPr>
            <a:lvl9pPr marL="3657600" indent="0" algn="ctr" defTabSz="914400" rtl="0" eaLnBrk="1" latinLnBrk="0" hangingPunct="1">
              <a:lnSpc>
                <a:spcPct val="85000"/>
              </a:lnSpc>
              <a:spcBef>
                <a:spcPts val="600"/>
              </a:spcBef>
              <a:buFont typeface="Arial" pitchFamily="34" charset="0"/>
              <a:buNone/>
              <a:defRPr kumimoji="1" sz="2000" kern="1200">
                <a:solidFill>
                  <a:schemeClr val="tx1">
                    <a:lumMod val="85000"/>
                    <a:lumOff val="15000"/>
                  </a:schemeClr>
                </a:solidFill>
                <a:latin typeface="+mn-lt"/>
                <a:ea typeface="+mn-ea"/>
                <a:cs typeface="+mn-cs"/>
              </a:defRPr>
            </a:lvl9pPr>
          </a:lstStyle>
          <a:p>
            <a:pPr algn="ctr">
              <a:lnSpc>
                <a:spcPct val="100000"/>
              </a:lnSpc>
              <a:spcBef>
                <a:spcPts val="0"/>
              </a:spcBef>
            </a:pPr>
            <a:r>
              <a:rPr lang="en-US" altLang="ja-JP" sz="1800" dirty="0">
                <a:latin typeface="BIZ UDPゴシック" panose="020B0400000000000000" pitchFamily="50" charset="-128"/>
                <a:ea typeface="BIZ UDPゴシック" panose="020B0400000000000000" pitchFamily="50" charset="-128"/>
                <a:cs typeface="メイリオ" panose="020B0604030504040204" pitchFamily="50" charset="-128"/>
              </a:rPr>
              <a:t>IYC2025</a:t>
            </a:r>
            <a:r>
              <a:rPr lang="zh-TW" altLang="en-US" sz="1800" dirty="0">
                <a:latin typeface="BIZ UDPゴシック" panose="020B0400000000000000" pitchFamily="50" charset="-128"/>
                <a:ea typeface="BIZ UDPゴシック" panose="020B0400000000000000" pitchFamily="50" charset="-128"/>
                <a:cs typeface="メイリオ" panose="020B0604030504040204" pitchFamily="50" charset="-128"/>
              </a:rPr>
              <a:t>研修</a:t>
            </a:r>
            <a:r>
              <a:rPr lang="ja-JP" altLang="en-US" sz="1800" dirty="0">
                <a:latin typeface="BIZ UDPゴシック" panose="020B0400000000000000" pitchFamily="50" charset="-128"/>
                <a:ea typeface="BIZ UDPゴシック" panose="020B0400000000000000" pitchFamily="50" charset="-128"/>
                <a:cs typeface="メイリオ" panose="020B0604030504040204" pitchFamily="50" charset="-128"/>
              </a:rPr>
              <a:t>会資料</a:t>
            </a:r>
            <a:endParaRPr lang="en-US" altLang="ja-JP" sz="1800" dirty="0">
              <a:latin typeface="BIZ UDPゴシック" panose="020B0400000000000000" pitchFamily="50" charset="-128"/>
              <a:ea typeface="BIZ UDPゴシック" panose="020B0400000000000000" pitchFamily="50" charset="-128"/>
              <a:cs typeface="メイリオ" panose="020B0604030504040204" pitchFamily="50" charset="-128"/>
            </a:endParaRPr>
          </a:p>
        </p:txBody>
      </p:sp>
      <p:pic>
        <p:nvPicPr>
          <p:cNvPr id="4" name="図 3">
            <a:extLst>
              <a:ext uri="{FF2B5EF4-FFF2-40B4-BE49-F238E27FC236}">
                <a16:creationId xmlns:a16="http://schemas.microsoft.com/office/drawing/2014/main" id="{D34E5C03-FB6A-D14A-3E7A-C25D650C83AD}"/>
              </a:ext>
            </a:extLst>
          </p:cNvPr>
          <p:cNvPicPr>
            <a:picLocks noChangeAspect="1"/>
          </p:cNvPicPr>
          <p:nvPr/>
        </p:nvPicPr>
        <p:blipFill>
          <a:blip r:embed="rId3"/>
          <a:srcRect t="32151" b="32150"/>
          <a:stretch/>
        </p:blipFill>
        <p:spPr>
          <a:xfrm>
            <a:off x="3596559" y="4544075"/>
            <a:ext cx="4998882" cy="1784576"/>
          </a:xfrm>
          <a:prstGeom prst="rect">
            <a:avLst/>
          </a:prstGeom>
        </p:spPr>
      </p:pic>
    </p:spTree>
    <p:extLst>
      <p:ext uri="{BB962C8B-B14F-4D97-AF65-F5344CB8AC3E}">
        <p14:creationId xmlns:p14="http://schemas.microsoft.com/office/powerpoint/2010/main" val="36877291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E900CA2-4694-45F3-BB94-AC16A9B5A647}"/>
              </a:ext>
            </a:extLst>
          </p:cNvPr>
          <p:cNvSpPr>
            <a:spLocks noGrp="1"/>
          </p:cNvSpPr>
          <p:nvPr>
            <p:ph type="title"/>
          </p:nvPr>
        </p:nvSpPr>
        <p:spPr>
          <a:xfrm>
            <a:off x="335360" y="390218"/>
            <a:ext cx="11665296" cy="1287991"/>
          </a:xfrm>
        </p:spPr>
        <p:txBody>
          <a:bodyPr vert="horz" lIns="91440" tIns="45720" rIns="91440" bIns="45720" rtlCol="0" anchor="ctr">
            <a:noAutofit/>
          </a:bodyPr>
          <a:lstStyle/>
          <a:p>
            <a:pPr algn="ctr">
              <a:lnSpc>
                <a:spcPct val="100000"/>
              </a:lnSpc>
            </a:pPr>
            <a:r>
              <a:rPr lang="ja-JP" altLang="en-US" sz="3600" dirty="0"/>
              <a:t>協同組合</a:t>
            </a:r>
            <a:r>
              <a:rPr lang="ja-JP" altLang="en-US" sz="3200" dirty="0"/>
              <a:t>の</a:t>
            </a:r>
            <a:r>
              <a:rPr lang="ja-JP" altLang="en-US" sz="3600" dirty="0"/>
              <a:t>アイデンティティ</a:t>
            </a:r>
            <a:r>
              <a:rPr lang="ja-JP" altLang="en-US" sz="3200" dirty="0"/>
              <a:t>に関する</a:t>
            </a:r>
            <a:r>
              <a:rPr lang="en-US" altLang="ja-JP" sz="3600" dirty="0"/>
              <a:t>ICA</a:t>
            </a:r>
            <a:r>
              <a:rPr lang="ja-JP" altLang="en-US" sz="3600" dirty="0"/>
              <a:t>声明</a:t>
            </a:r>
            <a:r>
              <a:rPr lang="ja-JP" altLang="en-US" sz="2400" spc="-150" dirty="0"/>
              <a:t>（</a:t>
            </a:r>
            <a:r>
              <a:rPr lang="en-US" altLang="ja-JP" sz="2400" spc="-150" dirty="0"/>
              <a:t>1995</a:t>
            </a:r>
            <a:r>
              <a:rPr lang="ja-JP" altLang="en-US" sz="2400" spc="-150" dirty="0"/>
              <a:t>年）</a:t>
            </a:r>
            <a:endParaRPr lang="ja-JP" altLang="en-US" sz="2800" spc="-150" dirty="0"/>
          </a:p>
        </p:txBody>
      </p:sp>
      <p:sp>
        <p:nvSpPr>
          <p:cNvPr id="6" name="テキスト ボックス 5">
            <a:extLst>
              <a:ext uri="{FF2B5EF4-FFF2-40B4-BE49-F238E27FC236}">
                <a16:creationId xmlns:a16="http://schemas.microsoft.com/office/drawing/2014/main" id="{848C585D-FDA2-49C8-6DDE-43F43E24D7D3}"/>
              </a:ext>
            </a:extLst>
          </p:cNvPr>
          <p:cNvSpPr txBox="1"/>
          <p:nvPr/>
        </p:nvSpPr>
        <p:spPr>
          <a:xfrm>
            <a:off x="8904312" y="6190933"/>
            <a:ext cx="2808312" cy="307777"/>
          </a:xfrm>
          <a:prstGeom prst="rect">
            <a:avLst/>
          </a:prstGeom>
          <a:noFill/>
        </p:spPr>
        <p:txBody>
          <a:bodyPr wrap="square" rtlCol="0">
            <a:spAutoFit/>
          </a:bodyPr>
          <a:lstStyle/>
          <a:p>
            <a:pPr algn="r"/>
            <a:r>
              <a:rPr kumimoji="1" lang="en-US" altLang="ja-JP" sz="1400" dirty="0">
                <a:latin typeface="BIZ UDPゴシック" panose="020B0400000000000000" pitchFamily="50" charset="-128"/>
                <a:ea typeface="BIZ UDPゴシック" panose="020B0400000000000000" pitchFamily="50" charset="-128"/>
              </a:rPr>
              <a:t>※</a:t>
            </a:r>
            <a:r>
              <a:rPr kumimoji="1" lang="ja-JP" altLang="en-US" sz="1400" dirty="0">
                <a:latin typeface="BIZ UDPゴシック" panose="020B0400000000000000" pitchFamily="50" charset="-128"/>
                <a:ea typeface="BIZ UDPゴシック" panose="020B0400000000000000" pitchFamily="50" charset="-128"/>
              </a:rPr>
              <a:t>日本協同組合学会による和訳</a:t>
            </a:r>
          </a:p>
        </p:txBody>
      </p:sp>
      <p:sp>
        <p:nvSpPr>
          <p:cNvPr id="4" name="スライド番号プレースホルダー 14">
            <a:extLst>
              <a:ext uri="{FF2B5EF4-FFF2-40B4-BE49-F238E27FC236}">
                <a16:creationId xmlns:a16="http://schemas.microsoft.com/office/drawing/2014/main" id="{2661F26E-87F8-1369-C290-5E0221621300}"/>
              </a:ext>
            </a:extLst>
          </p:cNvPr>
          <p:cNvSpPr>
            <a:spLocks noGrp="1"/>
          </p:cNvSpPr>
          <p:nvPr>
            <p:ph type="sldNum" sz="quarter" idx="12"/>
          </p:nvPr>
        </p:nvSpPr>
        <p:spPr>
          <a:xfrm>
            <a:off x="9408368" y="6467781"/>
            <a:ext cx="2666808" cy="317777"/>
          </a:xfrm>
        </p:spPr>
        <p:txBody>
          <a:bodyPr vert="horz" lIns="91440" tIns="45720" rIns="91440" bIns="45720" rtlCol="0" anchor="b"/>
          <a:lstStyle/>
          <a:p>
            <a:fld id="{8157CEC5-A25A-45CD-B0D3-130C7C559407}" type="slidenum">
              <a:rPr lang="ja-JP" altLang="en-US">
                <a:cs typeface="+mn-cs"/>
              </a:rPr>
              <a:pPr/>
              <a:t>8</a:t>
            </a:fld>
            <a:endParaRPr lang="ja-JP" altLang="en-US" dirty="0">
              <a:cs typeface="+mn-cs"/>
            </a:endParaRPr>
          </a:p>
        </p:txBody>
      </p:sp>
      <p:graphicFrame>
        <p:nvGraphicFramePr>
          <p:cNvPr id="9" name="表 8">
            <a:extLst>
              <a:ext uri="{FF2B5EF4-FFF2-40B4-BE49-F238E27FC236}">
                <a16:creationId xmlns:a16="http://schemas.microsoft.com/office/drawing/2014/main" id="{A37C43F4-BE1E-37EC-F874-6C1CA46F47BA}"/>
              </a:ext>
            </a:extLst>
          </p:cNvPr>
          <p:cNvGraphicFramePr>
            <a:graphicFrameLocks noGrp="1"/>
          </p:cNvGraphicFramePr>
          <p:nvPr>
            <p:extLst>
              <p:ext uri="{D42A27DB-BD31-4B8C-83A1-F6EECF244321}">
                <p14:modId xmlns:p14="http://schemas.microsoft.com/office/powerpoint/2010/main" val="568886903"/>
              </p:ext>
            </p:extLst>
          </p:nvPr>
        </p:nvGraphicFramePr>
        <p:xfrm>
          <a:off x="623392" y="1628800"/>
          <a:ext cx="11017224" cy="1379931"/>
        </p:xfrm>
        <a:graphic>
          <a:graphicData uri="http://schemas.openxmlformats.org/drawingml/2006/table">
            <a:tbl>
              <a:tblPr firstRow="1" bandRow="1">
                <a:tableStyleId>{5940675A-B579-460E-94D1-54222C63F5DA}</a:tableStyleId>
              </a:tblPr>
              <a:tblGrid>
                <a:gridCol w="747831">
                  <a:extLst>
                    <a:ext uri="{9D8B030D-6E8A-4147-A177-3AD203B41FA5}">
                      <a16:colId xmlns:a16="http://schemas.microsoft.com/office/drawing/2014/main" val="531492492"/>
                    </a:ext>
                  </a:extLst>
                </a:gridCol>
                <a:gridCol w="10269393">
                  <a:extLst>
                    <a:ext uri="{9D8B030D-6E8A-4147-A177-3AD203B41FA5}">
                      <a16:colId xmlns:a16="http://schemas.microsoft.com/office/drawing/2014/main" val="4151198812"/>
                    </a:ext>
                  </a:extLst>
                </a:gridCol>
              </a:tblGrid>
              <a:tr h="1379931">
                <a:tc>
                  <a:txBody>
                    <a:bodyPr/>
                    <a:lstStyle/>
                    <a:p>
                      <a:pPr algn="ctr"/>
                      <a:r>
                        <a:rPr kumimoji="1" lang="ja-JP" altLang="en-US" sz="2800" dirty="0">
                          <a:latin typeface="BIZ UDPゴシック" panose="020B0400000000000000" pitchFamily="50" charset="-128"/>
                          <a:ea typeface="BIZ UDPゴシック" panose="020B0400000000000000" pitchFamily="50" charset="-128"/>
                        </a:rPr>
                        <a:t>定義</a:t>
                      </a:r>
                    </a:p>
                  </a:txBody>
                  <a:tcPr vert="wordArtVertRtl" anchor="ctr">
                    <a:lnL w="9525" cap="flat" cmpd="sng" algn="ctr">
                      <a:solidFill>
                        <a:srgbClr val="0070C0"/>
                      </a:solidFill>
                      <a:prstDash val="solid"/>
                      <a:round/>
                      <a:headEnd type="none" w="med" len="med"/>
                      <a:tailEnd type="none" w="med" len="med"/>
                    </a:lnL>
                    <a:lnR w="9525" cap="flat" cmpd="sng" algn="ctr">
                      <a:solidFill>
                        <a:srgbClr val="0070C0"/>
                      </a:solidFill>
                      <a:prstDash val="solid"/>
                      <a:round/>
                      <a:headEnd type="none" w="med" len="med"/>
                      <a:tailEnd type="none" w="med" len="med"/>
                    </a:lnR>
                    <a:lnT w="9525" cap="flat" cmpd="sng" algn="ctr">
                      <a:solidFill>
                        <a:srgbClr val="0070C0"/>
                      </a:solidFill>
                      <a:prstDash val="solid"/>
                      <a:round/>
                      <a:headEnd type="none" w="med" len="med"/>
                      <a:tailEnd type="none" w="med" len="med"/>
                    </a:lnT>
                    <a:lnB w="9525" cap="flat" cmpd="sng" algn="ctr">
                      <a:solidFill>
                        <a:srgbClr val="0070C0"/>
                      </a:solidFill>
                      <a:prstDash val="solid"/>
                      <a:round/>
                      <a:headEnd type="none" w="med" len="med"/>
                      <a:tailEnd type="none" w="med" len="med"/>
                    </a:lnB>
                    <a:solidFill>
                      <a:schemeClr val="tx2">
                        <a:lumMod val="40000"/>
                        <a:lumOff val="60000"/>
                      </a:schemeClr>
                    </a:solidFill>
                  </a:tcPr>
                </a:tc>
                <a:tc>
                  <a:txBody>
                    <a:bodyPr/>
                    <a:lstStyle/>
                    <a:p>
                      <a:pPr marL="87313" indent="0"/>
                      <a:r>
                        <a:rPr kumimoji="1" lang="ja-JP" altLang="en-US" sz="2400" dirty="0">
                          <a:latin typeface="BIZ UDPゴシック" panose="020B0400000000000000" pitchFamily="50" charset="-128"/>
                          <a:ea typeface="BIZ UDPゴシック" panose="020B0400000000000000" pitchFamily="50" charset="-128"/>
                        </a:rPr>
                        <a:t>協同組合は、人びとの自治的な組織であり、自発的に手を結んだ人びとが、共同で所有し民主的に管理する</a:t>
                      </a:r>
                      <a:r>
                        <a:rPr kumimoji="1" lang="ja-JP" altLang="en-US" sz="2400" b="1" dirty="0">
                          <a:solidFill>
                            <a:srgbClr val="FF0000"/>
                          </a:solidFill>
                          <a:latin typeface="BIZ UDPゴシック" panose="020B0400000000000000" pitchFamily="50" charset="-128"/>
                          <a:ea typeface="BIZ UDPゴシック" panose="020B0400000000000000" pitchFamily="50" charset="-128"/>
                        </a:rPr>
                        <a:t>事業体をつうじて</a:t>
                      </a:r>
                      <a:r>
                        <a:rPr kumimoji="1" lang="ja-JP" altLang="en-US" sz="2400" dirty="0">
                          <a:latin typeface="BIZ UDPゴシック" panose="020B0400000000000000" pitchFamily="50" charset="-128"/>
                          <a:ea typeface="BIZ UDPゴシック" panose="020B0400000000000000" pitchFamily="50" charset="-128"/>
                        </a:rPr>
                        <a:t>、共通の</a:t>
                      </a:r>
                      <a:r>
                        <a:rPr kumimoji="1" lang="ja-JP" altLang="en-US" sz="2400" b="1" dirty="0">
                          <a:solidFill>
                            <a:srgbClr val="FF0000"/>
                          </a:solidFill>
                          <a:latin typeface="BIZ UDPゴシック" panose="020B0400000000000000" pitchFamily="50" charset="-128"/>
                          <a:ea typeface="BIZ UDPゴシック" panose="020B0400000000000000" pitchFamily="50" charset="-128"/>
                        </a:rPr>
                        <a:t>経済的、社会的、文化的ニーズと願い</a:t>
                      </a:r>
                      <a:r>
                        <a:rPr kumimoji="1" lang="ja-JP" altLang="en-US" sz="2400" dirty="0">
                          <a:latin typeface="BIZ UDPゴシック" panose="020B0400000000000000" pitchFamily="50" charset="-128"/>
                          <a:ea typeface="BIZ UDPゴシック" panose="020B0400000000000000" pitchFamily="50" charset="-128"/>
                        </a:rPr>
                        <a:t>をかなえることを目的とする</a:t>
                      </a:r>
                    </a:p>
                  </a:txBody>
                  <a:tcPr anchor="ctr">
                    <a:lnL w="9525" cap="flat" cmpd="sng" algn="ctr">
                      <a:solidFill>
                        <a:srgbClr val="0070C0"/>
                      </a:solidFill>
                      <a:prstDash val="solid"/>
                      <a:round/>
                      <a:headEnd type="none" w="med" len="med"/>
                      <a:tailEnd type="none" w="med" len="med"/>
                    </a:lnL>
                    <a:lnR w="9525" cap="flat" cmpd="sng" algn="ctr">
                      <a:solidFill>
                        <a:srgbClr val="0070C0"/>
                      </a:solidFill>
                      <a:prstDash val="solid"/>
                      <a:round/>
                      <a:headEnd type="none" w="med" len="med"/>
                      <a:tailEnd type="none" w="med" len="med"/>
                    </a:lnR>
                    <a:lnT w="9525" cap="flat" cmpd="sng" algn="ctr">
                      <a:solidFill>
                        <a:srgbClr val="0070C0"/>
                      </a:solidFill>
                      <a:prstDash val="solid"/>
                      <a:round/>
                      <a:headEnd type="none" w="med" len="med"/>
                      <a:tailEnd type="none" w="med" len="med"/>
                    </a:lnT>
                    <a:lnB w="9525"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solidFill>
                      <a:schemeClr val="bg1">
                        <a:alpha val="30000"/>
                      </a:schemeClr>
                    </a:solidFill>
                  </a:tcPr>
                </a:tc>
                <a:extLst>
                  <a:ext uri="{0D108BD9-81ED-4DB2-BD59-A6C34878D82A}">
                    <a16:rowId xmlns:a16="http://schemas.microsoft.com/office/drawing/2014/main" val="3700314972"/>
                  </a:ext>
                </a:extLst>
              </a:tr>
            </a:tbl>
          </a:graphicData>
        </a:graphic>
      </p:graphicFrame>
      <p:graphicFrame>
        <p:nvGraphicFramePr>
          <p:cNvPr id="10" name="表 9">
            <a:extLst>
              <a:ext uri="{FF2B5EF4-FFF2-40B4-BE49-F238E27FC236}">
                <a16:creationId xmlns:a16="http://schemas.microsoft.com/office/drawing/2014/main" id="{8DCD2FB9-BA64-04E3-D319-027AF5D52163}"/>
              </a:ext>
            </a:extLst>
          </p:cNvPr>
          <p:cNvGraphicFramePr>
            <a:graphicFrameLocks noGrp="1"/>
          </p:cNvGraphicFramePr>
          <p:nvPr>
            <p:extLst>
              <p:ext uri="{D42A27DB-BD31-4B8C-83A1-F6EECF244321}">
                <p14:modId xmlns:p14="http://schemas.microsoft.com/office/powerpoint/2010/main" val="2888615950"/>
              </p:ext>
            </p:extLst>
          </p:nvPr>
        </p:nvGraphicFramePr>
        <p:xfrm>
          <a:off x="623392" y="3248392"/>
          <a:ext cx="11017224" cy="1188720"/>
        </p:xfrm>
        <a:graphic>
          <a:graphicData uri="http://schemas.openxmlformats.org/drawingml/2006/table">
            <a:tbl>
              <a:tblPr firstRow="1" bandRow="1">
                <a:tableStyleId>{5940675A-B579-460E-94D1-54222C63F5DA}</a:tableStyleId>
              </a:tblPr>
              <a:tblGrid>
                <a:gridCol w="747831">
                  <a:extLst>
                    <a:ext uri="{9D8B030D-6E8A-4147-A177-3AD203B41FA5}">
                      <a16:colId xmlns:a16="http://schemas.microsoft.com/office/drawing/2014/main" val="531492492"/>
                    </a:ext>
                  </a:extLst>
                </a:gridCol>
                <a:gridCol w="10269393">
                  <a:extLst>
                    <a:ext uri="{9D8B030D-6E8A-4147-A177-3AD203B41FA5}">
                      <a16:colId xmlns:a16="http://schemas.microsoft.com/office/drawing/2014/main" val="4151198812"/>
                    </a:ext>
                  </a:extLst>
                </a:gridCol>
              </a:tblGrid>
              <a:tr h="370840">
                <a:tc>
                  <a:txBody>
                    <a:bodyPr/>
                    <a:lstStyle/>
                    <a:p>
                      <a:pPr algn="ctr"/>
                      <a:r>
                        <a:rPr kumimoji="1" lang="ja-JP" altLang="en-US" sz="2800" dirty="0">
                          <a:latin typeface="BIZ UDPゴシック" panose="020B0400000000000000" pitchFamily="50" charset="-128"/>
                          <a:ea typeface="BIZ UDPゴシック" panose="020B0400000000000000" pitchFamily="50" charset="-128"/>
                        </a:rPr>
                        <a:t>価値</a:t>
                      </a:r>
                    </a:p>
                  </a:txBody>
                  <a:tcPr vert="eaVert" anchor="ctr">
                    <a:lnL w="9525" cap="flat" cmpd="sng" algn="ctr">
                      <a:solidFill>
                        <a:schemeClr val="accent6">
                          <a:lumMod val="75000"/>
                        </a:schemeClr>
                      </a:solidFill>
                      <a:prstDash val="solid"/>
                      <a:round/>
                      <a:headEnd type="none" w="med" len="med"/>
                      <a:tailEnd type="none" w="med" len="med"/>
                    </a:lnL>
                    <a:lnR w="9525" cap="flat" cmpd="sng" algn="ctr">
                      <a:solidFill>
                        <a:schemeClr val="accent6">
                          <a:lumMod val="75000"/>
                        </a:schemeClr>
                      </a:solidFill>
                      <a:prstDash val="solid"/>
                      <a:round/>
                      <a:headEnd type="none" w="med" len="med"/>
                      <a:tailEnd type="none" w="med" len="med"/>
                    </a:lnR>
                    <a:lnT w="9525" cap="flat" cmpd="sng" algn="ctr">
                      <a:solidFill>
                        <a:schemeClr val="accent6">
                          <a:lumMod val="75000"/>
                        </a:schemeClr>
                      </a:solidFill>
                      <a:prstDash val="solid"/>
                      <a:round/>
                      <a:headEnd type="none" w="med" len="med"/>
                      <a:tailEnd type="none" w="med" len="med"/>
                    </a:lnT>
                    <a:lnB w="9525"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marL="87313" indent="0"/>
                      <a:r>
                        <a:rPr kumimoji="1" lang="ja-JP" altLang="en-US" sz="2400" dirty="0">
                          <a:latin typeface="BIZ UDPゴシック" panose="020B0400000000000000" pitchFamily="50" charset="-128"/>
                          <a:ea typeface="BIZ UDPゴシック" panose="020B0400000000000000" pitchFamily="50" charset="-128"/>
                        </a:rPr>
                        <a:t>協同組合は、自助、自己責任、民主主義、平等、公正、連帯という価値を基礎とする。協同組合の創設者たちの伝統を受け継ぎ、協同組合の組合員は、正直、公開、社会的責任、他人への配慮という倫理的価値を信条とする</a:t>
                      </a:r>
                    </a:p>
                  </a:txBody>
                  <a:tcPr>
                    <a:lnL w="9525" cap="flat" cmpd="sng" algn="ctr">
                      <a:solidFill>
                        <a:schemeClr val="accent6">
                          <a:lumMod val="75000"/>
                        </a:schemeClr>
                      </a:solidFill>
                      <a:prstDash val="solid"/>
                      <a:round/>
                      <a:headEnd type="none" w="med" len="med"/>
                      <a:tailEnd type="none" w="med" len="med"/>
                    </a:lnL>
                    <a:lnR w="9525" cap="flat" cmpd="sng" algn="ctr">
                      <a:solidFill>
                        <a:schemeClr val="accent6">
                          <a:lumMod val="75000"/>
                        </a:schemeClr>
                      </a:solidFill>
                      <a:prstDash val="solid"/>
                      <a:round/>
                      <a:headEnd type="none" w="med" len="med"/>
                      <a:tailEnd type="none" w="med" len="med"/>
                    </a:lnR>
                    <a:lnT w="9525" cap="flat" cmpd="sng" algn="ctr">
                      <a:solidFill>
                        <a:schemeClr val="accent6">
                          <a:lumMod val="75000"/>
                        </a:schemeClr>
                      </a:solidFill>
                      <a:prstDash val="solid"/>
                      <a:round/>
                      <a:headEnd type="none" w="med" len="med"/>
                      <a:tailEnd type="none" w="med" len="med"/>
                    </a:lnT>
                    <a:lnB w="9525"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alpha val="30000"/>
                      </a:schemeClr>
                    </a:solidFill>
                  </a:tcPr>
                </a:tc>
                <a:extLst>
                  <a:ext uri="{0D108BD9-81ED-4DB2-BD59-A6C34878D82A}">
                    <a16:rowId xmlns:a16="http://schemas.microsoft.com/office/drawing/2014/main" val="3700314972"/>
                  </a:ext>
                </a:extLst>
              </a:tr>
            </a:tbl>
          </a:graphicData>
        </a:graphic>
      </p:graphicFrame>
      <p:graphicFrame>
        <p:nvGraphicFramePr>
          <p:cNvPr id="11" name="表 10">
            <a:extLst>
              <a:ext uri="{FF2B5EF4-FFF2-40B4-BE49-F238E27FC236}">
                <a16:creationId xmlns:a16="http://schemas.microsoft.com/office/drawing/2014/main" id="{4447E917-B270-2BC8-885B-6B6394174D5E}"/>
              </a:ext>
            </a:extLst>
          </p:cNvPr>
          <p:cNvGraphicFramePr>
            <a:graphicFrameLocks noGrp="1"/>
          </p:cNvGraphicFramePr>
          <p:nvPr>
            <p:extLst>
              <p:ext uri="{D42A27DB-BD31-4B8C-83A1-F6EECF244321}">
                <p14:modId xmlns:p14="http://schemas.microsoft.com/office/powerpoint/2010/main" val="3519159289"/>
              </p:ext>
            </p:extLst>
          </p:nvPr>
        </p:nvGraphicFramePr>
        <p:xfrm>
          <a:off x="623393" y="4653136"/>
          <a:ext cx="11017223" cy="1546860"/>
        </p:xfrm>
        <a:graphic>
          <a:graphicData uri="http://schemas.openxmlformats.org/drawingml/2006/table">
            <a:tbl>
              <a:tblPr firstRow="1" bandRow="1">
                <a:tableStyleId>{5940675A-B579-460E-94D1-54222C63F5DA}</a:tableStyleId>
              </a:tblPr>
              <a:tblGrid>
                <a:gridCol w="748207">
                  <a:extLst>
                    <a:ext uri="{9D8B030D-6E8A-4147-A177-3AD203B41FA5}">
                      <a16:colId xmlns:a16="http://schemas.microsoft.com/office/drawing/2014/main" val="531492492"/>
                    </a:ext>
                  </a:extLst>
                </a:gridCol>
                <a:gridCol w="10269016">
                  <a:extLst>
                    <a:ext uri="{9D8B030D-6E8A-4147-A177-3AD203B41FA5}">
                      <a16:colId xmlns:a16="http://schemas.microsoft.com/office/drawing/2014/main" val="4151198812"/>
                    </a:ext>
                  </a:extLst>
                </a:gridCol>
              </a:tblGrid>
              <a:tr h="1546860">
                <a:tc>
                  <a:txBody>
                    <a:bodyPr/>
                    <a:lstStyle/>
                    <a:p>
                      <a:pPr algn="ctr"/>
                      <a:r>
                        <a:rPr kumimoji="1" lang="ja-JP" altLang="en-US" sz="2800" dirty="0">
                          <a:latin typeface="BIZ UDPゴシック" panose="020B0400000000000000" pitchFamily="50" charset="-128"/>
                          <a:ea typeface="BIZ UDPゴシック" panose="020B0400000000000000" pitchFamily="50" charset="-128"/>
                        </a:rPr>
                        <a:t>原則</a:t>
                      </a:r>
                    </a:p>
                  </a:txBody>
                  <a:tcPr vert="wordArtVertRtl" anchor="ctr">
                    <a:lnL w="9525" cap="flat" cmpd="sng" algn="ctr">
                      <a:solidFill>
                        <a:srgbClr val="FF5050"/>
                      </a:solidFill>
                      <a:prstDash val="solid"/>
                      <a:round/>
                      <a:headEnd type="none" w="med" len="med"/>
                      <a:tailEnd type="none" w="med" len="med"/>
                    </a:lnL>
                    <a:lnR w="9525" cap="flat" cmpd="sng" algn="ctr">
                      <a:solidFill>
                        <a:srgbClr val="FF5050"/>
                      </a:solidFill>
                      <a:prstDash val="solid"/>
                      <a:round/>
                      <a:headEnd type="none" w="med" len="med"/>
                      <a:tailEnd type="none" w="med" len="med"/>
                    </a:lnR>
                    <a:lnT w="9525" cap="flat" cmpd="sng" algn="ctr">
                      <a:solidFill>
                        <a:srgbClr val="FF5050"/>
                      </a:solidFill>
                      <a:prstDash val="solid"/>
                      <a:round/>
                      <a:headEnd type="none" w="med" len="med"/>
                      <a:tailEnd type="none" w="med" len="med"/>
                    </a:lnT>
                    <a:lnB w="9525" cap="flat" cmpd="sng" algn="ctr">
                      <a:solidFill>
                        <a:srgbClr val="FF5050"/>
                      </a:solidFill>
                      <a:prstDash val="solid"/>
                      <a:round/>
                      <a:headEnd type="none" w="med" len="med"/>
                      <a:tailEnd type="none" w="med" len="med"/>
                    </a:lnB>
                    <a:lnTlToBr w="12700" cmpd="sng">
                      <a:noFill/>
                      <a:prstDash val="solid"/>
                    </a:lnTlToBr>
                    <a:lnBlToTr w="12700" cmpd="sng">
                      <a:noFill/>
                      <a:prstDash val="solid"/>
                    </a:lnBlToTr>
                    <a:solidFill>
                      <a:srgbClr val="FFA2A1"/>
                    </a:solidFill>
                  </a:tcPr>
                </a:tc>
                <a:tc>
                  <a:txBody>
                    <a:bodyPr/>
                    <a:lstStyle/>
                    <a:p>
                      <a:pPr marL="87313" indent="0">
                        <a:spcBef>
                          <a:spcPts val="300"/>
                        </a:spcBef>
                      </a:pPr>
                      <a:r>
                        <a:rPr kumimoji="1" lang="ja-JP" altLang="en-US" sz="2200" dirty="0">
                          <a:latin typeface="BIZ UDPゴシック" panose="020B0400000000000000" pitchFamily="50" charset="-128"/>
                          <a:ea typeface="BIZ UDPゴシック" panose="020B0400000000000000" pitchFamily="50" charset="-128"/>
                        </a:rPr>
                        <a:t>第</a:t>
                      </a:r>
                      <a:r>
                        <a:rPr kumimoji="1" lang="en-US" altLang="ja-JP" sz="2200" dirty="0">
                          <a:latin typeface="BIZ UDPゴシック" panose="020B0400000000000000" pitchFamily="50" charset="-128"/>
                          <a:ea typeface="BIZ UDPゴシック" panose="020B0400000000000000" pitchFamily="50" charset="-128"/>
                        </a:rPr>
                        <a:t>1</a:t>
                      </a:r>
                      <a:r>
                        <a:rPr kumimoji="1" lang="ja-JP" altLang="en-US" sz="2200" dirty="0">
                          <a:latin typeface="BIZ UDPゴシック" panose="020B0400000000000000" pitchFamily="50" charset="-128"/>
                          <a:ea typeface="BIZ UDPゴシック" panose="020B0400000000000000" pitchFamily="50" charset="-128"/>
                        </a:rPr>
                        <a:t>原則　自発的で開かれた組合員制</a:t>
                      </a:r>
                    </a:p>
                    <a:p>
                      <a:pPr marL="87313" indent="0">
                        <a:spcBef>
                          <a:spcPts val="300"/>
                        </a:spcBef>
                      </a:pPr>
                      <a:r>
                        <a:rPr kumimoji="1" lang="ja-JP" altLang="en-US" sz="2200" dirty="0">
                          <a:latin typeface="BIZ UDPゴシック" panose="020B0400000000000000" pitchFamily="50" charset="-128"/>
                          <a:ea typeface="BIZ UDPゴシック" panose="020B0400000000000000" pitchFamily="50" charset="-128"/>
                        </a:rPr>
                        <a:t>第</a:t>
                      </a:r>
                      <a:r>
                        <a:rPr kumimoji="1" lang="en-US" altLang="ja-JP" sz="2200" dirty="0">
                          <a:latin typeface="BIZ UDPゴシック" panose="020B0400000000000000" pitchFamily="50" charset="-128"/>
                          <a:ea typeface="BIZ UDPゴシック" panose="020B0400000000000000" pitchFamily="50" charset="-128"/>
                        </a:rPr>
                        <a:t>2</a:t>
                      </a:r>
                      <a:r>
                        <a:rPr kumimoji="1" lang="ja-JP" altLang="en-US" sz="2200" dirty="0">
                          <a:latin typeface="BIZ UDPゴシック" panose="020B0400000000000000" pitchFamily="50" charset="-128"/>
                          <a:ea typeface="BIZ UDPゴシック" panose="020B0400000000000000" pitchFamily="50" charset="-128"/>
                        </a:rPr>
                        <a:t>原則　組合員による民主的管理</a:t>
                      </a:r>
                    </a:p>
                    <a:p>
                      <a:pPr marL="87313" indent="0">
                        <a:spcBef>
                          <a:spcPts val="300"/>
                        </a:spcBef>
                      </a:pPr>
                      <a:r>
                        <a:rPr kumimoji="1" lang="ja-JP" altLang="en-US" sz="2200" dirty="0">
                          <a:latin typeface="BIZ UDPゴシック" panose="020B0400000000000000" pitchFamily="50" charset="-128"/>
                          <a:ea typeface="BIZ UDPゴシック" panose="020B0400000000000000" pitchFamily="50" charset="-128"/>
                        </a:rPr>
                        <a:t>第</a:t>
                      </a:r>
                      <a:r>
                        <a:rPr kumimoji="1" lang="en-US" altLang="ja-JP" sz="2200" dirty="0">
                          <a:latin typeface="BIZ UDPゴシック" panose="020B0400000000000000" pitchFamily="50" charset="-128"/>
                          <a:ea typeface="BIZ UDPゴシック" panose="020B0400000000000000" pitchFamily="50" charset="-128"/>
                        </a:rPr>
                        <a:t>3</a:t>
                      </a:r>
                      <a:r>
                        <a:rPr kumimoji="1" lang="ja-JP" altLang="en-US" sz="2200" dirty="0">
                          <a:latin typeface="BIZ UDPゴシック" panose="020B0400000000000000" pitchFamily="50" charset="-128"/>
                          <a:ea typeface="BIZ UDPゴシック" panose="020B0400000000000000" pitchFamily="50" charset="-128"/>
                        </a:rPr>
                        <a:t>原則　組合員の経済的参加</a:t>
                      </a:r>
                    </a:p>
                    <a:p>
                      <a:pPr marL="87313" indent="0">
                        <a:spcBef>
                          <a:spcPts val="300"/>
                        </a:spcBef>
                      </a:pPr>
                      <a:endParaRPr kumimoji="1" lang="ja-JP" altLang="en-US" sz="2200" dirty="0">
                        <a:latin typeface="BIZ UDPゴシック" panose="020B0400000000000000" pitchFamily="50" charset="-128"/>
                        <a:ea typeface="BIZ UDPゴシック" panose="020B0400000000000000" pitchFamily="50" charset="-128"/>
                      </a:endParaRPr>
                    </a:p>
                  </a:txBody>
                  <a:tcPr anchor="b">
                    <a:lnL w="9525" cap="flat" cmpd="sng" algn="ctr">
                      <a:solidFill>
                        <a:srgbClr val="FF5050"/>
                      </a:solidFill>
                      <a:prstDash val="solid"/>
                      <a:round/>
                      <a:headEnd type="none" w="med" len="med"/>
                      <a:tailEnd type="none" w="med" len="med"/>
                    </a:lnL>
                    <a:lnR w="9525" cap="flat" cmpd="sng" algn="ctr">
                      <a:solidFill>
                        <a:srgbClr val="FF5050"/>
                      </a:solidFill>
                      <a:prstDash val="solid"/>
                      <a:round/>
                      <a:headEnd type="none" w="med" len="med"/>
                      <a:tailEnd type="none" w="med" len="med"/>
                    </a:lnR>
                    <a:lnT w="9525" cap="flat" cmpd="sng" algn="ctr">
                      <a:solidFill>
                        <a:srgbClr val="FF5050"/>
                      </a:solidFill>
                      <a:prstDash val="solid"/>
                      <a:round/>
                      <a:headEnd type="none" w="med" len="med"/>
                      <a:tailEnd type="none" w="med" len="med"/>
                    </a:lnT>
                    <a:lnB w="9525" cap="flat" cmpd="sng" algn="ctr">
                      <a:solidFill>
                        <a:srgbClr val="FF5050"/>
                      </a:solidFill>
                      <a:prstDash val="solid"/>
                      <a:round/>
                      <a:headEnd type="none" w="med" len="med"/>
                      <a:tailEnd type="none" w="med" len="med"/>
                    </a:lnB>
                    <a:lnTlToBr w="12700" cmpd="sng">
                      <a:noFill/>
                      <a:prstDash val="solid"/>
                    </a:lnTlToBr>
                    <a:lnBlToTr w="12700" cmpd="sng">
                      <a:noFill/>
                      <a:prstDash val="solid"/>
                    </a:lnBlToTr>
                    <a:solidFill>
                      <a:schemeClr val="bg1">
                        <a:alpha val="30000"/>
                      </a:schemeClr>
                    </a:solidFill>
                  </a:tcPr>
                </a:tc>
                <a:extLst>
                  <a:ext uri="{0D108BD9-81ED-4DB2-BD59-A6C34878D82A}">
                    <a16:rowId xmlns:a16="http://schemas.microsoft.com/office/drawing/2014/main" val="3700314972"/>
                  </a:ext>
                </a:extLst>
              </a:tr>
            </a:tbl>
          </a:graphicData>
        </a:graphic>
      </p:graphicFrame>
      <p:sp>
        <p:nvSpPr>
          <p:cNvPr id="14" name="テキスト ボックス 13">
            <a:extLst>
              <a:ext uri="{FF2B5EF4-FFF2-40B4-BE49-F238E27FC236}">
                <a16:creationId xmlns:a16="http://schemas.microsoft.com/office/drawing/2014/main" id="{087314B2-1AFA-0014-5ACB-3F938693BBFE}"/>
              </a:ext>
            </a:extLst>
          </p:cNvPr>
          <p:cNvSpPr txBox="1"/>
          <p:nvPr/>
        </p:nvSpPr>
        <p:spPr>
          <a:xfrm>
            <a:off x="6384031" y="4656432"/>
            <a:ext cx="4752529" cy="1561966"/>
          </a:xfrm>
          <a:prstGeom prst="rect">
            <a:avLst/>
          </a:prstGeom>
          <a:noFill/>
        </p:spPr>
        <p:txBody>
          <a:bodyPr wrap="square">
            <a:spAutoFit/>
          </a:bodyPr>
          <a:lstStyle/>
          <a:p>
            <a:pPr marL="87313" indent="0">
              <a:spcBef>
                <a:spcPts val="300"/>
              </a:spcBef>
            </a:pPr>
            <a:r>
              <a:rPr kumimoji="1" lang="ja-JP" altLang="en-US" sz="2200" dirty="0">
                <a:latin typeface="BIZ UDPゴシック" panose="020B0400000000000000" pitchFamily="50" charset="-128"/>
                <a:ea typeface="BIZ UDPゴシック" panose="020B0400000000000000" pitchFamily="50" charset="-128"/>
              </a:rPr>
              <a:t>第</a:t>
            </a:r>
            <a:r>
              <a:rPr kumimoji="1" lang="en-US" altLang="ja-JP" sz="2200" dirty="0">
                <a:latin typeface="BIZ UDPゴシック" panose="020B0400000000000000" pitchFamily="50" charset="-128"/>
                <a:ea typeface="BIZ UDPゴシック" panose="020B0400000000000000" pitchFamily="50" charset="-128"/>
              </a:rPr>
              <a:t>4</a:t>
            </a:r>
            <a:r>
              <a:rPr kumimoji="1" lang="ja-JP" altLang="en-US" sz="2200" dirty="0">
                <a:latin typeface="BIZ UDPゴシック" panose="020B0400000000000000" pitchFamily="50" charset="-128"/>
                <a:ea typeface="BIZ UDPゴシック" panose="020B0400000000000000" pitchFamily="50" charset="-128"/>
              </a:rPr>
              <a:t>原則　自治と自立</a:t>
            </a:r>
            <a:endParaRPr kumimoji="1" lang="en-US" altLang="ja-JP" sz="2200" dirty="0">
              <a:latin typeface="BIZ UDPゴシック" panose="020B0400000000000000" pitchFamily="50" charset="-128"/>
              <a:ea typeface="BIZ UDPゴシック" panose="020B0400000000000000" pitchFamily="50" charset="-128"/>
            </a:endParaRPr>
          </a:p>
          <a:p>
            <a:pPr marL="87313" indent="0">
              <a:spcBef>
                <a:spcPts val="300"/>
              </a:spcBef>
            </a:pPr>
            <a:r>
              <a:rPr kumimoji="1" lang="ja-JP" altLang="en-US" sz="2200" dirty="0">
                <a:latin typeface="BIZ UDPゴシック" panose="020B0400000000000000" pitchFamily="50" charset="-128"/>
                <a:ea typeface="BIZ UDPゴシック" panose="020B0400000000000000" pitchFamily="50" charset="-128"/>
              </a:rPr>
              <a:t>第</a:t>
            </a:r>
            <a:r>
              <a:rPr kumimoji="1" lang="en-US" altLang="ja-JP" sz="2200" dirty="0">
                <a:latin typeface="BIZ UDPゴシック" panose="020B0400000000000000" pitchFamily="50" charset="-128"/>
                <a:ea typeface="BIZ UDPゴシック" panose="020B0400000000000000" pitchFamily="50" charset="-128"/>
              </a:rPr>
              <a:t>5</a:t>
            </a:r>
            <a:r>
              <a:rPr kumimoji="1" lang="ja-JP" altLang="en-US" sz="2200" dirty="0">
                <a:latin typeface="BIZ UDPゴシック" panose="020B0400000000000000" pitchFamily="50" charset="-128"/>
                <a:ea typeface="BIZ UDPゴシック" panose="020B0400000000000000" pitchFamily="50" charset="-128"/>
              </a:rPr>
              <a:t>原則　教育、研修および広報</a:t>
            </a:r>
          </a:p>
          <a:p>
            <a:pPr marL="87313" indent="0">
              <a:spcBef>
                <a:spcPts val="300"/>
              </a:spcBef>
            </a:pPr>
            <a:r>
              <a:rPr kumimoji="1" lang="ja-JP" altLang="en-US" sz="2200" dirty="0">
                <a:latin typeface="BIZ UDPゴシック" panose="020B0400000000000000" pitchFamily="50" charset="-128"/>
                <a:ea typeface="BIZ UDPゴシック" panose="020B0400000000000000" pitchFamily="50" charset="-128"/>
              </a:rPr>
              <a:t>第</a:t>
            </a:r>
            <a:r>
              <a:rPr kumimoji="1" lang="en-US" altLang="ja-JP" sz="2200" dirty="0">
                <a:latin typeface="BIZ UDPゴシック" panose="020B0400000000000000" pitchFamily="50" charset="-128"/>
                <a:ea typeface="BIZ UDPゴシック" panose="020B0400000000000000" pitchFamily="50" charset="-128"/>
              </a:rPr>
              <a:t>6</a:t>
            </a:r>
            <a:r>
              <a:rPr kumimoji="1" lang="ja-JP" altLang="en-US" sz="2200" dirty="0">
                <a:latin typeface="BIZ UDPゴシック" panose="020B0400000000000000" pitchFamily="50" charset="-128"/>
                <a:ea typeface="BIZ UDPゴシック" panose="020B0400000000000000" pitchFamily="50" charset="-128"/>
              </a:rPr>
              <a:t>原則　</a:t>
            </a:r>
            <a:r>
              <a:rPr kumimoji="1" lang="ja-JP" altLang="en-US" sz="2200" kern="1200" dirty="0">
                <a:latin typeface="BIZ UDPゴシック" panose="020B0400000000000000" pitchFamily="50" charset="-128"/>
                <a:ea typeface="BIZ UDPゴシック" panose="020B0400000000000000" pitchFamily="50" charset="-128"/>
              </a:rPr>
              <a:t>協同組合間の協同</a:t>
            </a:r>
          </a:p>
          <a:p>
            <a:pPr marL="87313" indent="0">
              <a:spcBef>
                <a:spcPts val="300"/>
              </a:spcBef>
            </a:pPr>
            <a:r>
              <a:rPr kumimoji="1" lang="ja-JP" altLang="en-US" sz="2200" dirty="0">
                <a:latin typeface="BIZ UDPゴシック" panose="020B0400000000000000" pitchFamily="50" charset="-128"/>
                <a:ea typeface="BIZ UDPゴシック" panose="020B0400000000000000" pitchFamily="50" charset="-128"/>
              </a:rPr>
              <a:t>第</a:t>
            </a:r>
            <a:r>
              <a:rPr kumimoji="1" lang="en-US" altLang="ja-JP" sz="2200" dirty="0">
                <a:latin typeface="BIZ UDPゴシック" panose="020B0400000000000000" pitchFamily="50" charset="-128"/>
                <a:ea typeface="BIZ UDPゴシック" panose="020B0400000000000000" pitchFamily="50" charset="-128"/>
              </a:rPr>
              <a:t>7</a:t>
            </a:r>
            <a:r>
              <a:rPr kumimoji="1" lang="ja-JP" altLang="en-US" sz="2200" dirty="0">
                <a:latin typeface="BIZ UDPゴシック" panose="020B0400000000000000" pitchFamily="50" charset="-128"/>
                <a:ea typeface="BIZ UDPゴシック" panose="020B0400000000000000" pitchFamily="50" charset="-128"/>
              </a:rPr>
              <a:t>原則　地域社会への関与</a:t>
            </a:r>
          </a:p>
        </p:txBody>
      </p:sp>
    </p:spTree>
    <p:extLst>
      <p:ext uri="{BB962C8B-B14F-4D97-AF65-F5344CB8AC3E}">
        <p14:creationId xmlns:p14="http://schemas.microsoft.com/office/powerpoint/2010/main" val="17327381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73513" y="232215"/>
            <a:ext cx="10644975" cy="808016"/>
          </a:xfrm>
        </p:spPr>
        <p:txBody>
          <a:bodyPr>
            <a:noAutofit/>
          </a:bodyPr>
          <a:lstStyle/>
          <a:p>
            <a:pPr algn="ctr">
              <a:lnSpc>
                <a:spcPct val="100000"/>
              </a:lnSpc>
            </a:pPr>
            <a:r>
              <a:rPr lang="en-US" altLang="ja-JP" sz="4000" dirty="0"/>
              <a:t>1995</a:t>
            </a:r>
            <a:r>
              <a:rPr lang="ja-JP" altLang="en-US" sz="4000" dirty="0"/>
              <a:t>年アイデンティティ声明の意義</a:t>
            </a:r>
            <a:endParaRPr kumimoji="1" lang="ja-JP" altLang="en-US" sz="4000" dirty="0"/>
          </a:p>
        </p:txBody>
      </p:sp>
      <p:sp>
        <p:nvSpPr>
          <p:cNvPr id="3" name="コンテンツ プレースホルダー 2"/>
          <p:cNvSpPr>
            <a:spLocks noGrp="1"/>
          </p:cNvSpPr>
          <p:nvPr>
            <p:ph idx="1"/>
          </p:nvPr>
        </p:nvSpPr>
        <p:spPr>
          <a:xfrm>
            <a:off x="623392" y="3529463"/>
            <a:ext cx="11194149" cy="3007221"/>
          </a:xfrm>
          <a:solidFill>
            <a:schemeClr val="bg1"/>
          </a:solidFill>
        </p:spPr>
        <p:txBody>
          <a:bodyPr>
            <a:noAutofit/>
          </a:bodyPr>
          <a:lstStyle/>
          <a:p>
            <a:pPr marL="93663" indent="0">
              <a:lnSpc>
                <a:spcPct val="100000"/>
              </a:lnSpc>
              <a:spcBef>
                <a:spcPts val="600"/>
              </a:spcBef>
              <a:buNone/>
            </a:pPr>
            <a:r>
              <a:rPr lang="ja-JP" altLang="en-US" sz="1800" dirty="0">
                <a:solidFill>
                  <a:schemeClr val="tx1"/>
                </a:solidFill>
              </a:rPr>
              <a:t>＜国連文書等＞</a:t>
            </a:r>
            <a:endParaRPr lang="en-US" altLang="ja-JP" sz="1800" dirty="0">
              <a:solidFill>
                <a:schemeClr val="tx1"/>
              </a:solidFill>
            </a:endParaRPr>
          </a:p>
          <a:p>
            <a:pPr marL="355600" lvl="1" indent="0">
              <a:lnSpc>
                <a:spcPct val="100000"/>
              </a:lnSpc>
              <a:spcBef>
                <a:spcPts val="200"/>
              </a:spcBef>
              <a:buNone/>
            </a:pPr>
            <a:r>
              <a:rPr lang="en-US" altLang="ja-JP" sz="1800" dirty="0">
                <a:solidFill>
                  <a:schemeClr val="tx1"/>
                </a:solidFill>
                <a:latin typeface="BIZ UDゴシック" panose="020B0400000000000000" pitchFamily="49" charset="-128"/>
                <a:ea typeface="BIZ UDゴシック" panose="020B0400000000000000" pitchFamily="49" charset="-128"/>
              </a:rPr>
              <a:t>2001</a:t>
            </a:r>
            <a:r>
              <a:rPr lang="ja-JP" altLang="en-US" sz="1600" dirty="0">
                <a:solidFill>
                  <a:schemeClr val="tx1"/>
                </a:solidFill>
                <a:latin typeface="BIZ UDゴシック" panose="020B0400000000000000" pitchFamily="49" charset="-128"/>
                <a:ea typeface="BIZ UDゴシック" panose="020B0400000000000000" pitchFamily="49" charset="-128"/>
              </a:rPr>
              <a:t>年</a:t>
            </a:r>
            <a:r>
              <a:rPr lang="ja-JP" altLang="en-US" sz="1800" dirty="0">
                <a:solidFill>
                  <a:schemeClr val="tx1"/>
                </a:solidFill>
                <a:latin typeface="BIZ UDゴシック" panose="020B0400000000000000" pitchFamily="49" charset="-128"/>
                <a:ea typeface="BIZ UDゴシック" panose="020B0400000000000000" pitchFamily="49" charset="-128"/>
              </a:rPr>
              <a:t>　</a:t>
            </a:r>
            <a:r>
              <a:rPr lang="ja-JP" altLang="en-US" sz="1800" dirty="0">
                <a:solidFill>
                  <a:schemeClr val="tx1"/>
                </a:solidFill>
              </a:rPr>
              <a:t>国連「協同組合</a:t>
            </a:r>
            <a:r>
              <a:rPr lang="ja-JP" altLang="en-US" sz="1600" dirty="0">
                <a:solidFill>
                  <a:schemeClr val="tx1"/>
                </a:solidFill>
              </a:rPr>
              <a:t>の</a:t>
            </a:r>
            <a:r>
              <a:rPr lang="ja-JP" altLang="en-US" sz="1800" dirty="0">
                <a:solidFill>
                  <a:schemeClr val="tx1"/>
                </a:solidFill>
              </a:rPr>
              <a:t>促進的環境</a:t>
            </a:r>
            <a:r>
              <a:rPr lang="ja-JP" altLang="en-US" sz="1600" dirty="0">
                <a:solidFill>
                  <a:schemeClr val="tx1"/>
                </a:solidFill>
              </a:rPr>
              <a:t>の</a:t>
            </a:r>
            <a:r>
              <a:rPr lang="ja-JP" altLang="en-US" sz="1800" dirty="0">
                <a:solidFill>
                  <a:schemeClr val="tx1"/>
                </a:solidFill>
              </a:rPr>
              <a:t>創出</a:t>
            </a:r>
            <a:r>
              <a:rPr lang="ja-JP" altLang="en-US" sz="1600" dirty="0">
                <a:solidFill>
                  <a:schemeClr val="tx1"/>
                </a:solidFill>
              </a:rPr>
              <a:t>を</a:t>
            </a:r>
            <a:r>
              <a:rPr lang="ja-JP" altLang="en-US" sz="1800" dirty="0">
                <a:solidFill>
                  <a:schemeClr val="tx1"/>
                </a:solidFill>
              </a:rPr>
              <a:t>目指すガイドライン」</a:t>
            </a:r>
            <a:r>
              <a:rPr lang="ja-JP" altLang="en-US" sz="1600" dirty="0">
                <a:solidFill>
                  <a:schemeClr val="tx1"/>
                </a:solidFill>
              </a:rPr>
              <a:t>（声明に言及）</a:t>
            </a:r>
          </a:p>
          <a:p>
            <a:pPr marL="355600" lvl="1" indent="0">
              <a:lnSpc>
                <a:spcPct val="100000"/>
              </a:lnSpc>
              <a:spcBef>
                <a:spcPts val="200"/>
              </a:spcBef>
              <a:buNone/>
            </a:pPr>
            <a:r>
              <a:rPr lang="en-US" altLang="ja-JP" sz="1800" dirty="0">
                <a:solidFill>
                  <a:schemeClr val="tx1"/>
                </a:solidFill>
                <a:latin typeface="BIZ UDゴシック" panose="020B0400000000000000" pitchFamily="49" charset="-128"/>
                <a:ea typeface="BIZ UDゴシック" panose="020B0400000000000000" pitchFamily="49" charset="-128"/>
              </a:rPr>
              <a:t>2002</a:t>
            </a:r>
            <a:r>
              <a:rPr lang="ja-JP" altLang="en-US" sz="1600" dirty="0">
                <a:solidFill>
                  <a:schemeClr val="tx1"/>
                </a:solidFill>
                <a:latin typeface="BIZ UDゴシック" panose="020B0400000000000000" pitchFamily="49" charset="-128"/>
                <a:ea typeface="BIZ UDゴシック" panose="020B0400000000000000" pitchFamily="49" charset="-128"/>
              </a:rPr>
              <a:t>年</a:t>
            </a:r>
            <a:r>
              <a:rPr lang="ja-JP" altLang="en-US" sz="1800" dirty="0">
                <a:solidFill>
                  <a:schemeClr val="tx1"/>
                </a:solidFill>
                <a:latin typeface="BIZ UDゴシック" panose="020B0400000000000000" pitchFamily="49" charset="-128"/>
                <a:ea typeface="BIZ UDゴシック" panose="020B0400000000000000" pitchFamily="49" charset="-128"/>
              </a:rPr>
              <a:t>　</a:t>
            </a:r>
            <a:r>
              <a:rPr lang="en-US" altLang="ja-JP" sz="1800" dirty="0">
                <a:solidFill>
                  <a:schemeClr val="tx1"/>
                </a:solidFill>
              </a:rPr>
              <a:t>ILO</a:t>
            </a:r>
            <a:r>
              <a:rPr lang="ja-JP" altLang="en-US" sz="1800" dirty="0">
                <a:solidFill>
                  <a:schemeClr val="tx1"/>
                </a:solidFill>
              </a:rPr>
              <a:t>「協同組合の促進</a:t>
            </a:r>
            <a:r>
              <a:rPr lang="ja-JP" altLang="en-US" sz="1600" dirty="0">
                <a:solidFill>
                  <a:schemeClr val="tx1"/>
                </a:solidFill>
              </a:rPr>
              <a:t>に関する</a:t>
            </a:r>
            <a:r>
              <a:rPr lang="ja-JP" altLang="en-US" sz="1800" dirty="0">
                <a:solidFill>
                  <a:schemeClr val="tx1"/>
                </a:solidFill>
              </a:rPr>
              <a:t>勧告」</a:t>
            </a:r>
            <a:r>
              <a:rPr lang="en-US" altLang="ja-JP" sz="1800" dirty="0">
                <a:solidFill>
                  <a:schemeClr val="tx1"/>
                </a:solidFill>
              </a:rPr>
              <a:t>193</a:t>
            </a:r>
            <a:r>
              <a:rPr lang="ja-JP" altLang="en-US" sz="1800" dirty="0">
                <a:solidFill>
                  <a:schemeClr val="tx1"/>
                </a:solidFill>
              </a:rPr>
              <a:t>号</a:t>
            </a:r>
            <a:r>
              <a:rPr lang="ja-JP" altLang="en-US" sz="1600" dirty="0">
                <a:solidFill>
                  <a:schemeClr val="tx1"/>
                </a:solidFill>
              </a:rPr>
              <a:t>（声明のうち７つの原則をそのまま記載）</a:t>
            </a:r>
          </a:p>
          <a:p>
            <a:pPr marL="355600" lvl="1" indent="0">
              <a:lnSpc>
                <a:spcPct val="100000"/>
              </a:lnSpc>
              <a:spcBef>
                <a:spcPts val="200"/>
              </a:spcBef>
              <a:buNone/>
            </a:pPr>
            <a:r>
              <a:rPr lang="en-US" altLang="ja-JP" sz="1800" dirty="0">
                <a:solidFill>
                  <a:schemeClr val="tx1"/>
                </a:solidFill>
                <a:latin typeface="BIZ UDゴシック" panose="020B0400000000000000" pitchFamily="49" charset="-128"/>
                <a:ea typeface="BIZ UDゴシック" panose="020B0400000000000000" pitchFamily="49" charset="-128"/>
              </a:rPr>
              <a:t>2012</a:t>
            </a:r>
            <a:r>
              <a:rPr lang="ja-JP" altLang="en-US" sz="1600" dirty="0">
                <a:solidFill>
                  <a:schemeClr val="tx1"/>
                </a:solidFill>
                <a:latin typeface="BIZ UDゴシック" panose="020B0400000000000000" pitchFamily="49" charset="-128"/>
                <a:ea typeface="BIZ UDゴシック" panose="020B0400000000000000" pitchFamily="49" charset="-128"/>
              </a:rPr>
              <a:t>年</a:t>
            </a:r>
            <a:r>
              <a:rPr lang="ja-JP" altLang="en-US" sz="1800" dirty="0">
                <a:solidFill>
                  <a:schemeClr val="tx1"/>
                </a:solidFill>
                <a:latin typeface="BIZ UDゴシック" panose="020B0400000000000000" pitchFamily="49" charset="-128"/>
                <a:ea typeface="BIZ UDゴシック" panose="020B0400000000000000" pitchFamily="49" charset="-128"/>
              </a:rPr>
              <a:t>　</a:t>
            </a:r>
            <a:r>
              <a:rPr lang="ja-JP" altLang="en-US" sz="1800" dirty="0">
                <a:solidFill>
                  <a:schemeClr val="tx1"/>
                </a:solidFill>
              </a:rPr>
              <a:t>国連</a:t>
            </a:r>
            <a:r>
              <a:rPr lang="ja-JP" altLang="en-US" sz="1600" dirty="0">
                <a:solidFill>
                  <a:schemeClr val="tx1"/>
                </a:solidFill>
              </a:rPr>
              <a:t>、</a:t>
            </a:r>
            <a:r>
              <a:rPr lang="ja-JP" altLang="en-US" sz="1800" dirty="0">
                <a:solidFill>
                  <a:schemeClr val="tx1"/>
                </a:solidFill>
              </a:rPr>
              <a:t>国際協同組合年</a:t>
            </a:r>
            <a:r>
              <a:rPr lang="ja-JP" altLang="en-US" sz="1600" dirty="0">
                <a:solidFill>
                  <a:schemeClr val="tx1"/>
                </a:solidFill>
              </a:rPr>
              <a:t>（</a:t>
            </a:r>
            <a:r>
              <a:rPr lang="en-US" altLang="ja-JP" sz="1600" dirty="0">
                <a:solidFill>
                  <a:schemeClr val="tx1"/>
                </a:solidFill>
              </a:rPr>
              <a:t>IYC2012</a:t>
            </a:r>
            <a:r>
              <a:rPr lang="ja-JP" altLang="en-US" sz="1600" dirty="0">
                <a:solidFill>
                  <a:schemeClr val="tx1"/>
                </a:solidFill>
              </a:rPr>
              <a:t>）を</a:t>
            </a:r>
            <a:r>
              <a:rPr lang="ja-JP" altLang="en-US" sz="1800" dirty="0">
                <a:solidFill>
                  <a:schemeClr val="tx1"/>
                </a:solidFill>
              </a:rPr>
              <a:t>宣言</a:t>
            </a:r>
            <a:endParaRPr lang="en-US" altLang="ja-JP" sz="1800" dirty="0">
              <a:solidFill>
                <a:schemeClr val="tx1"/>
              </a:solidFill>
            </a:endParaRPr>
          </a:p>
          <a:p>
            <a:pPr marL="355600" lvl="1" indent="0">
              <a:lnSpc>
                <a:spcPct val="100000"/>
              </a:lnSpc>
              <a:spcBef>
                <a:spcPts val="200"/>
              </a:spcBef>
              <a:buNone/>
            </a:pPr>
            <a:r>
              <a:rPr lang="en-US" altLang="ja-JP" sz="1800" dirty="0">
                <a:solidFill>
                  <a:schemeClr val="tx1"/>
                </a:solidFill>
                <a:latin typeface="BIZ UDゴシック" panose="020B0400000000000000" pitchFamily="49" charset="-128"/>
                <a:ea typeface="BIZ UDゴシック" panose="020B0400000000000000" pitchFamily="49" charset="-128"/>
              </a:rPr>
              <a:t>2015</a:t>
            </a:r>
            <a:r>
              <a:rPr lang="ja-JP" altLang="en-US" sz="1600" dirty="0">
                <a:solidFill>
                  <a:schemeClr val="tx1"/>
                </a:solidFill>
                <a:latin typeface="BIZ UDゴシック" panose="020B0400000000000000" pitchFamily="49" charset="-128"/>
                <a:ea typeface="BIZ UDゴシック" panose="020B0400000000000000" pitchFamily="49" charset="-128"/>
              </a:rPr>
              <a:t>年</a:t>
            </a:r>
            <a:r>
              <a:rPr lang="ja-JP" altLang="en-US" sz="1800" dirty="0">
                <a:solidFill>
                  <a:schemeClr val="tx1"/>
                </a:solidFill>
                <a:latin typeface="BIZ UDゴシック" panose="020B0400000000000000" pitchFamily="49" charset="-128"/>
                <a:ea typeface="BIZ UDゴシック" panose="020B0400000000000000" pitchFamily="49" charset="-128"/>
              </a:rPr>
              <a:t>　</a:t>
            </a:r>
            <a:r>
              <a:rPr lang="en-US" altLang="ja-JP" sz="1800" dirty="0">
                <a:solidFill>
                  <a:schemeClr val="tx1"/>
                </a:solidFill>
              </a:rPr>
              <a:t>SDGs</a:t>
            </a:r>
            <a:r>
              <a:rPr lang="ja-JP" altLang="en-US" sz="1600" dirty="0">
                <a:solidFill>
                  <a:schemeClr val="tx1"/>
                </a:solidFill>
              </a:rPr>
              <a:t>を</a:t>
            </a:r>
            <a:r>
              <a:rPr lang="ja-JP" altLang="en-US" sz="1800" dirty="0">
                <a:solidFill>
                  <a:schemeClr val="tx1"/>
                </a:solidFill>
              </a:rPr>
              <a:t>記述した「持続可能</a:t>
            </a:r>
            <a:r>
              <a:rPr lang="ja-JP" altLang="en-US" sz="1600" dirty="0">
                <a:solidFill>
                  <a:schemeClr val="tx1"/>
                </a:solidFill>
              </a:rPr>
              <a:t>な</a:t>
            </a:r>
            <a:r>
              <a:rPr lang="ja-JP" altLang="en-US" sz="1800" dirty="0">
                <a:solidFill>
                  <a:schemeClr val="tx1"/>
                </a:solidFill>
              </a:rPr>
              <a:t>開発</a:t>
            </a:r>
            <a:r>
              <a:rPr lang="ja-JP" altLang="en-US" sz="1600" dirty="0">
                <a:solidFill>
                  <a:schemeClr val="tx1"/>
                </a:solidFill>
              </a:rPr>
              <a:t>のための</a:t>
            </a:r>
            <a:r>
              <a:rPr lang="en-US" altLang="ja-JP" sz="1800" dirty="0">
                <a:solidFill>
                  <a:schemeClr val="tx1"/>
                </a:solidFill>
              </a:rPr>
              <a:t>2030</a:t>
            </a:r>
            <a:r>
              <a:rPr lang="ja-JP" altLang="en-US" sz="1800" dirty="0">
                <a:solidFill>
                  <a:schemeClr val="tx1"/>
                </a:solidFill>
              </a:rPr>
              <a:t>アジェンダ」</a:t>
            </a:r>
            <a:r>
              <a:rPr lang="ja-JP" altLang="en-US" sz="1600" dirty="0">
                <a:solidFill>
                  <a:schemeClr val="tx1"/>
                </a:solidFill>
              </a:rPr>
              <a:t>で</a:t>
            </a:r>
            <a:r>
              <a:rPr lang="ja-JP" altLang="en-US" sz="1800" dirty="0">
                <a:solidFill>
                  <a:schemeClr val="tx1"/>
                </a:solidFill>
              </a:rPr>
              <a:t>言及</a:t>
            </a:r>
            <a:r>
              <a:rPr lang="ja-JP" altLang="en-US" sz="1600" dirty="0">
                <a:solidFill>
                  <a:schemeClr val="tx1"/>
                </a:solidFill>
              </a:rPr>
              <a:t>（第</a:t>
            </a:r>
            <a:r>
              <a:rPr lang="en-US" altLang="ja-JP" sz="1600" dirty="0">
                <a:solidFill>
                  <a:schemeClr val="tx1"/>
                </a:solidFill>
              </a:rPr>
              <a:t>41</a:t>
            </a:r>
            <a:r>
              <a:rPr lang="ja-JP" altLang="en-US" sz="1600" dirty="0">
                <a:solidFill>
                  <a:schemeClr val="tx1"/>
                </a:solidFill>
              </a:rPr>
              <a:t>・</a:t>
            </a:r>
            <a:r>
              <a:rPr lang="en-US" altLang="ja-JP" sz="1600" dirty="0">
                <a:solidFill>
                  <a:schemeClr val="tx1"/>
                </a:solidFill>
              </a:rPr>
              <a:t>67</a:t>
            </a:r>
            <a:r>
              <a:rPr lang="ja-JP" altLang="en-US" sz="1600" dirty="0">
                <a:solidFill>
                  <a:schemeClr val="tx1"/>
                </a:solidFill>
              </a:rPr>
              <a:t>段落）</a:t>
            </a:r>
            <a:endParaRPr lang="en-US" altLang="ja-JP" sz="1600" dirty="0">
              <a:solidFill>
                <a:schemeClr val="tx1"/>
              </a:solidFill>
            </a:endParaRPr>
          </a:p>
          <a:p>
            <a:pPr marL="355600" lvl="1" indent="0">
              <a:lnSpc>
                <a:spcPct val="100000"/>
              </a:lnSpc>
              <a:spcBef>
                <a:spcPts val="200"/>
              </a:spcBef>
              <a:buNone/>
            </a:pPr>
            <a:r>
              <a:rPr lang="en-US" altLang="ja-JP" sz="1800" dirty="0">
                <a:solidFill>
                  <a:schemeClr val="tx1"/>
                </a:solidFill>
                <a:latin typeface="BIZ UDゴシック" panose="020B0400000000000000" pitchFamily="49" charset="-128"/>
                <a:ea typeface="BIZ UDゴシック" panose="020B0400000000000000" pitchFamily="49" charset="-128"/>
              </a:rPr>
              <a:t>2016</a:t>
            </a:r>
            <a:r>
              <a:rPr lang="ja-JP" altLang="en-US" sz="1600" dirty="0">
                <a:solidFill>
                  <a:schemeClr val="tx1"/>
                </a:solidFill>
                <a:latin typeface="BIZ UDゴシック" panose="020B0400000000000000" pitchFamily="49" charset="-128"/>
                <a:ea typeface="BIZ UDゴシック" panose="020B0400000000000000" pitchFamily="49" charset="-128"/>
              </a:rPr>
              <a:t>年</a:t>
            </a:r>
            <a:r>
              <a:rPr lang="ja-JP" altLang="en-US" sz="1800" dirty="0">
                <a:solidFill>
                  <a:schemeClr val="tx1"/>
                </a:solidFill>
                <a:latin typeface="BIZ UDゴシック" panose="020B0400000000000000" pitchFamily="49" charset="-128"/>
                <a:ea typeface="BIZ UDゴシック" panose="020B0400000000000000" pitchFamily="49" charset="-128"/>
              </a:rPr>
              <a:t>　</a:t>
            </a:r>
            <a:r>
              <a:rPr lang="ja-JP" altLang="en-US" sz="1800" dirty="0">
                <a:solidFill>
                  <a:schemeClr val="tx1"/>
                </a:solidFill>
              </a:rPr>
              <a:t>「協同組合</a:t>
            </a:r>
            <a:r>
              <a:rPr lang="ja-JP" altLang="en-US" sz="1600" dirty="0">
                <a:solidFill>
                  <a:schemeClr val="tx1"/>
                </a:solidFill>
              </a:rPr>
              <a:t>の</a:t>
            </a:r>
            <a:r>
              <a:rPr lang="ja-JP" altLang="en-US" sz="1800" dirty="0">
                <a:solidFill>
                  <a:schemeClr val="tx1"/>
                </a:solidFill>
              </a:rPr>
              <a:t>思想</a:t>
            </a:r>
            <a:r>
              <a:rPr lang="ja-JP" altLang="en-US" sz="1600" dirty="0">
                <a:solidFill>
                  <a:schemeClr val="tx1"/>
                </a:solidFill>
              </a:rPr>
              <a:t>と</a:t>
            </a:r>
            <a:r>
              <a:rPr lang="ja-JP" altLang="en-US" sz="1800" dirty="0">
                <a:solidFill>
                  <a:schemeClr val="tx1"/>
                </a:solidFill>
              </a:rPr>
              <a:t>実践」</a:t>
            </a:r>
            <a:r>
              <a:rPr lang="ja-JP" altLang="en-US" sz="1600" dirty="0">
                <a:solidFill>
                  <a:schemeClr val="tx1"/>
                </a:solidFill>
              </a:rPr>
              <a:t>の</a:t>
            </a:r>
            <a:r>
              <a:rPr lang="ja-JP" altLang="en-US" sz="1800" dirty="0">
                <a:solidFill>
                  <a:schemeClr val="tx1"/>
                </a:solidFill>
              </a:rPr>
              <a:t>ユネスコ無形文化遺産登録</a:t>
            </a:r>
            <a:endParaRPr lang="en-US" altLang="ja-JP" sz="1800" dirty="0">
              <a:solidFill>
                <a:schemeClr val="tx1"/>
              </a:solidFill>
            </a:endParaRPr>
          </a:p>
          <a:p>
            <a:pPr marL="355600" lvl="1" indent="0">
              <a:lnSpc>
                <a:spcPct val="100000"/>
              </a:lnSpc>
              <a:spcBef>
                <a:spcPts val="200"/>
              </a:spcBef>
              <a:buNone/>
            </a:pPr>
            <a:r>
              <a:rPr lang="en-US" altLang="ja-JP" sz="1800" dirty="0">
                <a:solidFill>
                  <a:schemeClr val="tx1"/>
                </a:solidFill>
                <a:latin typeface="BIZ UDゴシック" panose="020B0400000000000000" pitchFamily="49" charset="-128"/>
                <a:ea typeface="BIZ UDゴシック" panose="020B0400000000000000" pitchFamily="49" charset="-128"/>
              </a:rPr>
              <a:t>2023</a:t>
            </a:r>
            <a:r>
              <a:rPr lang="ja-JP" altLang="en-US" sz="1600" dirty="0">
                <a:solidFill>
                  <a:schemeClr val="tx1"/>
                </a:solidFill>
                <a:latin typeface="BIZ UDゴシック" panose="020B0400000000000000" pitchFamily="49" charset="-128"/>
                <a:ea typeface="BIZ UDゴシック" panose="020B0400000000000000" pitchFamily="49" charset="-128"/>
              </a:rPr>
              <a:t>年</a:t>
            </a:r>
            <a:r>
              <a:rPr lang="ja-JP" altLang="en-US" sz="1800" dirty="0">
                <a:solidFill>
                  <a:schemeClr val="tx1"/>
                </a:solidFill>
                <a:latin typeface="BIZ UDゴシック" panose="020B0400000000000000" pitchFamily="49" charset="-128"/>
                <a:ea typeface="BIZ UDゴシック" panose="020B0400000000000000" pitchFamily="49" charset="-128"/>
              </a:rPr>
              <a:t>　</a:t>
            </a:r>
            <a:r>
              <a:rPr lang="ja-JP" altLang="en-US" sz="1800" dirty="0">
                <a:solidFill>
                  <a:srgbClr val="FF0000"/>
                </a:solidFill>
              </a:rPr>
              <a:t>国連、</a:t>
            </a:r>
            <a:r>
              <a:rPr lang="en-US" altLang="ja-JP" sz="1800" dirty="0">
                <a:solidFill>
                  <a:srgbClr val="FF0000"/>
                </a:solidFill>
              </a:rPr>
              <a:t>2</a:t>
            </a:r>
            <a:r>
              <a:rPr lang="ja-JP" altLang="en-US" sz="1800" dirty="0">
                <a:solidFill>
                  <a:srgbClr val="FF0000"/>
                </a:solidFill>
              </a:rPr>
              <a:t>回目</a:t>
            </a:r>
            <a:r>
              <a:rPr lang="ja-JP" altLang="en-US" sz="1600" dirty="0">
                <a:solidFill>
                  <a:srgbClr val="FF0000"/>
                </a:solidFill>
              </a:rPr>
              <a:t>の</a:t>
            </a:r>
            <a:r>
              <a:rPr lang="ja-JP" altLang="en-US" sz="1800" dirty="0">
                <a:solidFill>
                  <a:srgbClr val="FF0000"/>
                </a:solidFill>
              </a:rPr>
              <a:t>国際協同組合年</a:t>
            </a:r>
            <a:r>
              <a:rPr lang="ja-JP" altLang="en-US" sz="1600" dirty="0">
                <a:solidFill>
                  <a:srgbClr val="FF0000"/>
                </a:solidFill>
              </a:rPr>
              <a:t>（</a:t>
            </a:r>
            <a:r>
              <a:rPr lang="en-US" altLang="ja-JP" sz="1600" dirty="0">
                <a:solidFill>
                  <a:srgbClr val="FF0000"/>
                </a:solidFill>
              </a:rPr>
              <a:t>IYC2025</a:t>
            </a:r>
            <a:r>
              <a:rPr lang="ja-JP" altLang="en-US" sz="1600" dirty="0">
                <a:solidFill>
                  <a:srgbClr val="FF0000"/>
                </a:solidFill>
              </a:rPr>
              <a:t>）</a:t>
            </a:r>
            <a:r>
              <a:rPr lang="ja-JP" altLang="en-US" sz="1600" dirty="0">
                <a:solidFill>
                  <a:schemeClr val="tx1"/>
                </a:solidFill>
              </a:rPr>
              <a:t>を</a:t>
            </a:r>
            <a:r>
              <a:rPr lang="ja-JP" altLang="en-US" sz="1800" dirty="0">
                <a:solidFill>
                  <a:schemeClr val="tx1"/>
                </a:solidFill>
              </a:rPr>
              <a:t>宣言</a:t>
            </a:r>
            <a:endParaRPr lang="en-US" altLang="ja-JP" sz="1800" dirty="0">
              <a:solidFill>
                <a:schemeClr val="tx1"/>
              </a:solidFill>
            </a:endParaRPr>
          </a:p>
          <a:p>
            <a:pPr marL="0" indent="0">
              <a:lnSpc>
                <a:spcPct val="100000"/>
              </a:lnSpc>
              <a:spcBef>
                <a:spcPts val="600"/>
              </a:spcBef>
            </a:pPr>
            <a:r>
              <a:rPr lang="ja-JP" altLang="en-US" sz="1800" dirty="0">
                <a:solidFill>
                  <a:schemeClr val="tx1"/>
                </a:solidFill>
              </a:rPr>
              <a:t>＜日本＞</a:t>
            </a:r>
            <a:endParaRPr lang="en-US" altLang="ja-JP" sz="1800" dirty="0">
              <a:solidFill>
                <a:schemeClr val="tx1"/>
              </a:solidFill>
            </a:endParaRPr>
          </a:p>
          <a:p>
            <a:pPr marL="355600" indent="0">
              <a:lnSpc>
                <a:spcPct val="100000"/>
              </a:lnSpc>
              <a:spcBef>
                <a:spcPts val="0"/>
              </a:spcBef>
              <a:buFont typeface="Arial" pitchFamily="34" charset="0"/>
              <a:buNone/>
            </a:pPr>
            <a:r>
              <a:rPr lang="ja-JP" altLang="en-US" sz="1800" dirty="0">
                <a:solidFill>
                  <a:schemeClr val="tx1"/>
                </a:solidFill>
              </a:rPr>
              <a:t>労協法</a:t>
            </a:r>
            <a:r>
              <a:rPr lang="ja-JP" altLang="en-US" sz="1600" dirty="0">
                <a:solidFill>
                  <a:schemeClr val="tx1"/>
                </a:solidFill>
              </a:rPr>
              <a:t>（</a:t>
            </a:r>
            <a:r>
              <a:rPr lang="en-US" altLang="ja-JP" sz="1600" dirty="0">
                <a:solidFill>
                  <a:schemeClr val="tx1"/>
                </a:solidFill>
                <a:latin typeface="BIZ UDゴシック" panose="020B0400000000000000" pitchFamily="49" charset="-128"/>
                <a:ea typeface="BIZ UDゴシック" panose="020B0400000000000000" pitchFamily="49" charset="-128"/>
              </a:rPr>
              <a:t>2020</a:t>
            </a:r>
            <a:r>
              <a:rPr lang="ja-JP" altLang="en-US" sz="1600" dirty="0">
                <a:solidFill>
                  <a:schemeClr val="tx1"/>
                </a:solidFill>
                <a:latin typeface="BIZ UDゴシック" panose="020B0400000000000000" pitchFamily="49" charset="-128"/>
                <a:ea typeface="BIZ UDゴシック" panose="020B0400000000000000" pitchFamily="49" charset="-128"/>
              </a:rPr>
              <a:t>年</a:t>
            </a:r>
            <a:r>
              <a:rPr lang="ja-JP" altLang="en-US" sz="1600" dirty="0">
                <a:solidFill>
                  <a:schemeClr val="tx1"/>
                </a:solidFill>
              </a:rPr>
              <a:t>公布） </a:t>
            </a:r>
            <a:r>
              <a:rPr lang="ja-JP" altLang="en-US" sz="1800" dirty="0">
                <a:solidFill>
                  <a:schemeClr val="tx1"/>
                </a:solidFill>
              </a:rPr>
              <a:t>第</a:t>
            </a:r>
            <a:r>
              <a:rPr lang="en-US" altLang="ja-JP" sz="1800" dirty="0">
                <a:solidFill>
                  <a:schemeClr val="tx1"/>
                </a:solidFill>
              </a:rPr>
              <a:t>1</a:t>
            </a:r>
            <a:r>
              <a:rPr lang="ja-JP" altLang="en-US" sz="1800" dirty="0">
                <a:solidFill>
                  <a:schemeClr val="tx1"/>
                </a:solidFill>
              </a:rPr>
              <a:t>条「</a:t>
            </a:r>
            <a:r>
              <a:rPr lang="ja-JP" altLang="en-US" sz="1800" dirty="0">
                <a:solidFill>
                  <a:srgbClr val="FF0000"/>
                </a:solidFill>
              </a:rPr>
              <a:t>もって持続可能</a:t>
            </a:r>
            <a:r>
              <a:rPr lang="ja-JP" altLang="en-US" sz="1600" dirty="0">
                <a:solidFill>
                  <a:srgbClr val="FF0000"/>
                </a:solidFill>
              </a:rPr>
              <a:t>で</a:t>
            </a:r>
            <a:r>
              <a:rPr lang="ja-JP" altLang="en-US" sz="1800" dirty="0">
                <a:solidFill>
                  <a:srgbClr val="FF0000"/>
                </a:solidFill>
              </a:rPr>
              <a:t>活力</a:t>
            </a:r>
            <a:r>
              <a:rPr lang="ja-JP" altLang="en-US" sz="1600" dirty="0">
                <a:solidFill>
                  <a:srgbClr val="FF0000"/>
                </a:solidFill>
              </a:rPr>
              <a:t>ある</a:t>
            </a:r>
            <a:r>
              <a:rPr lang="ja-JP" altLang="en-US" sz="1800" dirty="0">
                <a:solidFill>
                  <a:srgbClr val="FF0000"/>
                </a:solidFill>
              </a:rPr>
              <a:t>地域社会</a:t>
            </a:r>
            <a:r>
              <a:rPr lang="ja-JP" altLang="en-US" sz="1600" dirty="0">
                <a:solidFill>
                  <a:srgbClr val="FF0000"/>
                </a:solidFill>
              </a:rPr>
              <a:t>の</a:t>
            </a:r>
            <a:r>
              <a:rPr lang="ja-JP" altLang="en-US" sz="1800" dirty="0">
                <a:solidFill>
                  <a:srgbClr val="FF0000"/>
                </a:solidFill>
              </a:rPr>
              <a:t>実現</a:t>
            </a:r>
            <a:r>
              <a:rPr lang="ja-JP" altLang="en-US" sz="1600" dirty="0">
                <a:solidFill>
                  <a:srgbClr val="FF0000"/>
                </a:solidFill>
              </a:rPr>
              <a:t>に</a:t>
            </a:r>
            <a:r>
              <a:rPr lang="ja-JP" altLang="en-US" sz="1800" dirty="0">
                <a:solidFill>
                  <a:srgbClr val="FF0000"/>
                </a:solidFill>
              </a:rPr>
              <a:t>資</a:t>
            </a:r>
            <a:r>
              <a:rPr lang="ja-JP" altLang="en-US" sz="1600" dirty="0">
                <a:solidFill>
                  <a:srgbClr val="FF0000"/>
                </a:solidFill>
              </a:rPr>
              <a:t>する</a:t>
            </a:r>
            <a:r>
              <a:rPr lang="ja-JP" altLang="en-US" sz="1600" dirty="0">
                <a:solidFill>
                  <a:schemeClr val="tx1"/>
                </a:solidFill>
              </a:rPr>
              <a:t>ことを</a:t>
            </a:r>
            <a:r>
              <a:rPr lang="ja-JP" altLang="en-US" sz="1800" spc="-150" dirty="0">
                <a:solidFill>
                  <a:schemeClr val="tx1"/>
                </a:solidFill>
              </a:rPr>
              <a:t>目的</a:t>
            </a:r>
            <a:r>
              <a:rPr lang="ja-JP" altLang="en-US" sz="1600" dirty="0">
                <a:solidFill>
                  <a:schemeClr val="tx1"/>
                </a:solidFill>
              </a:rPr>
              <a:t>とする</a:t>
            </a:r>
            <a:r>
              <a:rPr lang="ja-JP" altLang="en-US" sz="1800" spc="-150" dirty="0">
                <a:solidFill>
                  <a:schemeClr val="tx1"/>
                </a:solidFill>
              </a:rPr>
              <a:t>」</a:t>
            </a:r>
            <a:endParaRPr lang="en-US" altLang="ja-JP" sz="1800" spc="-150" dirty="0">
              <a:solidFill>
                <a:schemeClr val="tx1"/>
              </a:solidFill>
            </a:endParaRPr>
          </a:p>
          <a:p>
            <a:pPr marL="355600" lvl="1" indent="0">
              <a:lnSpc>
                <a:spcPct val="100000"/>
              </a:lnSpc>
              <a:spcBef>
                <a:spcPts val="200"/>
              </a:spcBef>
              <a:buNone/>
            </a:pPr>
            <a:endParaRPr lang="en-US" altLang="ja-JP" sz="1800" dirty="0">
              <a:solidFill>
                <a:schemeClr val="tx1"/>
              </a:solidFill>
            </a:endParaRPr>
          </a:p>
        </p:txBody>
      </p:sp>
      <p:sp>
        <p:nvSpPr>
          <p:cNvPr id="4" name="スライド番号プレースホルダー 4"/>
          <p:cNvSpPr>
            <a:spLocks noGrp="1"/>
          </p:cNvSpPr>
          <p:nvPr>
            <p:ph type="sldNum" sz="quarter" idx="12"/>
          </p:nvPr>
        </p:nvSpPr>
        <p:spPr>
          <a:xfrm>
            <a:off x="9848707" y="6536685"/>
            <a:ext cx="2224931" cy="307777"/>
          </a:xfrm>
        </p:spPr>
        <p:txBody>
          <a:bodyPr vert="horz" lIns="91440" tIns="45720" rIns="91440" bIns="45720" rtlCol="0" anchor="b"/>
          <a:lstStyle/>
          <a:p>
            <a:fld id="{316D7029-79DB-45D5-AC4A-9542638769A6}" type="slidenum">
              <a:rPr lang="ja-JP" altLang="en-US"/>
              <a:pPr/>
              <a:t>9</a:t>
            </a:fld>
            <a:endParaRPr lang="ja-JP" altLang="en-US" dirty="0"/>
          </a:p>
        </p:txBody>
      </p:sp>
      <p:sp>
        <p:nvSpPr>
          <p:cNvPr id="6" name="テキスト ボックス 5">
            <a:extLst>
              <a:ext uri="{FF2B5EF4-FFF2-40B4-BE49-F238E27FC236}">
                <a16:creationId xmlns:a16="http://schemas.microsoft.com/office/drawing/2014/main" id="{2A2AC7F2-74D6-76A2-AE0B-C0044261EBA9}"/>
              </a:ext>
            </a:extLst>
          </p:cNvPr>
          <p:cNvSpPr txBox="1"/>
          <p:nvPr/>
        </p:nvSpPr>
        <p:spPr>
          <a:xfrm>
            <a:off x="433705" y="1146009"/>
            <a:ext cx="11160000" cy="523220"/>
          </a:xfrm>
          <a:prstGeom prst="rect">
            <a:avLst/>
          </a:prstGeom>
          <a:solidFill>
            <a:srgbClr val="FFFF99"/>
          </a:solidFill>
          <a:ln w="3175">
            <a:solidFill>
              <a:schemeClr val="tx1"/>
            </a:solidFill>
          </a:ln>
        </p:spPr>
        <p:txBody>
          <a:bodyPr wrap="square" rtlCol="0" anchor="ctr" anchorCtr="0">
            <a:spAutoFit/>
          </a:bodyPr>
          <a:lstStyle/>
          <a:p>
            <a:r>
              <a:rPr kumimoji="1" lang="ja-JP" altLang="en-US" sz="2800" dirty="0">
                <a:latin typeface="BIZ UDPゴシック" panose="020B0400000000000000" pitchFamily="50" charset="-128"/>
                <a:ea typeface="BIZ UDPゴシック" panose="020B0400000000000000" pitchFamily="50" charset="-128"/>
              </a:rPr>
              <a:t>◎ 協同組合共通</a:t>
            </a:r>
            <a:r>
              <a:rPr kumimoji="1" lang="ja-JP" altLang="en-US" sz="2200" dirty="0">
                <a:latin typeface="BIZ UDPゴシック" panose="020B0400000000000000" pitchFamily="50" charset="-128"/>
                <a:ea typeface="BIZ UDPゴシック" panose="020B0400000000000000" pitchFamily="50" charset="-128"/>
              </a:rPr>
              <a:t>の</a:t>
            </a:r>
            <a:r>
              <a:rPr kumimoji="1" lang="ja-JP" altLang="en-US" sz="2800" dirty="0">
                <a:latin typeface="BIZ UDPゴシック" panose="020B0400000000000000" pitchFamily="50" charset="-128"/>
                <a:ea typeface="BIZ UDPゴシック" panose="020B0400000000000000" pitchFamily="50" charset="-128"/>
              </a:rPr>
              <a:t>規範に ⇒ </a:t>
            </a:r>
            <a:r>
              <a:rPr kumimoji="1" lang="ja-JP" altLang="en-US" sz="2800" dirty="0">
                <a:solidFill>
                  <a:srgbClr val="FF0000"/>
                </a:solidFill>
                <a:latin typeface="BIZ UDPゴシック" panose="020B0400000000000000" pitchFamily="50" charset="-128"/>
                <a:ea typeface="BIZ UDPゴシック" panose="020B0400000000000000" pitchFamily="50" charset="-128"/>
              </a:rPr>
              <a:t>協同組合</a:t>
            </a:r>
            <a:r>
              <a:rPr kumimoji="1" lang="ja-JP" altLang="en-US" sz="2400" dirty="0">
                <a:solidFill>
                  <a:srgbClr val="FF0000"/>
                </a:solidFill>
                <a:latin typeface="BIZ UDPゴシック" panose="020B0400000000000000" pitchFamily="50" charset="-128"/>
                <a:ea typeface="BIZ UDPゴシック" panose="020B0400000000000000" pitchFamily="50" charset="-128"/>
              </a:rPr>
              <a:t>の</a:t>
            </a:r>
            <a:r>
              <a:rPr kumimoji="1" lang="ja-JP" altLang="en-US" sz="2800" dirty="0">
                <a:solidFill>
                  <a:srgbClr val="FF0000"/>
                </a:solidFill>
                <a:latin typeface="BIZ UDPゴシック" panose="020B0400000000000000" pitchFamily="50" charset="-128"/>
                <a:ea typeface="BIZ UDPゴシック" panose="020B0400000000000000" pitchFamily="50" charset="-128"/>
              </a:rPr>
              <a:t>綱領的文書</a:t>
            </a:r>
            <a:r>
              <a:rPr kumimoji="1" lang="ja-JP" altLang="en-US" sz="2400" dirty="0">
                <a:latin typeface="BIZ UDPゴシック" panose="020B0400000000000000" pitchFamily="50" charset="-128"/>
                <a:ea typeface="BIZ UDPゴシック" panose="020B0400000000000000" pitchFamily="50" charset="-128"/>
              </a:rPr>
              <a:t>にも</a:t>
            </a:r>
            <a:r>
              <a:rPr kumimoji="1" lang="ja-JP" altLang="en-US" sz="2800" dirty="0">
                <a:latin typeface="BIZ UDPゴシック" panose="020B0400000000000000" pitchFamily="50" charset="-128"/>
                <a:ea typeface="BIZ UDPゴシック" panose="020B0400000000000000" pitchFamily="50" charset="-128"/>
              </a:rPr>
              <a:t>反映</a:t>
            </a:r>
            <a:endParaRPr kumimoji="1" lang="ja-JP" altLang="en-US" sz="2800" dirty="0">
              <a:solidFill>
                <a:schemeClr val="tx1">
                  <a:lumMod val="75000"/>
                  <a:lumOff val="25000"/>
                </a:schemeClr>
              </a:solidFill>
              <a:latin typeface="BIZ UDPゴシック" panose="020B0400000000000000" pitchFamily="50" charset="-128"/>
              <a:ea typeface="BIZ UDPゴシック" panose="020B0400000000000000" pitchFamily="50" charset="-128"/>
            </a:endParaRPr>
          </a:p>
        </p:txBody>
      </p:sp>
      <p:sp>
        <p:nvSpPr>
          <p:cNvPr id="7" name="テキスト ボックス 6">
            <a:extLst>
              <a:ext uri="{FF2B5EF4-FFF2-40B4-BE49-F238E27FC236}">
                <a16:creationId xmlns:a16="http://schemas.microsoft.com/office/drawing/2014/main" id="{CF12F60F-8920-4EF0-F664-01A5E3BA507F}"/>
              </a:ext>
            </a:extLst>
          </p:cNvPr>
          <p:cNvSpPr txBox="1"/>
          <p:nvPr/>
        </p:nvSpPr>
        <p:spPr>
          <a:xfrm>
            <a:off x="433706" y="2564904"/>
            <a:ext cx="11134901" cy="931024"/>
          </a:xfrm>
          <a:prstGeom prst="rect">
            <a:avLst/>
          </a:prstGeom>
          <a:solidFill>
            <a:srgbClr val="FFFF99"/>
          </a:solidFill>
          <a:ln w="3175">
            <a:solidFill>
              <a:srgbClr val="000000"/>
            </a:solidFill>
          </a:ln>
        </p:spPr>
        <p:txBody>
          <a:bodyPr wrap="square" rtlCol="0">
            <a:spAutoFit/>
          </a:bodyPr>
          <a:lstStyle/>
          <a:p>
            <a:r>
              <a:rPr kumimoji="1" lang="ja-JP" altLang="en-US" sz="2800" dirty="0">
                <a:latin typeface="BIZ UDPゴシック" panose="020B0400000000000000" pitchFamily="50" charset="-128"/>
                <a:ea typeface="BIZ UDPゴシック" panose="020B0400000000000000" pitchFamily="50" charset="-128"/>
              </a:rPr>
              <a:t>◎ </a:t>
            </a:r>
            <a:r>
              <a:rPr kumimoji="1" lang="ja-JP" altLang="en-US" sz="2800" dirty="0">
                <a:solidFill>
                  <a:srgbClr val="FF0000"/>
                </a:solidFill>
                <a:latin typeface="BIZ UDPゴシック" panose="020B0400000000000000" pitchFamily="50" charset="-128"/>
                <a:ea typeface="BIZ UDPゴシック" panose="020B0400000000000000" pitchFamily="50" charset="-128"/>
              </a:rPr>
              <a:t>「協同組合とは何か」</a:t>
            </a:r>
            <a:r>
              <a:rPr kumimoji="1" lang="ja-JP" altLang="en-US" sz="2200" dirty="0">
                <a:latin typeface="BIZ UDPゴシック" panose="020B0400000000000000" pitchFamily="50" charset="-128"/>
                <a:ea typeface="BIZ UDPゴシック" panose="020B0400000000000000" pitchFamily="50" charset="-128"/>
              </a:rPr>
              <a:t>を</a:t>
            </a:r>
            <a:r>
              <a:rPr kumimoji="1" lang="ja-JP" altLang="en-US" sz="2800" dirty="0">
                <a:latin typeface="BIZ UDPゴシック" panose="020B0400000000000000" pitchFamily="50" charset="-128"/>
                <a:ea typeface="BIZ UDPゴシック" panose="020B0400000000000000" pitchFamily="50" charset="-128"/>
              </a:rPr>
              <a:t>明確にした</a:t>
            </a:r>
            <a:endParaRPr kumimoji="1" lang="en-US" altLang="ja-JP" sz="2800" dirty="0">
              <a:latin typeface="BIZ UDPゴシック" panose="020B0400000000000000" pitchFamily="50" charset="-128"/>
              <a:ea typeface="BIZ UDPゴシック" panose="020B0400000000000000" pitchFamily="50" charset="-128"/>
            </a:endParaRPr>
          </a:p>
          <a:p>
            <a:pPr marL="355600">
              <a:spcBef>
                <a:spcPts val="300"/>
              </a:spcBef>
            </a:pPr>
            <a:r>
              <a:rPr kumimoji="1" lang="ja-JP" altLang="en-US" sz="2400" dirty="0">
                <a:latin typeface="BIZ UDPゴシック" panose="020B0400000000000000" pitchFamily="50" charset="-128"/>
                <a:ea typeface="BIZ UDPゴシック" panose="020B0400000000000000" pitchFamily="50" charset="-128"/>
              </a:rPr>
              <a:t>⇒国連文書</a:t>
            </a:r>
            <a:r>
              <a:rPr kumimoji="1" lang="ja-JP" altLang="en-US" sz="2200" dirty="0">
                <a:latin typeface="BIZ UDPゴシック" panose="020B0400000000000000" pitchFamily="50" charset="-128"/>
                <a:ea typeface="BIZ UDPゴシック" panose="020B0400000000000000" pitchFamily="50" charset="-128"/>
              </a:rPr>
              <a:t>や</a:t>
            </a:r>
            <a:r>
              <a:rPr kumimoji="1" lang="ja-JP" altLang="en-US" sz="2400" dirty="0">
                <a:latin typeface="BIZ UDPゴシック" panose="020B0400000000000000" pitchFamily="50" charset="-128"/>
                <a:ea typeface="BIZ UDPゴシック" panose="020B0400000000000000" pitchFamily="50" charset="-128"/>
              </a:rPr>
              <a:t>各国</a:t>
            </a:r>
            <a:r>
              <a:rPr kumimoji="1" lang="ja-JP" altLang="en-US" sz="2200" dirty="0">
                <a:latin typeface="BIZ UDPゴシック" panose="020B0400000000000000" pitchFamily="50" charset="-128"/>
                <a:ea typeface="BIZ UDPゴシック" panose="020B0400000000000000" pitchFamily="50" charset="-128"/>
              </a:rPr>
              <a:t>の</a:t>
            </a:r>
            <a:r>
              <a:rPr kumimoji="1" lang="ja-JP" altLang="en-US" sz="2400" dirty="0">
                <a:latin typeface="BIZ UDPゴシック" panose="020B0400000000000000" pitchFamily="50" charset="-128"/>
                <a:ea typeface="BIZ UDPゴシック" panose="020B0400000000000000" pitchFamily="50" charset="-128"/>
              </a:rPr>
              <a:t>法律</a:t>
            </a:r>
            <a:r>
              <a:rPr kumimoji="1" lang="ja-JP" altLang="en-US" sz="2200" dirty="0">
                <a:latin typeface="BIZ UDPゴシック" panose="020B0400000000000000" pitchFamily="50" charset="-128"/>
                <a:ea typeface="BIZ UDPゴシック" panose="020B0400000000000000" pitchFamily="50" charset="-128"/>
              </a:rPr>
              <a:t>に</a:t>
            </a:r>
            <a:r>
              <a:rPr kumimoji="1" lang="ja-JP" altLang="en-US" sz="2400" dirty="0">
                <a:latin typeface="BIZ UDPゴシック" panose="020B0400000000000000" pitchFamily="50" charset="-128"/>
                <a:ea typeface="BIZ UDPゴシック" panose="020B0400000000000000" pitchFamily="50" charset="-128"/>
              </a:rPr>
              <a:t>反映</a:t>
            </a:r>
            <a:r>
              <a:rPr kumimoji="1" lang="ja-JP" altLang="en-US" sz="2200" dirty="0">
                <a:latin typeface="BIZ UDPゴシック" panose="020B0400000000000000" pitchFamily="50" charset="-128"/>
                <a:ea typeface="BIZ UDPゴシック" panose="020B0400000000000000" pitchFamily="50" charset="-128"/>
              </a:rPr>
              <a:t>され、</a:t>
            </a:r>
            <a:r>
              <a:rPr kumimoji="1" lang="ja-JP" altLang="en-US" sz="2400" dirty="0">
                <a:latin typeface="BIZ UDPゴシック" panose="020B0400000000000000" pitchFamily="50" charset="-128"/>
                <a:ea typeface="BIZ UDPゴシック" panose="020B0400000000000000" pitchFamily="50" charset="-128"/>
              </a:rPr>
              <a:t>協同組合</a:t>
            </a:r>
            <a:r>
              <a:rPr kumimoji="1" lang="ja-JP" altLang="en-US" sz="2200" dirty="0">
                <a:latin typeface="BIZ UDPゴシック" panose="020B0400000000000000" pitchFamily="50" charset="-128"/>
                <a:ea typeface="BIZ UDPゴシック" panose="020B0400000000000000" pitchFamily="50" charset="-128"/>
              </a:rPr>
              <a:t>への</a:t>
            </a:r>
            <a:r>
              <a:rPr kumimoji="1" lang="ja-JP" altLang="en-US" sz="2400" dirty="0">
                <a:latin typeface="BIZ UDPゴシック" panose="020B0400000000000000" pitchFamily="50" charset="-128"/>
                <a:ea typeface="BIZ UDPゴシック" panose="020B0400000000000000" pitchFamily="50" charset="-128"/>
              </a:rPr>
              <a:t>理解</a:t>
            </a:r>
            <a:r>
              <a:rPr kumimoji="1" lang="ja-JP" altLang="en-US" sz="2200" dirty="0">
                <a:latin typeface="BIZ UDPゴシック" panose="020B0400000000000000" pitchFamily="50" charset="-128"/>
                <a:ea typeface="BIZ UDPゴシック" panose="020B0400000000000000" pitchFamily="50" charset="-128"/>
              </a:rPr>
              <a:t>と</a:t>
            </a:r>
            <a:r>
              <a:rPr kumimoji="1" lang="ja-JP" altLang="en-US" sz="2400" dirty="0">
                <a:latin typeface="BIZ UDPゴシック" panose="020B0400000000000000" pitchFamily="50" charset="-128"/>
                <a:ea typeface="BIZ UDPゴシック" panose="020B0400000000000000" pitchFamily="50" charset="-128"/>
              </a:rPr>
              <a:t>評価</a:t>
            </a:r>
            <a:r>
              <a:rPr kumimoji="1" lang="ja-JP" altLang="en-US" sz="2200" dirty="0">
                <a:latin typeface="BIZ UDPゴシック" panose="020B0400000000000000" pitchFamily="50" charset="-128"/>
                <a:ea typeface="BIZ UDPゴシック" panose="020B0400000000000000" pitchFamily="50" charset="-128"/>
              </a:rPr>
              <a:t>が</a:t>
            </a:r>
            <a:r>
              <a:rPr kumimoji="1" lang="ja-JP" altLang="en-US" sz="2400" dirty="0">
                <a:latin typeface="BIZ UDPゴシック" panose="020B0400000000000000" pitchFamily="50" charset="-128"/>
                <a:ea typeface="BIZ UDPゴシック" panose="020B0400000000000000" pitchFamily="50" charset="-128"/>
              </a:rPr>
              <a:t>向上</a:t>
            </a:r>
            <a:endParaRPr kumimoji="1" lang="en-US" altLang="ja-JP" sz="2400" dirty="0">
              <a:solidFill>
                <a:schemeClr val="tx1">
                  <a:lumMod val="75000"/>
                  <a:lumOff val="25000"/>
                </a:schemeClr>
              </a:solidFill>
              <a:latin typeface="BIZ UDPゴシック" panose="020B0400000000000000" pitchFamily="50" charset="-128"/>
              <a:ea typeface="BIZ UDPゴシック" panose="020B0400000000000000" pitchFamily="50" charset="-128"/>
            </a:endParaRPr>
          </a:p>
        </p:txBody>
      </p:sp>
      <p:sp>
        <p:nvSpPr>
          <p:cNvPr id="5" name="テキスト ボックス 4">
            <a:extLst>
              <a:ext uri="{FF2B5EF4-FFF2-40B4-BE49-F238E27FC236}">
                <a16:creationId xmlns:a16="http://schemas.microsoft.com/office/drawing/2014/main" id="{89271AF8-2C05-2055-8D49-B63FD0F2EBB9}"/>
              </a:ext>
            </a:extLst>
          </p:cNvPr>
          <p:cNvSpPr txBox="1"/>
          <p:nvPr/>
        </p:nvSpPr>
        <p:spPr>
          <a:xfrm>
            <a:off x="911425" y="1692677"/>
            <a:ext cx="10225136" cy="800219"/>
          </a:xfrm>
          <a:prstGeom prst="rect">
            <a:avLst/>
          </a:prstGeom>
          <a:noFill/>
        </p:spPr>
        <p:txBody>
          <a:bodyPr wrap="square" rtlCol="0">
            <a:spAutoFit/>
          </a:bodyPr>
          <a:lstStyle/>
          <a:p>
            <a:r>
              <a:rPr kumimoji="1" lang="ja-JP" altLang="en-US" sz="2200" dirty="0">
                <a:latin typeface="BIZ UDPゴシック" panose="020B0400000000000000" pitchFamily="50" charset="-128"/>
                <a:ea typeface="BIZ UDPゴシック" panose="020B0400000000000000" pitchFamily="50" charset="-128"/>
              </a:rPr>
              <a:t>「</a:t>
            </a:r>
            <a:r>
              <a:rPr kumimoji="1" lang="en-US" altLang="ja-JP" sz="2200" dirty="0">
                <a:latin typeface="BIZ UDPゴシック" panose="020B0400000000000000" pitchFamily="50" charset="-128"/>
                <a:ea typeface="BIZ UDPゴシック" panose="020B0400000000000000" pitchFamily="50" charset="-128"/>
              </a:rPr>
              <a:t>JA</a:t>
            </a:r>
            <a:r>
              <a:rPr kumimoji="1" lang="ja-JP" altLang="en-US" sz="2200" dirty="0">
                <a:latin typeface="BIZ UDPゴシック" panose="020B0400000000000000" pitchFamily="50" charset="-128"/>
                <a:ea typeface="BIZ UDPゴシック" panose="020B0400000000000000" pitchFamily="50" charset="-128"/>
              </a:rPr>
              <a:t>綱領」</a:t>
            </a:r>
            <a:r>
              <a:rPr kumimoji="1" lang="ja-JP" altLang="en-US" dirty="0">
                <a:latin typeface="BIZ UDPゴシック" panose="020B0400000000000000" pitchFamily="50" charset="-128"/>
                <a:ea typeface="BIZ UDPゴシック" panose="020B0400000000000000" pitchFamily="50" charset="-128"/>
              </a:rPr>
              <a:t>（</a:t>
            </a:r>
            <a:r>
              <a:rPr kumimoji="1" lang="en-US" altLang="ja-JP" dirty="0">
                <a:latin typeface="BIZ UDゴシック" panose="020B0400000000000000" pitchFamily="49" charset="-128"/>
                <a:ea typeface="BIZ UDゴシック" panose="020B0400000000000000" pitchFamily="49" charset="-128"/>
              </a:rPr>
              <a:t>1997</a:t>
            </a:r>
            <a:r>
              <a:rPr kumimoji="1" lang="ja-JP" altLang="en-US" dirty="0">
                <a:latin typeface="BIZ UDゴシック" panose="020B0400000000000000" pitchFamily="49" charset="-128"/>
                <a:ea typeface="BIZ UDゴシック" panose="020B0400000000000000" pitchFamily="49" charset="-128"/>
              </a:rPr>
              <a:t>年</a:t>
            </a:r>
            <a:r>
              <a:rPr kumimoji="1" lang="ja-JP" altLang="en-US" dirty="0">
                <a:latin typeface="BIZ UDPゴシック" panose="020B0400000000000000" pitchFamily="50" charset="-128"/>
                <a:ea typeface="BIZ UDPゴシック" panose="020B0400000000000000" pitchFamily="50" charset="-128"/>
              </a:rPr>
              <a:t>）、</a:t>
            </a:r>
            <a:r>
              <a:rPr kumimoji="1" lang="ja-JP" altLang="en-US" sz="2200" dirty="0">
                <a:latin typeface="BIZ UDPゴシック" panose="020B0400000000000000" pitchFamily="50" charset="-128"/>
                <a:ea typeface="BIZ UDPゴシック" panose="020B0400000000000000" pitchFamily="50" charset="-128"/>
              </a:rPr>
              <a:t> 「生協</a:t>
            </a:r>
            <a:r>
              <a:rPr kumimoji="1" lang="ja-JP" altLang="en-US" sz="2000" dirty="0">
                <a:latin typeface="BIZ UDPゴシック" panose="020B0400000000000000" pitchFamily="50" charset="-128"/>
                <a:ea typeface="BIZ UDPゴシック" panose="020B0400000000000000" pitchFamily="50" charset="-128"/>
              </a:rPr>
              <a:t>の</a:t>
            </a:r>
            <a:r>
              <a:rPr kumimoji="1" lang="en-US" altLang="ja-JP" sz="2200" dirty="0">
                <a:latin typeface="BIZ UDPゴシック" panose="020B0400000000000000" pitchFamily="50" charset="-128"/>
                <a:ea typeface="BIZ UDPゴシック" panose="020B0400000000000000" pitchFamily="50" charset="-128"/>
              </a:rPr>
              <a:t>21</a:t>
            </a:r>
            <a:r>
              <a:rPr kumimoji="1" lang="ja-JP" altLang="en-US" sz="2200" dirty="0">
                <a:latin typeface="BIZ UDPゴシック" panose="020B0400000000000000" pitchFamily="50" charset="-128"/>
                <a:ea typeface="BIZ UDPゴシック" panose="020B0400000000000000" pitchFamily="50" charset="-128"/>
              </a:rPr>
              <a:t>世紀理念」</a:t>
            </a:r>
            <a:r>
              <a:rPr kumimoji="1" lang="en-US" altLang="ja-JP" dirty="0">
                <a:latin typeface="BIZ UDゴシック" panose="020B0400000000000000" pitchFamily="49" charset="-128"/>
                <a:ea typeface="BIZ UDゴシック" panose="020B0400000000000000" pitchFamily="49" charset="-128"/>
              </a:rPr>
              <a:t>(1997</a:t>
            </a:r>
            <a:r>
              <a:rPr kumimoji="1" lang="ja-JP" altLang="en-US" dirty="0">
                <a:latin typeface="BIZ UDゴシック" panose="020B0400000000000000" pitchFamily="49" charset="-128"/>
                <a:ea typeface="BIZ UDゴシック" panose="020B0400000000000000" pitchFamily="49" charset="-128"/>
              </a:rPr>
              <a:t>年</a:t>
            </a:r>
            <a:r>
              <a:rPr kumimoji="1" lang="en-US" altLang="ja-JP" dirty="0">
                <a:latin typeface="BIZ UDゴシック" panose="020B0400000000000000" pitchFamily="49" charset="-128"/>
                <a:ea typeface="BIZ UDゴシック" panose="020B0400000000000000" pitchFamily="49" charset="-128"/>
              </a:rPr>
              <a:t>)</a:t>
            </a:r>
            <a:r>
              <a:rPr kumimoji="1" lang="ja-JP" altLang="en-US" sz="2400" dirty="0">
                <a:latin typeface="BIZ UDPゴシック" panose="020B0400000000000000" pitchFamily="50" charset="-128"/>
                <a:ea typeface="BIZ UDPゴシック" panose="020B0400000000000000" pitchFamily="50" charset="-128"/>
              </a:rPr>
              <a:t>、 </a:t>
            </a:r>
            <a:r>
              <a:rPr kumimoji="1" lang="ja-JP" altLang="en-US" sz="2200" dirty="0">
                <a:latin typeface="BIZ UDPゴシック" panose="020B0400000000000000" pitchFamily="50" charset="-128"/>
                <a:ea typeface="BIZ UDPゴシック" panose="020B0400000000000000" pitchFamily="50" charset="-128"/>
              </a:rPr>
              <a:t>「</a:t>
            </a:r>
            <a:r>
              <a:rPr kumimoji="1" lang="en-US" altLang="ja-JP" sz="2200" dirty="0">
                <a:latin typeface="BIZ UDPゴシック" panose="020B0400000000000000" pitchFamily="50" charset="-128"/>
                <a:ea typeface="BIZ UDPゴシック" panose="020B0400000000000000" pitchFamily="50" charset="-128"/>
              </a:rPr>
              <a:t>JF</a:t>
            </a:r>
            <a:r>
              <a:rPr kumimoji="1" lang="ja-JP" altLang="en-US" sz="2200" dirty="0">
                <a:latin typeface="BIZ UDPゴシック" panose="020B0400000000000000" pitchFamily="50" charset="-128"/>
                <a:ea typeface="BIZ UDPゴシック" panose="020B0400000000000000" pitchFamily="50" charset="-128"/>
              </a:rPr>
              <a:t>綱領」</a:t>
            </a:r>
            <a:r>
              <a:rPr kumimoji="1" lang="ja-JP" altLang="en-US" dirty="0">
                <a:latin typeface="BIZ UDPゴシック" panose="020B0400000000000000" pitchFamily="50" charset="-128"/>
                <a:ea typeface="BIZ UDPゴシック" panose="020B0400000000000000" pitchFamily="50" charset="-128"/>
              </a:rPr>
              <a:t>（</a:t>
            </a:r>
            <a:r>
              <a:rPr kumimoji="1" lang="en-US" altLang="ja-JP" dirty="0">
                <a:latin typeface="BIZ UDゴシック" panose="020B0400000000000000" pitchFamily="49" charset="-128"/>
                <a:ea typeface="BIZ UDゴシック" panose="020B0400000000000000" pitchFamily="49" charset="-128"/>
              </a:rPr>
              <a:t>2003</a:t>
            </a:r>
            <a:r>
              <a:rPr kumimoji="1" lang="ja-JP" altLang="en-US" dirty="0">
                <a:latin typeface="BIZ UDゴシック" panose="020B0400000000000000" pitchFamily="49" charset="-128"/>
                <a:ea typeface="BIZ UDゴシック" panose="020B0400000000000000" pitchFamily="49" charset="-128"/>
              </a:rPr>
              <a:t>年</a:t>
            </a:r>
            <a:r>
              <a:rPr kumimoji="1" lang="ja-JP" altLang="en-US" dirty="0">
                <a:latin typeface="BIZ UDPゴシック" panose="020B0400000000000000" pitchFamily="50" charset="-128"/>
                <a:ea typeface="BIZ UDPゴシック" panose="020B0400000000000000" pitchFamily="50" charset="-128"/>
              </a:rPr>
              <a:t>）、</a:t>
            </a:r>
            <a:r>
              <a:rPr kumimoji="1" lang="ja-JP" altLang="en-US" sz="2200" dirty="0">
                <a:latin typeface="BIZ UDPゴシック" panose="020B0400000000000000" pitchFamily="50" charset="-128"/>
                <a:ea typeface="BIZ UDPゴシック" panose="020B0400000000000000" pitchFamily="50" charset="-128"/>
              </a:rPr>
              <a:t>「</a:t>
            </a:r>
            <a:r>
              <a:rPr kumimoji="1" lang="en-US" altLang="ja-JP" sz="2200" spc="-150" dirty="0" err="1">
                <a:latin typeface="BIZ UDPゴシック" panose="020B0400000000000000" pitchFamily="50" charset="-128"/>
                <a:ea typeface="BIZ UDPゴシック" panose="020B0400000000000000" pitchFamily="50" charset="-128"/>
              </a:rPr>
              <a:t>JForest</a:t>
            </a:r>
            <a:r>
              <a:rPr kumimoji="1" lang="en-US" altLang="ja-JP" sz="1100" spc="-150" dirty="0">
                <a:latin typeface="BIZ UDPゴシック" panose="020B0400000000000000" pitchFamily="50" charset="-128"/>
                <a:ea typeface="BIZ UDPゴシック" panose="020B0400000000000000" pitchFamily="50" charset="-128"/>
              </a:rPr>
              <a:t> </a:t>
            </a:r>
            <a:r>
              <a:rPr kumimoji="1" lang="ja-JP" altLang="en-US" sz="2200" dirty="0">
                <a:latin typeface="BIZ UDPゴシック" panose="020B0400000000000000" pitchFamily="50" charset="-128"/>
                <a:ea typeface="BIZ UDPゴシック" panose="020B0400000000000000" pitchFamily="50" charset="-128"/>
              </a:rPr>
              <a:t>森林組合綱領」</a:t>
            </a:r>
            <a:r>
              <a:rPr kumimoji="1" lang="ja-JP" altLang="en-US" dirty="0">
                <a:latin typeface="BIZ UDPゴシック" panose="020B0400000000000000" pitchFamily="50" charset="-128"/>
                <a:ea typeface="BIZ UDPゴシック" panose="020B0400000000000000" pitchFamily="50" charset="-128"/>
              </a:rPr>
              <a:t>（</a:t>
            </a:r>
            <a:r>
              <a:rPr kumimoji="1" lang="en-US" altLang="ja-JP" dirty="0">
                <a:latin typeface="BIZ UDゴシック" panose="020B0400000000000000" pitchFamily="49" charset="-128"/>
                <a:ea typeface="BIZ UDゴシック" panose="020B0400000000000000" pitchFamily="49" charset="-128"/>
              </a:rPr>
              <a:t>2009</a:t>
            </a:r>
            <a:r>
              <a:rPr kumimoji="1" lang="ja-JP" altLang="en-US" dirty="0">
                <a:latin typeface="BIZ UDゴシック" panose="020B0400000000000000" pitchFamily="49" charset="-128"/>
                <a:ea typeface="BIZ UDゴシック" panose="020B0400000000000000" pitchFamily="49" charset="-128"/>
              </a:rPr>
              <a:t>年</a:t>
            </a:r>
            <a:r>
              <a:rPr kumimoji="1" lang="ja-JP" altLang="en-US" dirty="0">
                <a:latin typeface="BIZ UDPゴシック" panose="020B0400000000000000" pitchFamily="50" charset="-128"/>
                <a:ea typeface="BIZ UDPゴシック" panose="020B0400000000000000" pitchFamily="50" charset="-128"/>
              </a:rPr>
              <a:t>）</a:t>
            </a:r>
            <a:endParaRPr kumimoji="1" lang="en-US" altLang="ja-JP" dirty="0">
              <a:latin typeface="BIZ UDPゴシック" panose="020B0400000000000000" pitchFamily="50" charset="-128"/>
              <a:ea typeface="BIZ UDPゴシック" panose="020B0400000000000000" pitchFamily="50" charset="-128"/>
            </a:endParaRPr>
          </a:p>
        </p:txBody>
      </p:sp>
      <p:sp>
        <p:nvSpPr>
          <p:cNvPr id="9" name="テキスト ボックス 8">
            <a:extLst>
              <a:ext uri="{FF2B5EF4-FFF2-40B4-BE49-F238E27FC236}">
                <a16:creationId xmlns:a16="http://schemas.microsoft.com/office/drawing/2014/main" id="{FDC213E9-EEF7-A16E-1798-553EFEA784C8}"/>
              </a:ext>
            </a:extLst>
          </p:cNvPr>
          <p:cNvSpPr txBox="1"/>
          <p:nvPr/>
        </p:nvSpPr>
        <p:spPr>
          <a:xfrm>
            <a:off x="938727" y="6416712"/>
            <a:ext cx="8711637" cy="307777"/>
          </a:xfrm>
          <a:prstGeom prst="rect">
            <a:avLst/>
          </a:prstGeom>
          <a:noFill/>
        </p:spPr>
        <p:txBody>
          <a:bodyPr wrap="square" rtlCol="0">
            <a:spAutoFit/>
          </a:bodyPr>
          <a:lstStyle/>
          <a:p>
            <a:r>
              <a:rPr kumimoji="1" lang="en-US" altLang="ja-JP" sz="1400" dirty="0">
                <a:latin typeface="BIZ UDPゴシック" panose="020B0400000000000000" pitchFamily="50" charset="-128"/>
                <a:ea typeface="BIZ UDPゴシック" panose="020B0400000000000000" pitchFamily="50" charset="-128"/>
              </a:rPr>
              <a:t>※</a:t>
            </a:r>
            <a:r>
              <a:rPr kumimoji="1" lang="ja-JP" altLang="en-US" sz="1400" dirty="0">
                <a:latin typeface="BIZ UDPゴシック" panose="020B0400000000000000" pitchFamily="50" charset="-128"/>
                <a:ea typeface="BIZ UDPゴシック" panose="020B0400000000000000" pitchFamily="50" charset="-128"/>
              </a:rPr>
              <a:t>整理にあたり栗本昭</a:t>
            </a:r>
            <a:r>
              <a:rPr kumimoji="1" lang="en-US" altLang="ja-JP" sz="1400" dirty="0">
                <a:latin typeface="BIZ UDPゴシック" panose="020B0400000000000000" pitchFamily="50" charset="-128"/>
                <a:ea typeface="BIZ UDPゴシック" panose="020B0400000000000000" pitchFamily="50" charset="-128"/>
              </a:rPr>
              <a:t>『21</a:t>
            </a:r>
            <a:r>
              <a:rPr kumimoji="1" lang="ja-JP" altLang="en-US" sz="1400" dirty="0">
                <a:latin typeface="BIZ UDPゴシック" panose="020B0400000000000000" pitchFamily="50" charset="-128"/>
                <a:ea typeface="BIZ UDPゴシック" panose="020B0400000000000000" pitchFamily="50" charset="-128"/>
              </a:rPr>
              <a:t>世紀の新協同組合原則＜新訳版＞</a:t>
            </a:r>
            <a:r>
              <a:rPr kumimoji="1" lang="en-US" altLang="ja-JP" sz="1400" dirty="0">
                <a:latin typeface="BIZ UDPゴシック" panose="020B0400000000000000" pitchFamily="50" charset="-128"/>
                <a:ea typeface="BIZ UDPゴシック" panose="020B0400000000000000" pitchFamily="50" charset="-128"/>
              </a:rPr>
              <a:t>』</a:t>
            </a:r>
            <a:r>
              <a:rPr kumimoji="1" lang="ja-JP" altLang="en-US" sz="1400" dirty="0">
                <a:latin typeface="BIZ UDPゴシック" panose="020B0400000000000000" pitchFamily="50" charset="-128"/>
                <a:ea typeface="BIZ UDPゴシック" panose="020B0400000000000000" pitchFamily="50" charset="-128"/>
              </a:rPr>
              <a:t>（コープ出版、</a:t>
            </a:r>
            <a:r>
              <a:rPr kumimoji="1" lang="en-US" altLang="ja-JP" sz="1400" dirty="0">
                <a:latin typeface="BIZ UDPゴシック" panose="020B0400000000000000" pitchFamily="50" charset="-128"/>
                <a:ea typeface="BIZ UDPゴシック" panose="020B0400000000000000" pitchFamily="50" charset="-128"/>
              </a:rPr>
              <a:t>2006</a:t>
            </a:r>
            <a:r>
              <a:rPr kumimoji="1" lang="ja-JP" altLang="en-US" sz="1400" dirty="0">
                <a:latin typeface="BIZ UDPゴシック" panose="020B0400000000000000" pitchFamily="50" charset="-128"/>
                <a:ea typeface="BIZ UDPゴシック" panose="020B0400000000000000" pitchFamily="50" charset="-128"/>
              </a:rPr>
              <a:t>）を参考にした。</a:t>
            </a:r>
          </a:p>
        </p:txBody>
      </p:sp>
    </p:spTree>
    <p:extLst>
      <p:ext uri="{BB962C8B-B14F-4D97-AF65-F5344CB8AC3E}">
        <p14:creationId xmlns:p14="http://schemas.microsoft.com/office/powerpoint/2010/main" val="347633822"/>
      </p:ext>
    </p:extLst>
  </p:cSld>
  <p:clrMapOvr>
    <a:masterClrMapping/>
  </p:clrMapOvr>
</p:sld>
</file>

<file path=ppt/theme/theme1.xml><?xml version="1.0" encoding="utf-8"?>
<a:theme xmlns:a="http://schemas.openxmlformats.org/drawingml/2006/main" name="メトロポリタン">
  <a:themeElements>
    <a:clrScheme name="メトロポリタン">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メトロポリタン">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メトロポリタン">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TM03457491[[fn=メトロポリタン]]</Template>
  <TotalTime>30403</TotalTime>
  <Words>7133</Words>
  <Application>Microsoft Office PowerPoint</Application>
  <PresentationFormat>ワイド画面</PresentationFormat>
  <Paragraphs>417</Paragraphs>
  <Slides>24</Slides>
  <Notes>24</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24</vt:i4>
      </vt:variant>
    </vt:vector>
  </HeadingPairs>
  <TitlesOfParts>
    <vt:vector size="35" baseType="lpstr">
      <vt:lpstr>BIZ UDPゴシック</vt:lpstr>
      <vt:lpstr>BIZ UDゴシック</vt:lpstr>
      <vt:lpstr>Meiryo UI</vt:lpstr>
      <vt:lpstr>ＭＳ Ｐゴシック</vt:lpstr>
      <vt:lpstr>メイリオ</vt:lpstr>
      <vt:lpstr>游ゴシック</vt:lpstr>
      <vt:lpstr>Arial</vt:lpstr>
      <vt:lpstr>Calibri</vt:lpstr>
      <vt:lpstr>Calibri Light</vt:lpstr>
      <vt:lpstr>Wingdings</vt:lpstr>
      <vt:lpstr>メトロポリタン</vt:lpstr>
      <vt:lpstr>2025国際協同組合年 (IYC2025)への取り組み</vt:lpstr>
      <vt:lpstr>「国際年」とは？</vt:lpstr>
      <vt:lpstr>国際協同組合年、どこで決まった？</vt:lpstr>
      <vt:lpstr>国連が評価したのは</vt:lpstr>
      <vt:lpstr>IYC2025、世界共通テーマは？</vt:lpstr>
      <vt:lpstr>IYC2025、私たちはどう生かすか？</vt:lpstr>
      <vt:lpstr>協同組合のアイデンティティ</vt:lpstr>
      <vt:lpstr>協同組合のアイデンティティに関するICA声明（1995年）</vt:lpstr>
      <vt:lpstr>1995年アイデンティティ声明の意義</vt:lpstr>
      <vt:lpstr>協同組合のアイデンティティに関するICA声明（1995）</vt:lpstr>
      <vt:lpstr>協同組合のアイデンティティに関するICA声明（1995）</vt:lpstr>
      <vt:lpstr>協同組合のアイデンティティに関するICA声明（1995年）</vt:lpstr>
      <vt:lpstr>協同組合のアイデンティティに関するICA声明（1995）</vt:lpstr>
      <vt:lpstr>協同組合のアイデンティティに関するICA声明（1995）</vt:lpstr>
      <vt:lpstr>協同組合のアイデンティティに関するICA声明（1995）</vt:lpstr>
      <vt:lpstr>協同組合のアイデンティティに関するICA声明（1995）</vt:lpstr>
      <vt:lpstr>協同組合のアイデンティティに関するICA声明（1995）</vt:lpstr>
      <vt:lpstr>協同組合のアイデンティティに関するICA声明（1995）</vt:lpstr>
      <vt:lpstr>協同組合のアイデンティティに関するICA声明（1995）</vt:lpstr>
      <vt:lpstr>グループワーク （ご参考）</vt:lpstr>
      <vt:lpstr>「協同組合とは？」を考える</vt:lpstr>
      <vt:lpstr>PowerPoint プレゼンテーション</vt:lpstr>
      <vt:lpstr>PowerPoint プレゼンテーション</vt:lpstr>
      <vt:lpstr>ありがとうございました</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協同組合間連携の強化に向けて ～日本協同組合連携機構（JCA） の設立について～</dc:title>
  <dc:creator>k-maeda</dc:creator>
  <cp:lastModifiedBy>青木 覚</cp:lastModifiedBy>
  <cp:revision>1129</cp:revision>
  <cp:lastPrinted>2025-02-28T02:13:10Z</cp:lastPrinted>
  <dcterms:created xsi:type="dcterms:W3CDTF">2018-04-01T06:18:25Z</dcterms:created>
  <dcterms:modified xsi:type="dcterms:W3CDTF">2025-03-26T07:01:34Z</dcterms:modified>
</cp:coreProperties>
</file>